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99" r:id="rId3"/>
    <p:sldId id="290" r:id="rId4"/>
    <p:sldId id="289" r:id="rId5"/>
    <p:sldId id="311" r:id="rId6"/>
    <p:sldId id="291" r:id="rId7"/>
    <p:sldId id="312" r:id="rId8"/>
    <p:sldId id="292" r:id="rId9"/>
    <p:sldId id="308" r:id="rId10"/>
    <p:sldId id="293" r:id="rId11"/>
    <p:sldId id="294" r:id="rId12"/>
    <p:sldId id="313" r:id="rId13"/>
    <p:sldId id="295" r:id="rId14"/>
    <p:sldId id="310" r:id="rId15"/>
    <p:sldId id="296" r:id="rId16"/>
    <p:sldId id="314" r:id="rId17"/>
    <p:sldId id="297" r:id="rId18"/>
    <p:sldId id="320" r:id="rId19"/>
    <p:sldId id="300" r:id="rId20"/>
    <p:sldId id="309" r:id="rId21"/>
    <p:sldId id="307" r:id="rId22"/>
    <p:sldId id="316" r:id="rId23"/>
    <p:sldId id="301" r:id="rId24"/>
    <p:sldId id="302" r:id="rId25"/>
    <p:sldId id="303" r:id="rId26"/>
    <p:sldId id="317" r:id="rId27"/>
    <p:sldId id="304" r:id="rId28"/>
    <p:sldId id="319" r:id="rId29"/>
    <p:sldId id="305" r:id="rId30"/>
    <p:sldId id="306" r:id="rId31"/>
    <p:sldId id="318" r:id="rId32"/>
    <p:sldId id="298" r:id="rId33"/>
    <p:sldId id="274" r:id="rId34"/>
    <p:sldId id="271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4" autoAdjust="0"/>
    <p:restoredTop sz="94728" autoAdjust="0"/>
  </p:normalViewPr>
  <p:slideViewPr>
    <p:cSldViewPr>
      <p:cViewPr varScale="1">
        <p:scale>
          <a:sx n="58" d="100"/>
          <a:sy n="58" d="100"/>
        </p:scale>
        <p:origin x="126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14.03.2020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lmon-skoda.cz/kulmon/docs/files/Vyk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auna.cz/images/nforum-foto/foto/201204/4f8066fbc42e9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trfull.cz/obr/184v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yles.estranky.cz/img/mid/4599/plemeno-masny-simental6.jp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otella.cz/files/ckeditor/maso/VACUMpresentacion-UK--15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thumb/e/e7/Cows_in_green_field_-_nullamunjie_olive_grove03.jpg/750px-Cows_in_green_field_nullamunjie_olive_grove03.jp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aulesa.cz/userfiles/image/small_P1160256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armaliblin.wbs.cz/dsc02890.jp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tr.cz/files/seurop/0000045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tec.cz/w900/staj-pro-vykrm-skotu-brezi-852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opress.cz/img/SkotTechnologie/skolka/krmiste_kulate600.jp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d04.jxs.cz/685/781/8968c7367c_75769928_o2.gi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tr.cz/files/kvalitni_maso/untitled2.bmp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uzv.cz/sites/Image/web_CHS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oweb.cz/data/MiniGalleries/A304-rapotin2.jpg_800x533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tr.cz/files/epinal_-_francie/epinal_patek__028_mlecny_vykrm_bycku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VÝKRM  SKOTU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80920" cy="525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637671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http://www.kulmon-skoda.cz/kulmon/docs/files/Vyk.jpg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60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VÝKRM  MLADÉHO  SKOTU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cs-CZ" b="1" dirty="0" smtClean="0"/>
              <a:t>INTENZIVNÍ</a:t>
            </a:r>
          </a:p>
          <a:p>
            <a:pPr marL="514350" indent="-514350">
              <a:buAutoNum type="arabicPeriod"/>
            </a:pPr>
            <a:r>
              <a:rPr lang="cs-CZ" b="1" dirty="0" smtClean="0"/>
              <a:t>POLOINTENZIVNÍ</a:t>
            </a:r>
          </a:p>
          <a:p>
            <a:pPr marL="514350" indent="-514350">
              <a:buAutoNum type="arabicPeriod"/>
            </a:pPr>
            <a:r>
              <a:rPr lang="cs-CZ" b="1" dirty="0" smtClean="0"/>
              <a:t>PASTEVNÍ</a:t>
            </a:r>
          </a:p>
          <a:p>
            <a:pPr marL="514350" indent="-514350">
              <a:buAutoNum type="arabicPeriod"/>
            </a:pPr>
            <a:r>
              <a:rPr lang="cs-CZ" b="1" dirty="0" smtClean="0"/>
              <a:t>VOLKŮ</a:t>
            </a:r>
          </a:p>
          <a:p>
            <a:pPr marL="514350" indent="-514350">
              <a:buAutoNum type="arabicPeriod"/>
            </a:pPr>
            <a:r>
              <a:rPr lang="cs-CZ" b="1" dirty="0" smtClean="0"/>
              <a:t>JALOVIC</a:t>
            </a:r>
          </a:p>
          <a:p>
            <a:pPr marL="514350" indent="-514350">
              <a:buAutoNum type="arabicPeriod"/>
            </a:pPr>
            <a:r>
              <a:rPr lang="cs-CZ" b="1" dirty="0" smtClean="0"/>
              <a:t>RANČERSKÝ</a:t>
            </a:r>
            <a:endParaRPr lang="cs-CZ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1340768"/>
            <a:ext cx="5132510" cy="542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513" y="6211669"/>
            <a:ext cx="3760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www.ifauna.cz/images/nformfoto/foto/201204/4f8066fbc42e9.jpg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772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INTENZIVNÍ  VÝKRM SKOTU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Od stáří 6 měsíců, kdy telata dosahují hmotnosti 180 až 230 kg</a:t>
            </a:r>
          </a:p>
          <a:p>
            <a:r>
              <a:rPr lang="cs-CZ" b="1" dirty="0" smtClean="0"/>
              <a:t>Průměrný denní přírůstek je 1 až 1,2 kg</a:t>
            </a:r>
          </a:p>
          <a:p>
            <a:r>
              <a:rPr lang="cs-CZ" b="1" dirty="0" smtClean="0"/>
              <a:t>Porážková hmotnost je asi 550 až 650 kg ve stáří 15 -17 měsíců</a:t>
            </a:r>
          </a:p>
          <a:p>
            <a:r>
              <a:rPr lang="cs-CZ" b="1" dirty="0" smtClean="0"/>
              <a:t>Základem jsou objemná krmiva - siláž, </a:t>
            </a:r>
            <a:r>
              <a:rPr lang="cs-CZ" b="1" dirty="0" err="1" smtClean="0"/>
              <a:t>senáž</a:t>
            </a:r>
            <a:r>
              <a:rPr lang="cs-CZ" b="1" dirty="0" smtClean="0"/>
              <a:t> a seno</a:t>
            </a:r>
          </a:p>
          <a:p>
            <a:r>
              <a:rPr lang="cs-CZ" b="1" dirty="0" smtClean="0"/>
              <a:t>Dávku doplňujeme jádrem ve formě KKS nebo směs ječného a kukuřičného šrotu s přídavkem pokrutin, melasy, vitamínů  a minerálních látek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508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1" y="762854"/>
            <a:ext cx="85725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4807" y="6451486"/>
            <a:ext cx="742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http://www.cestrfull.cz/obr/184v.jpg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4807" y="116632"/>
            <a:ext cx="8071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Výkrmna býků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95291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POLOINTENZIVNÍ  A  PASTEVNÍ  VÝKRM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5141168"/>
          </a:xfrm>
        </p:spPr>
        <p:txBody>
          <a:bodyPr>
            <a:normAutofit/>
          </a:bodyPr>
          <a:lstStyle/>
          <a:p>
            <a:r>
              <a:rPr lang="cs-CZ" b="1" u="sng" dirty="0" smtClean="0"/>
              <a:t>POLOINTENZIVNÍ</a:t>
            </a:r>
          </a:p>
          <a:p>
            <a:pPr marL="0" indent="0">
              <a:buNone/>
            </a:pPr>
            <a:r>
              <a:rPr lang="cs-CZ" b="1" dirty="0" smtClean="0"/>
              <a:t>Probíhá ve 2 etapách:</a:t>
            </a:r>
          </a:p>
          <a:p>
            <a:pPr marL="0" indent="0">
              <a:buNone/>
            </a:pPr>
            <a:r>
              <a:rPr lang="cs-CZ" b="1" dirty="0" smtClean="0"/>
              <a:t>1.Etapa – krmí se objemnými krmivy do hmotnosti 300 kg, v podhorských oblastech se využívá pastva, v nížinách siláž, řepné skrojky a cukrovarské řízky</a:t>
            </a:r>
          </a:p>
          <a:p>
            <a:pPr marL="0" indent="0">
              <a:buNone/>
            </a:pPr>
            <a:r>
              <a:rPr lang="cs-CZ" b="1" dirty="0" smtClean="0"/>
              <a:t>2.Etapa – přechází se na intenzivní výkrm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5141168"/>
          </a:xfrm>
        </p:spPr>
        <p:txBody>
          <a:bodyPr>
            <a:normAutofit/>
          </a:bodyPr>
          <a:lstStyle/>
          <a:p>
            <a:r>
              <a:rPr lang="cs-CZ" b="1" u="sng" dirty="0" smtClean="0"/>
              <a:t>PASTEVNÍ</a:t>
            </a:r>
          </a:p>
          <a:p>
            <a:pPr marL="0" indent="0">
              <a:buNone/>
            </a:pPr>
            <a:r>
              <a:rPr lang="cs-CZ" b="1" dirty="0" smtClean="0"/>
              <a:t>U býčků, kteří dosáhli alespoň 180 -250kg</a:t>
            </a:r>
          </a:p>
          <a:p>
            <a:pPr marL="0" indent="0">
              <a:buNone/>
            </a:pPr>
            <a:r>
              <a:rPr lang="cs-CZ" b="1" dirty="0" smtClean="0"/>
              <a:t>Po celou dobu jsou přikrmováni siláží, </a:t>
            </a:r>
            <a:r>
              <a:rPr lang="cs-CZ" b="1" dirty="0" err="1" smtClean="0"/>
              <a:t>senáží</a:t>
            </a:r>
            <a:r>
              <a:rPr lang="cs-CZ" b="1" dirty="0" smtClean="0"/>
              <a:t>, senem a jádrem</a:t>
            </a:r>
          </a:p>
          <a:p>
            <a:pPr marL="0" indent="0">
              <a:buNone/>
            </a:pPr>
            <a:r>
              <a:rPr lang="cs-CZ" b="1" dirty="0" smtClean="0"/>
              <a:t>Na podzim se přemístí do stáje a dokrmí do porážkové hmotnosti nebo se prodají</a:t>
            </a:r>
          </a:p>
        </p:txBody>
      </p:sp>
    </p:spTree>
    <p:extLst>
      <p:ext uri="{BB962C8B-B14F-4D97-AF65-F5344CB8AC3E}">
        <p14:creationId xmlns:p14="http://schemas.microsoft.com/office/powerpoint/2010/main" val="19473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6175"/>
            <a:ext cx="8229600" cy="1143000"/>
          </a:xfrm>
        </p:spPr>
        <p:txBody>
          <a:bodyPr/>
          <a:lstStyle/>
          <a:p>
            <a:r>
              <a:rPr lang="cs-CZ" b="1" dirty="0" smtClean="0"/>
              <a:t>Pastevní výkrm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0296"/>
            <a:ext cx="8352928" cy="531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648866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http://www.ceskyles.estranky.cz/img/mid/4599/plemeno-masny-simental6.jpg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2555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VÝKRM  VOLKŮ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cs-CZ" b="1" dirty="0" smtClean="0"/>
              <a:t>Hlavně v anglosaských zemích k přípravě steaků</a:t>
            </a:r>
          </a:p>
          <a:p>
            <a:r>
              <a:rPr lang="cs-CZ" b="1" dirty="0" smtClean="0"/>
              <a:t>Maso je jemné, křehké, šťavnaté, dostatečně prorostlé tukem s charakteristickou vůní a chutí</a:t>
            </a:r>
          </a:p>
          <a:p>
            <a:r>
              <a:rPr lang="cs-CZ" b="1" dirty="0" smtClean="0"/>
              <a:t>Průměrný denní přírůstek je 0,75 kg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u="sng" dirty="0" smtClean="0"/>
              <a:t>KRVAVÁ </a:t>
            </a:r>
            <a:r>
              <a:rPr lang="cs-CZ" b="1" u="sng" dirty="0"/>
              <a:t>KASTRACE </a:t>
            </a:r>
            <a:r>
              <a:rPr lang="cs-CZ" b="1" dirty="0"/>
              <a:t>– nižší přírůstky, dřívější ukládání tuku </a:t>
            </a:r>
            <a:r>
              <a:rPr lang="cs-CZ" b="1" dirty="0" smtClean="0"/>
              <a:t>a vyšší spotřeba krmiva</a:t>
            </a:r>
          </a:p>
          <a:p>
            <a:pPr marL="0" indent="0">
              <a:buNone/>
            </a:pPr>
            <a:r>
              <a:rPr lang="cs-CZ" b="1" u="sng" dirty="0" smtClean="0"/>
              <a:t>HORMONÁLNÍ KASTRACE </a:t>
            </a:r>
            <a:r>
              <a:rPr lang="cs-CZ" b="1" dirty="0" smtClean="0"/>
              <a:t>– není zhoršena kvalita masa, přírůstky jsou vyšší než u býčků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7652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453" y="53752"/>
            <a:ext cx="8229600" cy="1143000"/>
          </a:xfrm>
        </p:spPr>
        <p:txBody>
          <a:bodyPr/>
          <a:lstStyle/>
          <a:p>
            <a:r>
              <a:rPr lang="cs-CZ" b="1" dirty="0" smtClean="0"/>
              <a:t>Maso z volů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5546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652534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http://www.labotella.cz/files/ckeditor/maso/VACUMpresentacion-UK--15.jpg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969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VÝKRM  JALOVIC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</p:spPr>
        <p:txBody>
          <a:bodyPr>
            <a:normAutofit/>
          </a:bodyPr>
          <a:lstStyle/>
          <a:p>
            <a:r>
              <a:rPr lang="cs-CZ" b="1" dirty="0" smtClean="0"/>
              <a:t>Provádí se výjimečně u kusů, které nejsou vhodné k dalšímu chovu z různých příčin např. zdravotních nebo z oboupohlavních jednovaječných dvojčat, kdy jalovička je z 99% neplodná a zařazuje se rovnou do výkrmu (tzv. </a:t>
            </a:r>
            <a:r>
              <a:rPr lang="cs-CZ" b="1" dirty="0" err="1" smtClean="0"/>
              <a:t>freemartinismus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Průměrný denní přírůstek je o 20% nižší než u výkrmu býčků (asi 0,7 kg denně)</a:t>
            </a:r>
          </a:p>
          <a:p>
            <a:r>
              <a:rPr lang="cs-CZ" b="1" dirty="0" smtClean="0"/>
              <a:t>Porážková hmotnost je asi 380 kg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236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Horská a podhorská pastva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7" y="1268760"/>
            <a:ext cx="873285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973" y="6149825"/>
            <a:ext cx="8847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http://upload.wikimedia.org/wikipedia/commons/thumb/e/e7/Cows_in_green_field_-_</a:t>
            </a:r>
            <a:r>
              <a:rPr lang="cs-CZ" dirty="0" smtClean="0">
                <a:hlinkClick r:id="rId3"/>
              </a:rPr>
              <a:t>nullamunjie_olive_grove03.jpg/750px-Cows_in_green_field_nullamunjie_olive_grove03.jpg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051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RANČERSKÝ  ZPŮSOB  CHOVU  </a:t>
            </a:r>
            <a:br>
              <a:rPr lang="cs-CZ" b="1" dirty="0" smtClean="0"/>
            </a:br>
            <a:r>
              <a:rPr lang="cs-CZ" b="1" dirty="0" smtClean="0"/>
              <a:t>A  VÝKRMU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Hlavně v podhorských a horských oblastech</a:t>
            </a:r>
          </a:p>
          <a:p>
            <a:r>
              <a:rPr lang="cs-CZ" b="1" dirty="0" smtClean="0"/>
              <a:t>Pouze u masných plemen skotu a jejich kříženců</a:t>
            </a:r>
          </a:p>
          <a:p>
            <a:r>
              <a:rPr lang="cs-CZ" b="1" dirty="0" smtClean="0"/>
              <a:t>Nazývá se také </a:t>
            </a:r>
            <a:r>
              <a:rPr lang="cs-CZ" b="1" u="sng" dirty="0" smtClean="0"/>
              <a:t>CHOV DOJNIC BEZ TRŽNÍ PRODUKCE MLÉKA </a:t>
            </a:r>
            <a:r>
              <a:rPr lang="cs-CZ" b="1" dirty="0" smtClean="0"/>
              <a:t>– mléko je jen pro výživu telat</a:t>
            </a:r>
          </a:p>
          <a:p>
            <a:r>
              <a:rPr lang="cs-CZ" b="1" dirty="0" smtClean="0"/>
              <a:t>U krav se využívá synchronizace říje, aby se otelily v předjaří a telata mohla již brzy zjara využívat pastvu, navíc jsou věkově a hmotnostně vyrovnaná</a:t>
            </a:r>
          </a:p>
          <a:p>
            <a:r>
              <a:rPr lang="cs-CZ" b="1" dirty="0" smtClean="0"/>
              <a:t>Na 1 plemeníka se počítá s 20 plemenicemi a příslušným počtem mladého skotu</a:t>
            </a:r>
          </a:p>
          <a:p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19755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VÝZNAM  HOVĚZÍHO  MASA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997152"/>
          </a:xfrm>
        </p:spPr>
        <p:txBody>
          <a:bodyPr>
            <a:normAutofit/>
          </a:bodyPr>
          <a:lstStyle/>
          <a:p>
            <a:r>
              <a:rPr lang="cs-CZ" b="1" dirty="0" smtClean="0"/>
              <a:t>Je vysoko stravitelné</a:t>
            </a:r>
          </a:p>
          <a:p>
            <a:r>
              <a:rPr lang="cs-CZ" b="1" dirty="0" smtClean="0"/>
              <a:t>Má méně tuku a energie než maso vepřové</a:t>
            </a:r>
          </a:p>
          <a:p>
            <a:r>
              <a:rPr lang="cs-CZ" b="1" dirty="0" smtClean="0"/>
              <a:t>Obsahuje bílkoviny a tuk ve vhodném poměru</a:t>
            </a:r>
          </a:p>
          <a:p>
            <a:r>
              <a:rPr lang="cs-CZ" b="1" dirty="0"/>
              <a:t>V</a:t>
            </a:r>
            <a:r>
              <a:rPr lang="cs-CZ" b="1" dirty="0" smtClean="0"/>
              <a:t>ysoký obsah esenciálních (nepostradatelných) kyselin</a:t>
            </a:r>
          </a:p>
          <a:p>
            <a:r>
              <a:rPr lang="cs-CZ" b="1" dirty="0" smtClean="0"/>
              <a:t>Vysoký obsah vitamínů skupiny B (hlavně B₁₂) a železa, které je lehce stravitelné</a:t>
            </a:r>
          </a:p>
          <a:p>
            <a:r>
              <a:rPr lang="cs-CZ" b="1" dirty="0" smtClean="0"/>
              <a:t>Nízký obsah sodíku – vhodné pro diety s nízkým obsahem soli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100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63813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http://www.farmaulesa.cz/userfiles/image/small_P1160256.JPG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6375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RANČERSKÝ  ZPŮSOB  CHOVU  </a:t>
            </a:r>
            <a:br>
              <a:rPr lang="cs-CZ" b="1" dirty="0"/>
            </a:br>
            <a:r>
              <a:rPr lang="cs-CZ" b="1" dirty="0"/>
              <a:t>A  VÝKRMU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Chovají se celoročně na pastvě 24/7 nebo se na zimu zahánějí do zimoviště</a:t>
            </a:r>
          </a:p>
          <a:p>
            <a:r>
              <a:rPr lang="cs-CZ" b="1" dirty="0"/>
              <a:t>Jádro se nepodává</a:t>
            </a:r>
          </a:p>
          <a:p>
            <a:r>
              <a:rPr lang="cs-CZ" b="1" dirty="0" smtClean="0"/>
              <a:t>Ve věku 7 měsíců na </a:t>
            </a:r>
            <a:r>
              <a:rPr lang="cs-CZ" b="1" dirty="0"/>
              <a:t>konci pastevního období mají telata 250 až 350 kg a mohou jít na porážku (maso baby </a:t>
            </a:r>
            <a:r>
              <a:rPr lang="cs-CZ" b="1" dirty="0" err="1"/>
              <a:t>beef</a:t>
            </a:r>
            <a:r>
              <a:rPr lang="cs-CZ" b="1" dirty="0"/>
              <a:t>) nebo se mohou dokrmit (</a:t>
            </a:r>
            <a:r>
              <a:rPr lang="cs-CZ" b="1" dirty="0" err="1"/>
              <a:t>polointenzivní</a:t>
            </a:r>
            <a:r>
              <a:rPr lang="cs-CZ" b="1" dirty="0"/>
              <a:t> výkrm</a:t>
            </a:r>
            <a:r>
              <a:rPr lang="cs-CZ" b="1" dirty="0" smtClean="0"/>
              <a:t>)</a:t>
            </a:r>
          </a:p>
          <a:p>
            <a:r>
              <a:rPr lang="cs-CZ" b="1" smtClean="0"/>
              <a:t>Umožňuje </a:t>
            </a:r>
            <a:r>
              <a:rPr lang="cs-CZ" b="1" dirty="0" smtClean="0"/>
              <a:t>přirozený </a:t>
            </a:r>
            <a:r>
              <a:rPr lang="cs-CZ" b="1" smtClean="0"/>
              <a:t>způsob života ve stádě</a:t>
            </a:r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20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Rančerský způsob výkrmu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8" y="1412776"/>
            <a:ext cx="876993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638885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http://farmaliblin.wbs.cz/dsc02890.jpg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0697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KONTROLA  RŮSTU</a:t>
            </a:r>
            <a:endParaRPr lang="cs-CZ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600200"/>
                <a:ext cx="8928992" cy="514116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cs-CZ" b="1" dirty="0" smtClean="0"/>
                  <a:t>Zvířata se pravidelně váží za účelem zjištění průměrného denního přírůstku</a:t>
                </a:r>
              </a:p>
              <a:p>
                <a:r>
                  <a:rPr lang="cs-CZ" b="1" dirty="0" smtClean="0"/>
                  <a:t>Váží se na začátku a konci pastevního období nebo co 3 měsíce</a:t>
                </a:r>
              </a:p>
              <a:p>
                <a:r>
                  <a:rPr lang="cs-CZ" b="1" dirty="0" smtClean="0"/>
                  <a:t>Na základě přírůstku se provádí opatření ve výživě nebo vyřadíme kusy s nízkým přírůstkem</a:t>
                </a:r>
              </a:p>
              <a:p>
                <a:r>
                  <a:rPr lang="cs-CZ" b="1" dirty="0" smtClean="0"/>
                  <a:t>Výpočet průměrného denního přírůstku (PDP):</a:t>
                </a:r>
                <a:endParaRPr lang="cs-CZ" b="1" i="1" dirty="0" smtClean="0">
                  <a:latin typeface="Cambria Math"/>
                </a:endParaRPr>
              </a:p>
              <a:p>
                <a:pPr marL="0" indent="0" algn="ctr">
                  <a:buNone/>
                </a:pPr>
                <a:r>
                  <a:rPr lang="cs-CZ" b="1" dirty="0" smtClean="0"/>
                  <a:t> </a:t>
                </a:r>
                <a:r>
                  <a:rPr lang="cs-CZ" b="1" dirty="0"/>
                  <a:t>P</a:t>
                </a:r>
                <a:r>
                  <a:rPr lang="cs-CZ" b="1" dirty="0" smtClean="0"/>
                  <a:t>DP 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1" i="1" smtClean="0">
                            <a:latin typeface="Cambria Math"/>
                          </a:rPr>
                          <m:t>𝒂</m:t>
                        </m:r>
                        <m:r>
                          <a:rPr lang="cs-CZ" b="1" i="1" smtClean="0">
                            <a:latin typeface="Cambria Math"/>
                          </a:rPr>
                          <m:t> − </m:t>
                        </m:r>
                        <m:r>
                          <a:rPr lang="cs-CZ" b="1" i="1" smtClean="0">
                            <a:latin typeface="Cambria Math"/>
                          </a:rPr>
                          <m:t>𝒃</m:t>
                        </m:r>
                      </m:num>
                      <m:den>
                        <m:r>
                          <a:rPr lang="cs-CZ" b="1" i="1" smtClean="0">
                            <a:latin typeface="Cambria Math"/>
                          </a:rPr>
                          <m:t>𝒄</m:t>
                        </m:r>
                      </m:den>
                    </m:f>
                  </m:oMath>
                </a14:m>
                <a:endParaRPr lang="cs-CZ" b="1" dirty="0" smtClean="0"/>
              </a:p>
              <a:p>
                <a:pPr marL="0" indent="0">
                  <a:buNone/>
                </a:pPr>
                <a:r>
                  <a:rPr lang="cs-CZ" b="1" dirty="0"/>
                  <a:t>a</a:t>
                </a:r>
                <a:r>
                  <a:rPr lang="cs-CZ" b="1" dirty="0" smtClean="0"/>
                  <a:t> – celková hmotnost všech vážených kusů s odečtem 8% za </a:t>
                </a:r>
                <a:r>
                  <a:rPr lang="cs-CZ" b="1" dirty="0" err="1" smtClean="0"/>
                  <a:t>nakrmenost</a:t>
                </a:r>
                <a:endParaRPr lang="cs-CZ" b="1" dirty="0" smtClean="0"/>
              </a:p>
              <a:p>
                <a:pPr marL="0" indent="0">
                  <a:buNone/>
                </a:pPr>
                <a:r>
                  <a:rPr lang="cs-CZ" b="1" dirty="0"/>
                  <a:t>b</a:t>
                </a:r>
                <a:r>
                  <a:rPr lang="cs-CZ" b="1" dirty="0" smtClean="0"/>
                  <a:t> – počáteční hmotnost všech kusů předchozího vážení</a:t>
                </a:r>
              </a:p>
              <a:p>
                <a:pPr marL="0" indent="0">
                  <a:buNone/>
                </a:pPr>
                <a:r>
                  <a:rPr lang="cs-CZ" b="1" dirty="0"/>
                  <a:t>c</a:t>
                </a:r>
                <a:r>
                  <a:rPr lang="cs-CZ" b="1" dirty="0" smtClean="0"/>
                  <a:t> – počet krmných dnů (např. 10 kusů má na 1 měsíc 310 krmných dnů)</a:t>
                </a:r>
                <a:endParaRPr lang="cs-CZ" b="1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600200"/>
                <a:ext cx="8928992" cy="5141168"/>
              </a:xfrm>
              <a:blipFill rotWithShape="1">
                <a:blip r:embed="rId2"/>
                <a:stretch>
                  <a:fillRect l="-1298" t="-2372" b="-308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05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PRODEJ  JATEČNÉHO  SKOTU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069160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Zvířata se musí náležitě připravit</a:t>
            </a:r>
          </a:p>
          <a:p>
            <a:r>
              <a:rPr lang="cs-CZ" b="1" dirty="0" smtClean="0"/>
              <a:t>Musí být zdravá a čistá</a:t>
            </a:r>
          </a:p>
          <a:p>
            <a:r>
              <a:rPr lang="cs-CZ" b="1" dirty="0" smtClean="0"/>
              <a:t>Nesmí být záměrně krmena krmivy, která zanechávají v mase rezidua (např. zbytky léků, antibiotika) nebo negativně ovlivňují vůni a chuť masa</a:t>
            </a:r>
          </a:p>
          <a:p>
            <a:r>
              <a:rPr lang="cs-CZ" b="1" dirty="0" smtClean="0"/>
              <a:t>Minimálně 12 hodin před dodávkou nesmějí být krmena a záměrně napájena</a:t>
            </a:r>
          </a:p>
          <a:p>
            <a:r>
              <a:rPr lang="cs-CZ" b="1" dirty="0" smtClean="0"/>
              <a:t>Odečítá se 8% z celkové hmotnosti za </a:t>
            </a:r>
            <a:r>
              <a:rPr lang="cs-CZ" b="1" dirty="0" err="1" smtClean="0"/>
              <a:t>nakrmenost</a:t>
            </a:r>
            <a:r>
              <a:rPr lang="cs-CZ" b="1" dirty="0" smtClean="0"/>
              <a:t> (obsah žaludku, který se vyhazuje)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498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PRODEJ  JATEČNÉHO  SKOTU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Nákup se provádí dvěma způsoby:</a:t>
            </a:r>
          </a:p>
          <a:p>
            <a:pPr marL="514350" indent="-514350">
              <a:buAutoNum type="arabicPeriod"/>
            </a:pPr>
            <a:r>
              <a:rPr lang="cs-CZ" b="1" dirty="0" smtClean="0"/>
              <a:t>V živém stavu</a:t>
            </a:r>
          </a:p>
          <a:p>
            <a:pPr marL="514350" indent="-514350">
              <a:buAutoNum type="arabicPeriod"/>
            </a:pPr>
            <a:r>
              <a:rPr lang="cs-CZ" b="1" dirty="0" smtClean="0"/>
              <a:t>Na pevno v mase</a:t>
            </a:r>
          </a:p>
          <a:p>
            <a:pPr marL="0" indent="0">
              <a:buNone/>
            </a:pPr>
            <a:r>
              <a:rPr lang="cs-CZ" b="1" dirty="0" smtClean="0"/>
              <a:t>U nakupovaného jatečného skotu se podle pohlaví a věku rozeznávají kategorie:</a:t>
            </a:r>
          </a:p>
          <a:p>
            <a:pPr marL="514350" indent="-514350">
              <a:buAutoNum type="alphaLcParenR"/>
            </a:pPr>
            <a:r>
              <a:rPr lang="cs-CZ" b="1" dirty="0" smtClean="0"/>
              <a:t>Býci</a:t>
            </a:r>
          </a:p>
          <a:p>
            <a:pPr marL="514350" indent="-514350">
              <a:buAutoNum type="alphaLcParenR"/>
            </a:pPr>
            <a:r>
              <a:rPr lang="cs-CZ" b="1" dirty="0" smtClean="0"/>
              <a:t>Jalovice a voli</a:t>
            </a:r>
          </a:p>
          <a:p>
            <a:pPr marL="514350" indent="-514350">
              <a:buAutoNum type="alphaLcParenR"/>
            </a:pPr>
            <a:r>
              <a:rPr lang="cs-CZ" b="1" dirty="0" smtClean="0"/>
              <a:t>Krávy</a:t>
            </a:r>
          </a:p>
          <a:p>
            <a:pPr marL="0" indent="0">
              <a:buNone/>
            </a:pPr>
            <a:r>
              <a:rPr lang="cs-CZ" b="1" dirty="0" smtClean="0"/>
              <a:t>Hodnotí se jatečně opracované půlky nebo čtvrti podle </a:t>
            </a:r>
            <a:r>
              <a:rPr lang="cs-CZ" b="1" u="sng" dirty="0" smtClean="0"/>
              <a:t>zmasilosti</a:t>
            </a:r>
            <a:r>
              <a:rPr lang="cs-CZ" b="1" dirty="0" smtClean="0"/>
              <a:t> (třída E, A, B, C) a </a:t>
            </a:r>
            <a:r>
              <a:rPr lang="cs-CZ" b="1" u="sng" dirty="0" smtClean="0"/>
              <a:t>protučnělosti</a:t>
            </a:r>
            <a:r>
              <a:rPr lang="cs-CZ" b="1" dirty="0" smtClean="0"/>
              <a:t> (1, 2, 3)</a:t>
            </a:r>
          </a:p>
          <a:p>
            <a:pPr marL="0" indent="0">
              <a:buNone/>
            </a:pPr>
            <a:r>
              <a:rPr lang="cs-CZ" b="1" dirty="0" smtClean="0"/>
              <a:t>Na základě tohoto hodnocení se zvířata zařazují podle kvality (např. třída A1) a stanoví se cena za 1kg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665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628"/>
            <a:ext cx="8856984" cy="63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4126" y="642197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http://www.cestr.cz/files/seurop/0000045.jpg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9815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USTÁJENÍ  SKOTU  VE  VÝKRMU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/>
          </a:bodyPr>
          <a:lstStyle/>
          <a:p>
            <a:r>
              <a:rPr lang="cs-CZ" b="1" dirty="0" smtClean="0"/>
              <a:t>Nejčastěji volně v kotcích, buď krmně-</a:t>
            </a:r>
            <a:r>
              <a:rPr lang="cs-CZ" b="1" dirty="0" err="1" smtClean="0"/>
              <a:t>ležiskové</a:t>
            </a:r>
            <a:r>
              <a:rPr lang="cs-CZ" b="1" dirty="0" smtClean="0"/>
              <a:t> boxy nebo hluboká podestýlka</a:t>
            </a:r>
          </a:p>
          <a:p>
            <a:r>
              <a:rPr lang="cs-CZ" b="1" dirty="0" smtClean="0"/>
              <a:t>V 1 kotci je optimální počet kusů 10 až 15 (musí odpovídat počtu krmných míst)</a:t>
            </a:r>
          </a:p>
          <a:p>
            <a:r>
              <a:rPr lang="cs-CZ" b="1" dirty="0" smtClean="0"/>
              <a:t>Je nutné počítat s nárůstem hmotnosti zvířat, aby se pak nemačkala u krmení</a:t>
            </a:r>
          </a:p>
          <a:p>
            <a:r>
              <a:rPr lang="cs-CZ" b="1" dirty="0" smtClean="0"/>
              <a:t>Musí být hmotnostně vyrovnaní, aby nedocházelo k nepokojům</a:t>
            </a:r>
          </a:p>
          <a:p>
            <a:r>
              <a:rPr lang="cs-CZ" b="1" dirty="0" smtClean="0"/>
              <a:t>V průběhu výkrmu zvířata v kotcích neměníme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485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640"/>
            <a:ext cx="85725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645333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http://www.farmtec.cz/w900/staj-pro-vykrm-skotu-brezi-852.jpg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0897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OŠETŘOVÁNÍ  SKOTU  VE  VÝKRMU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/>
          <a:lstStyle/>
          <a:p>
            <a:r>
              <a:rPr lang="cs-CZ" b="1" dirty="0" smtClean="0"/>
              <a:t>Pravidelná kontrola zdravotního stavu</a:t>
            </a:r>
          </a:p>
          <a:p>
            <a:r>
              <a:rPr lang="cs-CZ" b="1" dirty="0" smtClean="0"/>
              <a:t>Vybavení pastviny přístřeškem, drbadly, napáječkami </a:t>
            </a: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 smtClean="0"/>
              <a:t>  a </a:t>
            </a:r>
            <a:r>
              <a:rPr lang="cs-CZ" b="1" dirty="0" err="1" smtClean="0"/>
              <a:t>příkrmištěm</a:t>
            </a:r>
            <a:endParaRPr lang="cs-CZ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08920"/>
            <a:ext cx="560749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587727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http://www.agropress.cz/img/SkotTechnologie/skolka/krmiste_kulate600.jpg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7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VLASTNOSTI  </a:t>
            </a:r>
            <a:r>
              <a:rPr lang="cs-CZ" b="1" dirty="0"/>
              <a:t>HOVĚZÍHO  MASA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Hovězí maso, zvláště z mladých jatečných zvířat, je šťavnaté, křehké, chutné a aromatické.</a:t>
            </a:r>
          </a:p>
          <a:p>
            <a:pPr marL="0" indent="0">
              <a:buNone/>
            </a:pPr>
            <a:r>
              <a:rPr lang="cs-CZ" b="1" dirty="0" smtClean="0"/>
              <a:t>Čím jsou zvířata starší, tím mají vyšší vrstvu tuku, svalová vlákna jsou hrubší, sušší a méně křehčí.</a:t>
            </a:r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8973"/>
            <a:ext cx="4762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14020" y="6165304"/>
            <a:ext cx="395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http://nd04.jxs.cz/685/781/8968c7367c_75769928_o2.gif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0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EKONOMIKA  VÝKRMU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/>
              <a:t>1. </a:t>
            </a:r>
            <a:r>
              <a:rPr lang="cs-CZ" b="1" u="sng" dirty="0" smtClean="0"/>
              <a:t>NÁKLADY NA KRMIVA </a:t>
            </a:r>
            <a:r>
              <a:rPr lang="cs-CZ" b="1" dirty="0" smtClean="0"/>
              <a:t>– můžeme snížit tím, že si je vyrobíme sami, nakoupí se pouze ta, které nemůžeme sami vyrobit (pokrutiny, vitamíny, ML)</a:t>
            </a:r>
          </a:p>
          <a:p>
            <a:pPr marL="0" indent="0">
              <a:buNone/>
            </a:pPr>
            <a:r>
              <a:rPr lang="cs-CZ" b="1" dirty="0" smtClean="0"/>
              <a:t>2. </a:t>
            </a:r>
            <a:r>
              <a:rPr lang="cs-CZ" b="1" u="sng" dirty="0" smtClean="0"/>
              <a:t>DOSAHOVANÝ PŘÍRŮSTEK </a:t>
            </a:r>
            <a:r>
              <a:rPr lang="cs-CZ" b="1" dirty="0" smtClean="0"/>
              <a:t>– čím je přírůstek vyšší, tím je kratší doba výkrmu a tím jsou náklady na 1 kg přírůstku nižší</a:t>
            </a:r>
          </a:p>
          <a:p>
            <a:pPr marL="0" indent="0">
              <a:buNone/>
            </a:pPr>
            <a:r>
              <a:rPr lang="cs-CZ" b="1" dirty="0" smtClean="0"/>
              <a:t>3. </a:t>
            </a:r>
            <a:r>
              <a:rPr lang="cs-CZ" b="1" u="sng" dirty="0" smtClean="0"/>
              <a:t>KVALITA MASA </a:t>
            </a:r>
            <a:r>
              <a:rPr lang="cs-CZ" b="1" dirty="0" smtClean="0"/>
              <a:t>– čím je přírůstek vyšší, zvíře je mladší, má lepší zmasilost a nižší protučnělost</a:t>
            </a:r>
          </a:p>
          <a:p>
            <a:pPr marL="0" indent="0">
              <a:buNone/>
            </a:pPr>
            <a:r>
              <a:rPr lang="cs-CZ" b="1" dirty="0" smtClean="0"/>
              <a:t>4. </a:t>
            </a:r>
            <a:r>
              <a:rPr lang="cs-CZ" b="1" u="sng" dirty="0" smtClean="0"/>
              <a:t>CENA ZA 1 KG </a:t>
            </a:r>
            <a:r>
              <a:rPr lang="cs-CZ" b="1" dirty="0" smtClean="0"/>
              <a:t>– kromě nabídky a poptávky závisí na kvalitě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1890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r>
              <a:rPr lang="cs-CZ" b="1" dirty="0" smtClean="0"/>
              <a:t>Chlazení a zrání masa na jatkách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352927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7416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http://www.cestr.cz/files/kvalitni_maso/untitled2.bmp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113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KONTROLNÍ OTÁZKY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 čem spočívá výhoda hovězího masa před vepřovým z hlediska výživy?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Kteří činitelé ovlivňují množství a kvalitu masa?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Pojednejte o výkrmu telat</a:t>
            </a:r>
            <a:r>
              <a:rPr lang="cs-CZ" b="1" dirty="0"/>
              <a:t>.</a:t>
            </a:r>
            <a:endParaRPr lang="cs-CZ" b="1" dirty="0" smtClean="0"/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Pojednejte o výkrmu mladého skotu.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Charakterizujte rančerský způsob chovu a výkrmu.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Jaké jsou způsoby prodeje jatečného skotu?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Kteří činitelé ovlivňují ekonomiku </a:t>
            </a:r>
            <a:r>
              <a:rPr lang="cs-CZ" b="1" smtClean="0"/>
              <a:t>výkrmu skotu?</a:t>
            </a: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10147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Doc</a:t>
            </a:r>
            <a:r>
              <a:rPr lang="cs-CZ" sz="2800" b="1" dirty="0"/>
              <a:t>. Ing. MIŠKOVSKÝ, Zdeněk, CSc., Ing. HAŠTABA, Zdeněk, CSc., Ing. MÜLLEROVÁ, Marie, Ing. ROZMAN, Josef, CSc., Ing. SLAVÍK, Jaroslav, Ing. VANĚK, Dušan: Chov zvířat 2 – celostátní učebnice pro střední zemědělské školy. Vydavatelství CREDIT, Praha, 1995, vydání 1.</a:t>
            </a:r>
          </a:p>
          <a:p>
            <a:r>
              <a:rPr lang="cs-CZ" sz="2800" b="1" smtClean="0"/>
              <a:t>Ostatní </a:t>
            </a:r>
            <a:r>
              <a:rPr lang="cs-CZ" sz="2800" b="1" dirty="0"/>
              <a:t>objekty a text je vlastní originální tvorbou autora nebo jsou součástí softwaru Microsoft</a:t>
            </a:r>
            <a:r>
              <a:rPr lang="cs-CZ" sz="2800" b="1" baseline="30000" dirty="0"/>
              <a:t>®</a:t>
            </a:r>
            <a:r>
              <a:rPr lang="cs-CZ" sz="2800" b="1" dirty="0"/>
              <a:t> Office 2010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989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Materiál je určen pro bezplatné používání pro potřeby výuky a vzdělávání na všech typech škol a školských zařízeních.</a:t>
            </a:r>
          </a:p>
          <a:p>
            <a:r>
              <a:rPr lang="cs-CZ" b="1" dirty="0" smtClean="0"/>
              <a:t>Jakékoliv další využití podléhá autorskému zákonu.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164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ČINITELÉ  OVLIVŇUJÍCÍ  TVORBU </a:t>
            </a:r>
            <a:br>
              <a:rPr lang="cs-CZ" b="1" dirty="0" smtClean="0"/>
            </a:br>
            <a:r>
              <a:rPr lang="cs-CZ" b="1" dirty="0" smtClean="0"/>
              <a:t> A  JAKOST  MASA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VNITŘNÍ:</a:t>
            </a:r>
          </a:p>
          <a:p>
            <a:pPr marL="0" indent="0">
              <a:buNone/>
            </a:pPr>
            <a:r>
              <a:rPr lang="cs-CZ" b="1" dirty="0"/>
              <a:t>Chovatel je může ovlivnit jen málo, ale musí je zohlednit a respektovat</a:t>
            </a:r>
          </a:p>
          <a:p>
            <a:r>
              <a:rPr lang="cs-CZ" b="1" dirty="0"/>
              <a:t>Plemeno</a:t>
            </a:r>
          </a:p>
          <a:p>
            <a:r>
              <a:rPr lang="cs-CZ" b="1" dirty="0" smtClean="0"/>
              <a:t>Věk </a:t>
            </a:r>
          </a:p>
          <a:p>
            <a:r>
              <a:rPr lang="cs-CZ" b="1" dirty="0" smtClean="0"/>
              <a:t>Pohlaví</a:t>
            </a:r>
          </a:p>
          <a:p>
            <a:r>
              <a:rPr lang="cs-CZ" b="1" dirty="0" smtClean="0"/>
              <a:t>Zdravotní stav</a:t>
            </a:r>
          </a:p>
          <a:p>
            <a:r>
              <a:rPr lang="cs-CZ" b="1" dirty="0" smtClean="0"/>
              <a:t>Individualita</a:t>
            </a:r>
          </a:p>
          <a:p>
            <a:endParaRPr lang="cs-CZ" b="1" dirty="0"/>
          </a:p>
          <a:p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 smtClean="0"/>
              <a:t>VNĚJŠÍ</a:t>
            </a:r>
            <a:r>
              <a:rPr lang="cs-CZ" b="1" u="sng" dirty="0"/>
              <a:t>:</a:t>
            </a:r>
          </a:p>
          <a:p>
            <a:pPr marL="0" indent="0">
              <a:buNone/>
            </a:pPr>
            <a:r>
              <a:rPr lang="cs-CZ" b="1" dirty="0"/>
              <a:t>Chovatel je může </a:t>
            </a:r>
            <a:r>
              <a:rPr lang="cs-CZ" b="1" dirty="0" smtClean="0"/>
              <a:t>značně ovlivnit (kladně i záporně)</a:t>
            </a:r>
          </a:p>
          <a:p>
            <a:r>
              <a:rPr lang="cs-CZ" b="1" dirty="0" smtClean="0"/>
              <a:t>Výživa a krmení</a:t>
            </a:r>
          </a:p>
          <a:p>
            <a:r>
              <a:rPr lang="cs-CZ" b="1" dirty="0" smtClean="0"/>
              <a:t>Ustájení (neměníme počet kusů ve skupině)</a:t>
            </a:r>
          </a:p>
          <a:p>
            <a:r>
              <a:rPr lang="cs-CZ" b="1" dirty="0" smtClean="0"/>
              <a:t>Ošetřování (hlavně omezit stres)</a:t>
            </a:r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587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9" y="1359760"/>
            <a:ext cx="7709215" cy="497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188640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Jen spokojený, zdravý a řádně ošetřovaný skot má to nejkvalitnější maso…..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13472" y="6336231"/>
            <a:ext cx="6224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http://www.vuzv.cz/sites/Image/web_CHS.JPG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374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ZPŮSOBY  VÝKRMU  SKOTU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141168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cs-CZ" b="1" u="sng" dirty="0" smtClean="0"/>
              <a:t>Kategorie</a:t>
            </a:r>
            <a:r>
              <a:rPr lang="cs-CZ" b="1" dirty="0" smtClean="0"/>
              <a:t> – telata, mladý skot</a:t>
            </a:r>
          </a:p>
          <a:p>
            <a:pPr marL="514350" indent="-514350">
              <a:buAutoNum type="arabicPeriod"/>
            </a:pPr>
            <a:r>
              <a:rPr lang="cs-CZ" b="1" u="sng" dirty="0" smtClean="0"/>
              <a:t>Pohlaví</a:t>
            </a:r>
            <a:r>
              <a:rPr lang="cs-CZ" b="1" dirty="0" smtClean="0"/>
              <a:t> – býčci, jalovice, volci</a:t>
            </a:r>
          </a:p>
          <a:p>
            <a:pPr marL="514350" indent="-514350">
              <a:buAutoNum type="arabicPeriod"/>
            </a:pPr>
            <a:r>
              <a:rPr lang="cs-CZ" b="1" u="sng" dirty="0" smtClean="0"/>
              <a:t>Intenzita</a:t>
            </a:r>
            <a:r>
              <a:rPr lang="cs-CZ" b="1" dirty="0" smtClean="0"/>
              <a:t> – intenzivní, </a:t>
            </a:r>
            <a:r>
              <a:rPr lang="cs-CZ" b="1" dirty="0" err="1" smtClean="0"/>
              <a:t>polointenzivní</a:t>
            </a:r>
            <a:r>
              <a:rPr lang="cs-CZ" b="1" dirty="0" smtClean="0"/>
              <a:t>, extenzivní (pastevní)</a:t>
            </a:r>
          </a:p>
          <a:p>
            <a:pPr marL="514350" indent="-514350">
              <a:buAutoNum type="arabicPeriod"/>
            </a:pPr>
            <a:r>
              <a:rPr lang="cs-CZ" b="1" u="sng" dirty="0" smtClean="0"/>
              <a:t>Krmiva</a:t>
            </a:r>
            <a:r>
              <a:rPr lang="cs-CZ" b="1" dirty="0" smtClean="0"/>
              <a:t> – čerstvá a konzervovaná, objemná a jadrná, pouze pastva</a:t>
            </a:r>
          </a:p>
          <a:p>
            <a:pPr marL="514350" indent="-514350">
              <a:buAutoNum type="arabicPeriod"/>
            </a:pPr>
            <a:r>
              <a:rPr lang="cs-CZ" b="1" u="sng" dirty="0" smtClean="0"/>
              <a:t>Technologie chovu </a:t>
            </a:r>
            <a:r>
              <a:rPr lang="cs-CZ" b="1" dirty="0" smtClean="0"/>
              <a:t>– vazné nebo volné v kotcích, stelivové nebo bezstelivové, hluboká podestýlka, celoročně venku (24/7), kombinované (v létě pastva a </a:t>
            </a:r>
            <a:r>
              <a:rPr lang="cs-CZ" b="1" smtClean="0"/>
              <a:t>v zimě stáj)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1168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Nejlevnější výkrm masného skotu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6417593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http://www.agroweb.cz/data/MiniGalleries/A304-rapotin2.jpg_800x533.jpg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0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VÝKRM  TELAT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Cílem je produkce jemného světle zbarveného tzv. bílého masa s vynikajícími dietetickými vlastnostmi</a:t>
            </a:r>
          </a:p>
          <a:p>
            <a:r>
              <a:rPr lang="cs-CZ" b="1" dirty="0" smtClean="0"/>
              <a:t>Maso je vhodné hlavně pro děti a nemocné osoby </a:t>
            </a:r>
          </a:p>
          <a:p>
            <a:r>
              <a:rPr lang="cs-CZ" b="1" dirty="0" smtClean="0"/>
              <a:t>Světlá barva svědčí o nedostatku železa v mase </a:t>
            </a:r>
            <a:endParaRPr lang="cs-CZ" b="1" dirty="0"/>
          </a:p>
          <a:p>
            <a:r>
              <a:rPr lang="cs-CZ" b="1" dirty="0"/>
              <a:t>Z</a:t>
            </a:r>
            <a:r>
              <a:rPr lang="cs-CZ" b="1" dirty="0" smtClean="0"/>
              <a:t>krmuje se nestandartní mléko nebo MKS</a:t>
            </a:r>
          </a:p>
          <a:p>
            <a:r>
              <a:rPr lang="cs-CZ" b="1" dirty="0"/>
              <a:t>V</a:t>
            </a:r>
            <a:r>
              <a:rPr lang="cs-CZ" b="1" dirty="0" smtClean="0"/>
              <a:t>ykrmují se pouze kusy nevhodné k dalšímu chovu či výkrmu do vyšší hmotnosti</a:t>
            </a:r>
          </a:p>
          <a:p>
            <a:r>
              <a:rPr lang="cs-CZ" b="1" dirty="0" smtClean="0"/>
              <a:t>Porážková hmotnost je 80 až 180 kg</a:t>
            </a:r>
          </a:p>
          <a:p>
            <a:r>
              <a:rPr lang="cs-CZ" b="1" dirty="0" smtClean="0"/>
              <a:t>Celkově je tento způsob  nerentabilní (vysoké ceny MKS a nízké výkupní ceny telecího masa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982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Mléčný výkrm býčků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" y="1196752"/>
            <a:ext cx="854470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645333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http://www.cestr.cz/files/epinal_-_francie/epinal_patek__028_mlecny_vykrm_bycku.jpg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0654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5865</TotalTime>
  <Words>1345</Words>
  <Application>Microsoft Office PowerPoint</Application>
  <PresentationFormat>Předvádění na obrazovce (4:3)</PresentationFormat>
  <Paragraphs>164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Cambria Math</vt:lpstr>
      <vt:lpstr>Motiv sady Office</vt:lpstr>
      <vt:lpstr>VÝKRM  SKOTU</vt:lpstr>
      <vt:lpstr>VÝZNAM  HOVĚZÍHO  MASA</vt:lpstr>
      <vt:lpstr>VLASTNOSTI  HOVĚZÍHO  MASA</vt:lpstr>
      <vt:lpstr>ČINITELÉ  OVLIVŇUJÍCÍ  TVORBU   A  JAKOST  MASA</vt:lpstr>
      <vt:lpstr>Prezentace aplikace PowerPoint</vt:lpstr>
      <vt:lpstr>ZPŮSOBY  VÝKRMU  SKOTU</vt:lpstr>
      <vt:lpstr>Nejlevnější výkrm masného skotu</vt:lpstr>
      <vt:lpstr>VÝKRM  TELAT</vt:lpstr>
      <vt:lpstr>Mléčný výkrm býčků</vt:lpstr>
      <vt:lpstr>VÝKRM  MLADÉHO  SKOTU</vt:lpstr>
      <vt:lpstr>INTENZIVNÍ  VÝKRM SKOTU</vt:lpstr>
      <vt:lpstr>Prezentace aplikace PowerPoint</vt:lpstr>
      <vt:lpstr>POLOINTENZIVNÍ  A  PASTEVNÍ  VÝKRM</vt:lpstr>
      <vt:lpstr>Pastevní výkrm</vt:lpstr>
      <vt:lpstr>VÝKRM  VOLKŮ</vt:lpstr>
      <vt:lpstr>Maso z volů</vt:lpstr>
      <vt:lpstr>VÝKRM  JALOVIC</vt:lpstr>
      <vt:lpstr>Horská a podhorská pastva</vt:lpstr>
      <vt:lpstr>RANČERSKÝ  ZPŮSOB  CHOVU   A  VÝKRMU</vt:lpstr>
      <vt:lpstr>Prezentace aplikace PowerPoint</vt:lpstr>
      <vt:lpstr>RANČERSKÝ  ZPŮSOB  CHOVU   A  VÝKRMU</vt:lpstr>
      <vt:lpstr>Rančerský způsob výkrmu</vt:lpstr>
      <vt:lpstr>KONTROLA  RŮSTU</vt:lpstr>
      <vt:lpstr>PRODEJ  JATEČNÉHO  SKOTU</vt:lpstr>
      <vt:lpstr>PRODEJ  JATEČNÉHO  SKOTU</vt:lpstr>
      <vt:lpstr>Prezentace aplikace PowerPoint</vt:lpstr>
      <vt:lpstr>USTÁJENÍ  SKOTU  VE  VÝKRMU</vt:lpstr>
      <vt:lpstr>Prezentace aplikace PowerPoint</vt:lpstr>
      <vt:lpstr>OŠETŘOVÁNÍ  SKOTU  VE  VÝKRMU</vt:lpstr>
      <vt:lpstr>EKONOMIKA  VÝKRMU</vt:lpstr>
      <vt:lpstr>Chlazení a zrání masa na jatkách</vt:lpstr>
      <vt:lpstr>KONTROLNÍ OTÁZKY</vt:lpstr>
      <vt:lpstr>Použité zdroje</vt:lpstr>
      <vt:lpstr>Použití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Pšenice obecná</dc:title>
  <dc:creator>Zuzana Bukvičková</dc:creator>
  <cp:lastModifiedBy>Zuzana Bukvičková</cp:lastModifiedBy>
  <cp:revision>237</cp:revision>
  <dcterms:modified xsi:type="dcterms:W3CDTF">2020-03-14T21:46:28Z</dcterms:modified>
  <cp:contentStatus/>
</cp:coreProperties>
</file>