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10" r:id="rId4"/>
    <p:sldMasterId id="2147483723" r:id="rId5"/>
    <p:sldMasterId id="2147483736" r:id="rId6"/>
    <p:sldMasterId id="2147483749" r:id="rId7"/>
    <p:sldMasterId id="2147483762" r:id="rId8"/>
    <p:sldMasterId id="2147483775" r:id="rId9"/>
    <p:sldMasterId id="2147483788" r:id="rId10"/>
    <p:sldMasterId id="2147483801" r:id="rId11"/>
    <p:sldMasterId id="2147483814" r:id="rId12"/>
  </p:sldMasterIdLst>
  <p:notesMasterIdLst>
    <p:notesMasterId r:id="rId25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6AC2-246C-487B-AAF7-CCD6ACCE17CD}" type="datetimeFigureOut">
              <a:rPr lang="cs-CZ" smtClean="0"/>
              <a:pPr/>
              <a:t>21.7.2012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99CD-1702-4225-8D56-BE487B96DB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8355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246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3886-C8AE-4D2D-9490-617123510B9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95208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B152-721B-4ACD-AD14-163A36481AC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011188"/>
      </p:ext>
    </p:extLst>
  </p:cSld>
  <p:clrMapOvr>
    <a:masterClrMapping/>
  </p:clrMapOvr>
  <p:transition spd="slow">
    <p:wheel spokes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613657"/>
      </p:ext>
    </p:extLst>
  </p:cSld>
  <p:clrMapOvr>
    <a:masterClrMapping/>
  </p:clrMapOvr>
  <p:transition spd="slow">
    <p:wheel spokes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842344"/>
      </p:ext>
    </p:extLst>
  </p:cSld>
  <p:clrMapOvr>
    <a:masterClrMapping/>
  </p:clrMapOvr>
  <p:transition spd="slow">
    <p:wheel spokes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134676"/>
      </p:ext>
    </p:extLst>
  </p:cSld>
  <p:clrMapOvr>
    <a:masterClrMapping/>
  </p:clrMapOvr>
  <p:transition spd="slow">
    <p:wheel spokes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232389"/>
      </p:ext>
    </p:extLst>
  </p:cSld>
  <p:clrMapOvr>
    <a:masterClrMapping/>
  </p:clrMapOvr>
  <p:transition spd="slow">
    <p:wheel spokes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207939"/>
      </p:ext>
    </p:extLst>
  </p:cSld>
  <p:clrMapOvr>
    <a:masterClrMapping/>
  </p:clrMapOvr>
  <p:transition spd="slow">
    <p:wheel spokes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310967"/>
      </p:ext>
    </p:extLst>
  </p:cSld>
  <p:clrMapOvr>
    <a:masterClrMapping/>
  </p:clrMapOvr>
  <p:transition spd="slow">
    <p:wheel spokes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188585"/>
      </p:ext>
    </p:extLst>
  </p:cSld>
  <p:clrMapOvr>
    <a:masterClrMapping/>
  </p:clrMapOvr>
  <p:transition spd="slow">
    <p:wheel spokes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690101"/>
      </p:ext>
    </p:extLst>
  </p:cSld>
  <p:clrMapOvr>
    <a:masterClrMapping/>
  </p:clrMapOvr>
  <p:transition spd="slow">
    <p:wheel spokes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362260"/>
      </p:ext>
    </p:extLst>
  </p:cSld>
  <p:clrMapOvr>
    <a:masterClrMapping/>
  </p:clrMapOvr>
  <p:transition spd="slow">
    <p:wheel spokes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543030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E33E-252D-4116-851C-EACF7FF8A72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744650"/>
      </p:ext>
    </p:extLst>
  </p:cSld>
  <p:clrMapOvr>
    <a:masterClrMapping/>
  </p:clrMapOvr>
  <p:transition spd="slow">
    <p:wheel spokes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857954"/>
      </p:ext>
    </p:extLst>
  </p:cSld>
  <p:clrMapOvr>
    <a:masterClrMapping/>
  </p:clrMapOvr>
  <p:transition spd="slow">
    <p:wheel spokes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115757"/>
      </p:ext>
    </p:extLst>
  </p:cSld>
  <p:clrMapOvr>
    <a:masterClrMapping/>
  </p:clrMapOvr>
  <p:transition spd="slow">
    <p:wheel spokes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5188"/>
      </p:ext>
    </p:extLst>
  </p:cSld>
  <p:clrMapOvr>
    <a:masterClrMapping/>
  </p:clrMapOvr>
  <p:transition spd="slow">
    <p:wheel spokes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527811"/>
      </p:ext>
    </p:extLst>
  </p:cSld>
  <p:clrMapOvr>
    <a:masterClrMapping/>
  </p:clrMapOvr>
  <p:transition spd="slow">
    <p:wheel spokes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740557"/>
      </p:ext>
    </p:extLst>
  </p:cSld>
  <p:clrMapOvr>
    <a:masterClrMapping/>
  </p:clrMapOvr>
  <p:transition spd="slow">
    <p:wheel spokes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903770"/>
      </p:ext>
    </p:extLst>
  </p:cSld>
  <p:clrMapOvr>
    <a:masterClrMapping/>
  </p:clrMapOvr>
  <p:transition spd="slow">
    <p:wheel spokes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432146"/>
      </p:ext>
    </p:extLst>
  </p:cSld>
  <p:clrMapOvr>
    <a:masterClrMapping/>
  </p:clrMapOvr>
  <p:transition spd="slow">
    <p:wheel spokes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950513"/>
      </p:ext>
    </p:extLst>
  </p:cSld>
  <p:clrMapOvr>
    <a:masterClrMapping/>
  </p:clrMapOvr>
  <p:transition spd="slow">
    <p:wheel spokes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713640"/>
      </p:ext>
    </p:extLst>
  </p:cSld>
  <p:clrMapOvr>
    <a:masterClrMapping/>
  </p:clrMapOvr>
  <p:transition spd="slow">
    <p:wheel spokes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634816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738627"/>
      </p:ext>
    </p:extLst>
  </p:cSld>
  <p:clrMapOvr>
    <a:masterClrMapping/>
  </p:clrMapOvr>
  <p:transition spd="slow">
    <p:wheel spokes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346506"/>
      </p:ext>
    </p:extLst>
  </p:cSld>
  <p:clrMapOvr>
    <a:masterClrMapping/>
  </p:clrMapOvr>
  <p:transition spd="slow">
    <p:wheel spokes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075935"/>
      </p:ext>
    </p:extLst>
  </p:cSld>
  <p:clrMapOvr>
    <a:masterClrMapping/>
  </p:clrMapOvr>
  <p:transition spd="slow">
    <p:wheel spokes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382577"/>
      </p:ext>
    </p:extLst>
  </p:cSld>
  <p:clrMapOvr>
    <a:masterClrMapping/>
  </p:clrMapOvr>
  <p:transition spd="slow">
    <p:wheel spokes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069418"/>
      </p:ext>
    </p:extLst>
  </p:cSld>
  <p:clrMapOvr>
    <a:masterClrMapping/>
  </p:clrMapOvr>
  <p:transition spd="slow">
    <p:wheel spokes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06795"/>
      </p:ext>
    </p:extLst>
  </p:cSld>
  <p:clrMapOvr>
    <a:masterClrMapping/>
  </p:clrMapOvr>
  <p:transition spd="slow">
    <p:wheel spokes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950569"/>
      </p:ext>
    </p:extLst>
  </p:cSld>
  <p:clrMapOvr>
    <a:masterClrMapping/>
  </p:clrMapOvr>
  <p:transition spd="slow">
    <p:wheel spokes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419330"/>
      </p:ext>
    </p:extLst>
  </p:cSld>
  <p:clrMapOvr>
    <a:masterClrMapping/>
  </p:clrMapOvr>
  <p:transition spd="slow">
    <p:wheel spokes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365305"/>
      </p:ext>
    </p:extLst>
  </p:cSld>
  <p:clrMapOvr>
    <a:masterClrMapping/>
  </p:clrMapOvr>
  <p:transition spd="slow">
    <p:wheel spokes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796399"/>
      </p:ext>
    </p:extLst>
  </p:cSld>
  <p:clrMapOvr>
    <a:masterClrMapping/>
  </p:clrMapOvr>
  <p:transition spd="slow">
    <p:wheel spokes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567722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492275"/>
      </p:ext>
    </p:extLst>
  </p:cSld>
  <p:clrMapOvr>
    <a:masterClrMapping/>
  </p:clrMapOvr>
  <p:transition spd="slow">
    <p:wheel spokes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609078"/>
      </p:ext>
    </p:extLst>
  </p:cSld>
  <p:clrMapOvr>
    <a:masterClrMapping/>
  </p:clrMapOvr>
  <p:transition spd="slow">
    <p:wheel spokes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658066"/>
      </p:ext>
    </p:extLst>
  </p:cSld>
  <p:clrMapOvr>
    <a:masterClrMapping/>
  </p:clrMapOvr>
  <p:transition spd="slow">
    <p:wheel spokes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172005"/>
      </p:ext>
    </p:extLst>
  </p:cSld>
  <p:clrMapOvr>
    <a:masterClrMapping/>
  </p:clrMapOvr>
  <p:transition spd="slow">
    <p:wheel spokes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405449"/>
      </p:ext>
    </p:extLst>
  </p:cSld>
  <p:clrMapOvr>
    <a:masterClrMapping/>
  </p:clrMapOvr>
  <p:transition spd="slow">
    <p:wheel spokes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761156"/>
      </p:ext>
    </p:extLst>
  </p:cSld>
  <p:clrMapOvr>
    <a:masterClrMapping/>
  </p:clrMapOvr>
  <p:transition spd="slow">
    <p:wheel spokes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268077"/>
      </p:ext>
    </p:extLst>
  </p:cSld>
  <p:clrMapOvr>
    <a:masterClrMapping/>
  </p:clrMapOvr>
  <p:transition spd="slow">
    <p:wheel spokes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177028"/>
      </p:ext>
    </p:extLst>
  </p:cSld>
  <p:clrMapOvr>
    <a:masterClrMapping/>
  </p:clrMapOvr>
  <p:transition spd="slow">
    <p:wheel spokes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301870"/>
      </p:ext>
    </p:extLst>
  </p:cSld>
  <p:clrMapOvr>
    <a:masterClrMapping/>
  </p:clrMapOvr>
  <p:transition spd="slow">
    <p:wheel spokes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716520"/>
      </p:ext>
    </p:extLst>
  </p:cSld>
  <p:clrMapOvr>
    <a:masterClrMapping/>
  </p:clrMapOvr>
  <p:transition spd="slow">
    <p:wheel spokes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570309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023723"/>
      </p:ext>
    </p:extLst>
  </p:cSld>
  <p:clrMapOvr>
    <a:masterClrMapping/>
  </p:clrMapOvr>
  <p:transition spd="slow">
    <p:wheel spokes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081711"/>
      </p:ext>
    </p:extLst>
  </p:cSld>
  <p:clrMapOvr>
    <a:masterClrMapping/>
  </p:clrMapOvr>
  <p:transition spd="slow">
    <p:wheel spokes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389362"/>
      </p:ext>
    </p:extLst>
  </p:cSld>
  <p:clrMapOvr>
    <a:masterClrMapping/>
  </p:clrMapOvr>
  <p:transition spd="slow">
    <p:wheel spokes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529380"/>
      </p:ext>
    </p:extLst>
  </p:cSld>
  <p:clrMapOvr>
    <a:masterClrMapping/>
  </p:clrMapOvr>
  <p:transition spd="slow">
    <p:wheel spokes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390725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129097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455012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736346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959560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21516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BA46-01A4-4C0A-A303-F52A8973496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859813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538133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934901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957750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552132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838471"/>
      </p:ext>
    </p:extLst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386291"/>
      </p:ext>
    </p:extLst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355418"/>
      </p:ext>
    </p:extLst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430989"/>
      </p:ext>
    </p:extLst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847324"/>
      </p:ext>
    </p:extLst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540856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DE20-159D-424D-B34B-02B4A8367E3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556312"/>
      </p:ext>
    </p:extLst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635606"/>
      </p:ext>
    </p:extLst>
  </p:cSld>
  <p:clrMapOvr>
    <a:masterClrMapping/>
  </p:clrMapOvr>
  <p:transition spd="slow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891276"/>
      </p:ext>
    </p:extLst>
  </p:cSld>
  <p:clrMapOvr>
    <a:masterClrMapping/>
  </p:clrMapOvr>
  <p:transition spd="slow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611498"/>
      </p:ext>
    </p:extLst>
  </p:cSld>
  <p:clrMapOvr>
    <a:masterClrMapping/>
  </p:clrMapOvr>
  <p:transition spd="slow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594025"/>
      </p:ext>
    </p:extLst>
  </p:cSld>
  <p:clrMapOvr>
    <a:masterClrMapping/>
  </p:clrMapOvr>
  <p:transition spd="slow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211099"/>
      </p:ext>
    </p:extLst>
  </p:cSld>
  <p:clrMapOvr>
    <a:masterClrMapping/>
  </p:clrMapOvr>
  <p:transition spd="slow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799501"/>
      </p:ext>
    </p:extLst>
  </p:cSld>
  <p:clrMapOvr>
    <a:masterClrMapping/>
  </p:clrMapOvr>
  <p:transition spd="slow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929419"/>
      </p:ext>
    </p:extLst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855923"/>
      </p:ext>
    </p:extLst>
  </p:cSld>
  <p:clrMapOvr>
    <a:masterClrMapping/>
  </p:clrMapOvr>
  <p:transition spd="slow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523053"/>
      </p:ext>
    </p:extLst>
  </p:cSld>
  <p:clrMapOvr>
    <a:masterClrMapping/>
  </p:clrMapOvr>
  <p:transition spd="slow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909112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0521-C15E-40C1-8D53-DD6102ABDF1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641564"/>
      </p:ext>
    </p:extLst>
  </p:cSld>
  <p:clrMapOvr>
    <a:masterClrMapping/>
  </p:clrMapOvr>
  <p:transition spd="slow"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405964"/>
      </p:ext>
    </p:extLst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489220"/>
      </p:ext>
    </p:extLst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296362"/>
      </p:ext>
    </p:extLst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864483"/>
      </p:ext>
    </p:extLst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72032"/>
      </p:ext>
    </p:extLst>
  </p:cSld>
  <p:clrMapOvr>
    <a:masterClrMapping/>
  </p:clrMapOvr>
  <p:transition spd="slow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934115"/>
      </p:ext>
    </p:extLst>
  </p:cSld>
  <p:clrMapOvr>
    <a:masterClrMapping/>
  </p:clrMapOvr>
  <p:transition spd="slow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687274"/>
      </p:ext>
    </p:extLst>
  </p:cSld>
  <p:clrMapOvr>
    <a:masterClrMapping/>
  </p:clrMapOvr>
  <p:transition spd="slow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84058"/>
      </p:ext>
    </p:extLst>
  </p:cSld>
  <p:clrMapOvr>
    <a:masterClrMapping/>
  </p:clrMapOvr>
  <p:transition spd="slow"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751222"/>
      </p:ext>
    </p:extLst>
  </p:cSld>
  <p:clrMapOvr>
    <a:masterClrMapping/>
  </p:clrMapOvr>
  <p:transition spd="slow"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06540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9C09-6E85-4DBB-B846-0E3CF123FFC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063321"/>
      </p:ext>
    </p:extLst>
  </p:cSld>
  <p:clrMapOvr>
    <a:masterClrMapping/>
  </p:clrMapOvr>
  <p:transition spd="slow">
    <p:wheel spokes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076330"/>
      </p:ext>
    </p:extLst>
  </p:cSld>
  <p:clrMapOvr>
    <a:masterClrMapping/>
  </p:clrMapOvr>
  <p:transition spd="slow"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953042"/>
      </p:ext>
    </p:extLst>
  </p:cSld>
  <p:clrMapOvr>
    <a:masterClrMapping/>
  </p:clrMapOvr>
  <p:transition spd="slow"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940811"/>
      </p:ext>
    </p:extLst>
  </p:cSld>
  <p:clrMapOvr>
    <a:masterClrMapping/>
  </p:clrMapOvr>
  <p:transition spd="slow"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6320"/>
      </p:ext>
    </p:extLst>
  </p:cSld>
  <p:clrMapOvr>
    <a:masterClrMapping/>
  </p:clrMapOvr>
  <p:transition spd="slow"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594009"/>
      </p:ext>
    </p:extLst>
  </p:cSld>
  <p:clrMapOvr>
    <a:masterClrMapping/>
  </p:clrMapOvr>
  <p:transition spd="slow"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510637"/>
      </p:ext>
    </p:extLst>
  </p:cSld>
  <p:clrMapOvr>
    <a:masterClrMapping/>
  </p:clrMapOvr>
  <p:transition spd="slow"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743962"/>
      </p:ext>
    </p:extLst>
  </p:cSld>
  <p:clrMapOvr>
    <a:masterClrMapping/>
  </p:clrMapOvr>
  <p:transition spd="slow"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879505"/>
      </p:ext>
    </p:extLst>
  </p:cSld>
  <p:clrMapOvr>
    <a:masterClrMapping/>
  </p:clrMapOvr>
  <p:transition spd="slow"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839638"/>
      </p:ext>
    </p:extLst>
  </p:cSld>
  <p:clrMapOvr>
    <a:masterClrMapping/>
  </p:clrMapOvr>
  <p:transition spd="slow"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96008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4616-5A15-41B0-970A-4438821B289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380896"/>
      </p:ext>
    </p:extLst>
  </p:cSld>
  <p:clrMapOvr>
    <a:masterClrMapping/>
  </p:clrMapOvr>
  <p:transition spd="slow">
    <p:wheel spokes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820758"/>
      </p:ext>
    </p:extLst>
  </p:cSld>
  <p:clrMapOvr>
    <a:masterClrMapping/>
  </p:clrMapOvr>
  <p:transition spd="slow"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078897"/>
      </p:ext>
    </p:extLst>
  </p:cSld>
  <p:clrMapOvr>
    <a:masterClrMapping/>
  </p:clrMapOvr>
  <p:transition spd="slow"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662084"/>
      </p:ext>
    </p:extLst>
  </p:cSld>
  <p:clrMapOvr>
    <a:masterClrMapping/>
  </p:clrMapOvr>
  <p:transition spd="slow"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787905"/>
      </p:ext>
    </p:extLst>
  </p:cSld>
  <p:clrMapOvr>
    <a:masterClrMapping/>
  </p:clrMapOvr>
  <p:transition spd="slow"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058318"/>
      </p:ext>
    </p:extLst>
  </p:cSld>
  <p:clrMapOvr>
    <a:masterClrMapping/>
  </p:clrMapOvr>
  <p:transition spd="slow"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829415"/>
      </p:ext>
    </p:extLst>
  </p:cSld>
  <p:clrMapOvr>
    <a:masterClrMapping/>
  </p:clrMapOvr>
  <p:transition spd="slow"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544694"/>
      </p:ext>
    </p:extLst>
  </p:cSld>
  <p:clrMapOvr>
    <a:masterClrMapping/>
  </p:clrMapOvr>
  <p:transition spd="slow"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909033"/>
      </p:ext>
    </p:extLst>
  </p:cSld>
  <p:clrMapOvr>
    <a:masterClrMapping/>
  </p:clrMapOvr>
  <p:transition spd="slow"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950177"/>
      </p:ext>
    </p:extLst>
  </p:cSld>
  <p:clrMapOvr>
    <a:masterClrMapping/>
  </p:clrMapOvr>
  <p:transition spd="slow"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293990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3D32-B51C-460E-93D6-93E296DA501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586371"/>
      </p:ext>
    </p:extLst>
  </p:cSld>
  <p:clrMapOvr>
    <a:masterClrMapping/>
  </p:clrMapOvr>
  <p:transition spd="slow">
    <p:wheel spokes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540805"/>
      </p:ext>
    </p:extLst>
  </p:cSld>
  <p:clrMapOvr>
    <a:masterClrMapping/>
  </p:clrMapOvr>
  <p:transition spd="slow"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79038"/>
      </p:ext>
    </p:extLst>
  </p:cSld>
  <p:clrMapOvr>
    <a:masterClrMapping/>
  </p:clrMapOvr>
  <p:transition spd="slow"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30144"/>
      </p:ext>
    </p:extLst>
  </p:cSld>
  <p:clrMapOvr>
    <a:masterClrMapping/>
  </p:clrMapOvr>
  <p:transition spd="slow"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644761"/>
      </p:ext>
    </p:extLst>
  </p:cSld>
  <p:clrMapOvr>
    <a:masterClrMapping/>
  </p:clrMapOvr>
  <p:transition spd="slow">
    <p:wheel spokes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548433"/>
      </p:ext>
    </p:extLst>
  </p:cSld>
  <p:clrMapOvr>
    <a:masterClrMapping/>
  </p:clrMapOvr>
  <p:transition spd="slow">
    <p:wheel spokes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728058"/>
      </p:ext>
    </p:extLst>
  </p:cSld>
  <p:clrMapOvr>
    <a:masterClrMapping/>
  </p:clrMapOvr>
  <p:transition spd="slow">
    <p:wheel spokes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33873"/>
      </p:ext>
    </p:extLst>
  </p:cSld>
  <p:clrMapOvr>
    <a:masterClrMapping/>
  </p:clrMapOvr>
  <p:transition spd="slow">
    <p:wheel spokes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796346"/>
      </p:ext>
    </p:extLst>
  </p:cSld>
  <p:clrMapOvr>
    <a:masterClrMapping/>
  </p:clrMapOvr>
  <p:transition spd="slow">
    <p:wheel spokes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397656"/>
      </p:ext>
    </p:extLst>
  </p:cSld>
  <p:clrMapOvr>
    <a:masterClrMapping/>
  </p:clrMapOvr>
  <p:transition spd="slow">
    <p:wheel spokes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984252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A7AC-B426-465D-BCA7-7ABC9D7B7E2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28178"/>
      </p:ext>
    </p:extLst>
  </p:cSld>
  <p:clrMapOvr>
    <a:masterClrMapping/>
  </p:clrMapOvr>
  <p:transition spd="slow">
    <p:wheel spokes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278907"/>
      </p:ext>
    </p:extLst>
  </p:cSld>
  <p:clrMapOvr>
    <a:masterClrMapping/>
  </p:clrMapOvr>
  <p:transition spd="slow">
    <p:wheel spokes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208105"/>
      </p:ext>
    </p:extLst>
  </p:cSld>
  <p:clrMapOvr>
    <a:masterClrMapping/>
  </p:clrMapOvr>
  <p:transition spd="slow">
    <p:wheel spokes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121295"/>
      </p:ext>
    </p:extLst>
  </p:cSld>
  <p:clrMapOvr>
    <a:masterClrMapping/>
  </p:clrMapOvr>
  <p:transition spd="slow">
    <p:wheel spokes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485136"/>
      </p:ext>
    </p:extLst>
  </p:cSld>
  <p:clrMapOvr>
    <a:masterClrMapping/>
  </p:clrMapOvr>
  <p:transition spd="slow">
    <p:wheel spokes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409401"/>
      </p:ext>
    </p:extLst>
  </p:cSld>
  <p:clrMapOvr>
    <a:masterClrMapping/>
  </p:clrMapOvr>
  <p:transition spd="slow">
    <p:wheel spokes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472240"/>
      </p:ext>
    </p:extLst>
  </p:cSld>
  <p:clrMapOvr>
    <a:masterClrMapping/>
  </p:clrMapOvr>
  <p:transition spd="slow">
    <p:wheel spokes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548237"/>
      </p:ext>
    </p:extLst>
  </p:cSld>
  <p:clrMapOvr>
    <a:masterClrMapping/>
  </p:clrMapOvr>
  <p:transition spd="slow">
    <p:wheel spokes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339323"/>
      </p:ext>
    </p:extLst>
  </p:cSld>
  <p:clrMapOvr>
    <a:masterClrMapping/>
  </p:clrMapOvr>
  <p:transition spd="slow">
    <p:wheel spokes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156713"/>
      </p:ext>
    </p:extLst>
  </p:cSld>
  <p:clrMapOvr>
    <a:masterClrMapping/>
  </p:clrMapOvr>
  <p:transition spd="slow">
    <p:wheel spokes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36332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ADAC-6364-4954-AAE9-4F472273A15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60"/>
      </p:ext>
    </p:extLst>
  </p:cSld>
  <p:clrMapOvr>
    <a:masterClrMapping/>
  </p:clrMapOvr>
  <p:transition spd="slow">
    <p:wheel spokes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755658"/>
      </p:ext>
    </p:extLst>
  </p:cSld>
  <p:clrMapOvr>
    <a:masterClrMapping/>
  </p:clrMapOvr>
  <p:transition spd="slow">
    <p:wheel spokes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95086"/>
      </p:ext>
    </p:extLst>
  </p:cSld>
  <p:clrMapOvr>
    <a:masterClrMapping/>
  </p:clrMapOvr>
  <p:transition spd="slow">
    <p:wheel spokes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784670"/>
      </p:ext>
    </p:extLst>
  </p:cSld>
  <p:clrMapOvr>
    <a:masterClrMapping/>
  </p:clrMapOvr>
  <p:transition spd="slow">
    <p:wheel spokes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028856"/>
      </p:ext>
    </p:extLst>
  </p:cSld>
  <p:clrMapOvr>
    <a:masterClrMapping/>
  </p:clrMapOvr>
  <p:transition spd="slow">
    <p:wheel spokes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49149"/>
      </p:ext>
    </p:extLst>
  </p:cSld>
  <p:clrMapOvr>
    <a:masterClrMapping/>
  </p:clrMapOvr>
  <p:transition spd="slow">
    <p:wheel spokes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848888"/>
      </p:ext>
    </p:extLst>
  </p:cSld>
  <p:clrMapOvr>
    <a:masterClrMapping/>
  </p:clrMapOvr>
  <p:transition spd="slow">
    <p:wheel spokes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071881"/>
      </p:ext>
    </p:extLst>
  </p:cSld>
  <p:clrMapOvr>
    <a:masterClrMapping/>
  </p:clrMapOvr>
  <p:transition spd="slow">
    <p:wheel spokes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747841"/>
      </p:ext>
    </p:extLst>
  </p:cSld>
  <p:clrMapOvr>
    <a:masterClrMapping/>
  </p:clrMapOvr>
  <p:transition spd="slow">
    <p:wheel spokes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52010"/>
      </p:ext>
    </p:extLst>
  </p:cSld>
  <p:clrMapOvr>
    <a:masterClrMapping/>
  </p:clrMapOvr>
  <p:transition spd="slow">
    <p:wheel spokes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63547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368F-4FD4-413D-98DF-0E11BF0CFB2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21.7.2012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05B4-FE22-4439-8344-5828FFF72A4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04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167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3780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153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242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470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204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504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5960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756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389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578FF-23DE-48A4-8289-1D5B599ADD08}" type="datetimeFigureOut">
              <a:rPr lang="cs-CZ" smtClean="0">
                <a:solidFill>
                  <a:prstClr val="white"/>
                </a:solidFill>
              </a:rPr>
              <a:pPr/>
              <a:t>21.7.2012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76B9DF-5000-4703-B6ED-171DE3464651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7116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 spd="slow">
    <p:wheel spokes="1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393700"/>
            <a:ext cx="4688309" cy="1464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5" cstate="print">
            <a:lum bright="4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872" y="-13612"/>
            <a:ext cx="1152128" cy="1491555"/>
          </a:xfrm>
          <a:prstGeom prst="rect">
            <a:avLst/>
          </a:prstGeom>
          <a:noFill/>
        </p:spPr>
      </p:pic>
      <p:sp>
        <p:nvSpPr>
          <p:cNvPr id="11" name="Nadpis 3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2088231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Název školy: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ZŠ Klášterec nad Ohří, Krátká 676</a:t>
            </a:r>
            <a:br>
              <a:rPr lang="cs-CZ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: Mgr. Veronika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Kubincová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Název materiálu</a:t>
            </a:r>
            <a:r>
              <a:rPr lang="cs-CZ" sz="28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800" i="1" smtClean="0">
                <a:latin typeface="Times New Roman" pitchFamily="18" charset="0"/>
                <a:cs typeface="Times New Roman" pitchFamily="18" charset="0"/>
              </a:rPr>
              <a:t>VY_32_INOVACE_04_26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_Rodinné právo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Číslo projektu: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CZ.1.07/1.4.00/21.1115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dirty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dnadpis 4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7560840" cy="1824608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Anotace: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Prezentace pro 9. ročník. Žák se seznámí s problematikou rodinného práva, objasní si některé pojmy týkající se této oblasti: manželství, registrované partnerství, NRP, funkce rodiny, styly výchovy.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062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400816" cy="928686"/>
          </a:xfrm>
        </p:spPr>
        <p:txBody>
          <a:bodyPr/>
          <a:lstStyle/>
          <a:p>
            <a:pPr algn="l"/>
            <a:r>
              <a:rPr lang="cs-CZ" dirty="0" smtClean="0"/>
              <a:t>Náhradní rodinná péče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268760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prstClr val="black"/>
                </a:solidFill>
              </a:rPr>
              <a:t>Pokud rodina neplní, či nemůže plnit funkce rodiny, dítě přechází do NRP.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b="1" u="sng" dirty="0" smtClean="0">
                <a:solidFill>
                  <a:prstClr val="black"/>
                </a:solidFill>
              </a:rPr>
              <a:t>Ochranná výchova je uložena:</a:t>
            </a:r>
          </a:p>
          <a:p>
            <a:r>
              <a:rPr lang="cs-CZ" sz="3200" dirty="0">
                <a:solidFill>
                  <a:prstClr val="black"/>
                </a:solidFill>
              </a:rPr>
              <a:t>	</a:t>
            </a:r>
            <a:r>
              <a:rPr lang="cs-CZ" sz="3200" dirty="0" smtClean="0">
                <a:solidFill>
                  <a:prstClr val="black"/>
                </a:solidFill>
              </a:rPr>
              <a:t>- soudem, pokud o dítě, či mladistvého není dobře postaráno</a:t>
            </a:r>
          </a:p>
          <a:p>
            <a:r>
              <a:rPr lang="cs-CZ" sz="3200" dirty="0">
                <a:solidFill>
                  <a:prstClr val="black"/>
                </a:solidFill>
              </a:rPr>
              <a:t>	</a:t>
            </a:r>
            <a:r>
              <a:rPr lang="cs-CZ" sz="3200" dirty="0" smtClean="0">
                <a:solidFill>
                  <a:prstClr val="black"/>
                </a:solidFill>
              </a:rPr>
              <a:t>- ve speciálních výchovných zařízeních</a:t>
            </a:r>
          </a:p>
          <a:p>
            <a:r>
              <a:rPr lang="cs-CZ" sz="3200" dirty="0">
                <a:solidFill>
                  <a:prstClr val="black"/>
                </a:solidFill>
              </a:rPr>
              <a:t>	</a:t>
            </a:r>
            <a:r>
              <a:rPr lang="cs-CZ" sz="3200" dirty="0" smtClean="0">
                <a:solidFill>
                  <a:prstClr val="black"/>
                </a:solidFill>
              </a:rPr>
              <a:t>- Po dobu dokud to vyžaduje účel, nejdéle do 18 roku (dokončení SŠ)</a:t>
            </a:r>
            <a:endParaRPr lang="cs-CZ" sz="3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87879"/>
            <a:ext cx="1872208" cy="149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4579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400816" cy="928686"/>
          </a:xfrm>
        </p:spPr>
        <p:txBody>
          <a:bodyPr/>
          <a:lstStyle/>
          <a:p>
            <a:pPr algn="l"/>
            <a:r>
              <a:rPr lang="cs-CZ" dirty="0" smtClean="0"/>
              <a:t>Druhy NRP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6335" y="908720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prstClr val="black"/>
                </a:solidFill>
              </a:rPr>
              <a:t>Osvojení = adopce</a:t>
            </a:r>
          </a:p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prstClr val="black"/>
                </a:solidFill>
              </a:rPr>
              <a:t>Pěstounství</a:t>
            </a:r>
          </a:p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prstClr val="black"/>
                </a:solidFill>
              </a:rPr>
              <a:t>Poručenství, poručnictví</a:t>
            </a:r>
          </a:p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prstClr val="black"/>
                </a:solidFill>
              </a:rPr>
              <a:t>Dětský domov</a:t>
            </a:r>
          </a:p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prstClr val="black"/>
                </a:solidFill>
              </a:rPr>
              <a:t>Vesničky SOS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dirty="0" smtClean="0">
                <a:solidFill>
                  <a:prstClr val="black"/>
                </a:solidFill>
              </a:rPr>
              <a:t>Rozdíl mezi adopcí a pěstounstvím?</a:t>
            </a:r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6335" y="444815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>
                <a:solidFill>
                  <a:prstClr val="black"/>
                </a:solidFill>
              </a:rPr>
              <a:t>Při osvojení mají adoptivní rodiče stejná práva a povinnosti jako by byli jeho rodiče. Vzniká vztah jako mezi vlastními rodiči. Pěstounství je stále náhradní rodinná výchova, zastupují dítě v běžných věcech, avšak u mimořádných událostí potřebují souhlas zákonných zástupců.</a:t>
            </a:r>
            <a:endParaRPr lang="cs-CZ" sz="2800" i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Kabinet\AppData\Local\Temp\MP900409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630066" cy="21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0663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00816" cy="928686"/>
          </a:xfrm>
        </p:spPr>
        <p:txBody>
          <a:bodyPr/>
          <a:lstStyle/>
          <a:p>
            <a:r>
              <a:rPr lang="cs-CZ" dirty="0" smtClean="0"/>
              <a:t>Použitá literatura a odkazy: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prstClr val="black"/>
                </a:solidFill>
              </a:rPr>
              <a:t>Obrázky použity ze sady Office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prstClr val="black"/>
                </a:solidFill>
              </a:rPr>
              <a:t>Není-li uvedeno jinak je materiál dílem autorky podle učebních osnov odpovídajících ŠVP vyučovaných podle učebnic:</a:t>
            </a:r>
          </a:p>
          <a:p>
            <a:r>
              <a:rPr lang="cs-CZ" sz="2400" dirty="0">
                <a:solidFill>
                  <a:prstClr val="black"/>
                </a:solidFill>
              </a:rPr>
              <a:t> JANOŠKOVÁ, D. a kol. autorů. </a:t>
            </a:r>
            <a:r>
              <a:rPr lang="cs-CZ" sz="2400" i="1" dirty="0">
                <a:solidFill>
                  <a:prstClr val="black"/>
                </a:solidFill>
              </a:rPr>
              <a:t>Občanská výchova 9, Rodinná výchova 9, učebnice pro základní školy a víceletá gymnázia. </a:t>
            </a:r>
            <a:r>
              <a:rPr lang="cs-CZ" sz="2400" dirty="0">
                <a:solidFill>
                  <a:prstClr val="black"/>
                </a:solidFill>
              </a:rPr>
              <a:t>1st </a:t>
            </a:r>
            <a:r>
              <a:rPr lang="cs-CZ" sz="2400" dirty="0" err="1">
                <a:solidFill>
                  <a:prstClr val="black"/>
                </a:solidFill>
              </a:rPr>
              <a:t>ed</a:t>
            </a:r>
            <a:r>
              <a:rPr lang="cs-CZ" sz="2400" dirty="0">
                <a:solidFill>
                  <a:prstClr val="black"/>
                </a:solidFill>
              </a:rPr>
              <a:t>. Plzeň: Fraus, 2006. ISBN 80-7238-528-0.</a:t>
            </a:r>
          </a:p>
          <a:p>
            <a:endParaRPr lang="cs-CZ" sz="2400" dirty="0">
              <a:solidFill>
                <a:prstClr val="black"/>
              </a:solidFill>
            </a:endParaRPr>
          </a:p>
          <a:p>
            <a:r>
              <a:rPr lang="cs-CZ" sz="2400" dirty="0">
                <a:solidFill>
                  <a:prstClr val="black"/>
                </a:solidFill>
              </a:rPr>
              <a:t>JANOŠKOVÁ, D., ONDRÁČKOVÁ, M.,ČABALOVÁ,D. </a:t>
            </a:r>
            <a:r>
              <a:rPr lang="cs-CZ" sz="2400" i="1" dirty="0">
                <a:solidFill>
                  <a:prstClr val="black"/>
                </a:solidFill>
              </a:rPr>
              <a:t>Občanská výchova 9, Rodinná výchova 9, příručka pro učitele. </a:t>
            </a:r>
            <a:r>
              <a:rPr lang="cs-CZ" sz="2400" dirty="0">
                <a:solidFill>
                  <a:prstClr val="black"/>
                </a:solidFill>
              </a:rPr>
              <a:t>1st </a:t>
            </a:r>
            <a:r>
              <a:rPr lang="cs-CZ" sz="2400" dirty="0" err="1">
                <a:solidFill>
                  <a:prstClr val="black"/>
                </a:solidFill>
              </a:rPr>
              <a:t>ed</a:t>
            </a:r>
            <a:r>
              <a:rPr lang="cs-CZ" sz="2400" dirty="0">
                <a:solidFill>
                  <a:prstClr val="black"/>
                </a:solidFill>
              </a:rPr>
              <a:t>. Plzeň: Fraus, 2007. ISBN 978-80-7238-529-4.</a:t>
            </a:r>
          </a:p>
          <a:p>
            <a:endParaRPr lang="cs-CZ" sz="2400" dirty="0">
              <a:solidFill>
                <a:prstClr val="black"/>
              </a:solidFill>
            </a:endParaRPr>
          </a:p>
          <a:p>
            <a:pPr marL="46037" indent="0">
              <a:buNone/>
            </a:pPr>
            <a:r>
              <a:rPr lang="cs-CZ" sz="2400" i="1" dirty="0"/>
              <a:t>Citováno dne 15.1.2012</a:t>
            </a:r>
          </a:p>
          <a:p>
            <a:pPr marL="46037" indent="0">
              <a:buNone/>
            </a:pPr>
            <a:r>
              <a:rPr lang="cs-CZ" sz="2400" i="1" dirty="0"/>
              <a:t>DUM uložen na- http://dumy.cz/materialy/prehled</a:t>
            </a:r>
          </a:p>
          <a:p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0894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RODINNÉ PRÁVO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Odvětví 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727881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00816" cy="928686"/>
          </a:xfrm>
        </p:spPr>
        <p:txBody>
          <a:bodyPr/>
          <a:lstStyle/>
          <a:p>
            <a:pPr algn="l"/>
            <a:r>
              <a:rPr lang="cs-CZ" dirty="0" smtClean="0"/>
              <a:t>RODINA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12474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Napiš cokoli, co tě napadne při vyslovení slova rodina.</a:t>
            </a: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50788" y="1916832"/>
            <a:ext cx="585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 smtClean="0">
                <a:solidFill>
                  <a:srgbClr val="2DA2BF">
                    <a:lumMod val="50000"/>
                  </a:srgbClr>
                </a:solidFill>
              </a:rPr>
              <a:t>!</a:t>
            </a:r>
            <a:endParaRPr lang="cs-CZ" sz="9600" dirty="0">
              <a:solidFill>
                <a:srgbClr val="2DA2BF">
                  <a:lumMod val="50000"/>
                </a:srgb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522920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Rodina je základní jednotka státu, je to první sociální skupina do které patříme.</a:t>
            </a:r>
            <a:endParaRPr lang="cs-CZ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5780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00816" cy="928686"/>
          </a:xfrm>
        </p:spPr>
        <p:txBody>
          <a:bodyPr/>
          <a:lstStyle/>
          <a:p>
            <a:pPr algn="l"/>
            <a:r>
              <a:rPr lang="cs-CZ" dirty="0" smtClean="0"/>
              <a:t>Zopakujeme si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277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prstClr val="black"/>
                </a:solidFill>
              </a:rPr>
              <a:t>Jaké dva druhy sňatků lze v ČR uzavřít?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56176" y="1943254"/>
            <a:ext cx="2508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DA1F28">
                    <a:lumMod val="75000"/>
                  </a:srgbClr>
                </a:solidFill>
              </a:rPr>
              <a:t>Církevní a civilní</a:t>
            </a:r>
            <a:endParaRPr lang="cs-CZ" sz="2800" dirty="0">
              <a:solidFill>
                <a:srgbClr val="DA1F28">
                  <a:lumMod val="75000"/>
                </a:srgb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537" y="2765190"/>
            <a:ext cx="8636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prstClr val="black"/>
                </a:solidFill>
              </a:rPr>
              <a:t>Jak se nazývá legální svazek dvou homosexuálů?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45319" y="3358020"/>
            <a:ext cx="3735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DA1F28">
                    <a:lumMod val="75000"/>
                  </a:srgbClr>
                </a:solidFill>
              </a:rPr>
              <a:t>Registrované partnerství</a:t>
            </a:r>
            <a:endParaRPr lang="cs-CZ" sz="2800" dirty="0">
              <a:solidFill>
                <a:srgbClr val="DA1F28">
                  <a:lumMod val="75000"/>
                </a:srgb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2640" y="4327649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prstClr val="black"/>
                </a:solidFill>
              </a:rPr>
              <a:t>Můžeš uzavřít sňatek před dovršením 18. roku? Pokud ano za jakých podmínek?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44758" y="5445224"/>
            <a:ext cx="594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DA1F28">
                    <a:lumMod val="75000"/>
                  </a:srgbClr>
                </a:solidFill>
              </a:rPr>
              <a:t>Ano, se souhlasem zákonných zástupců, rozhoduje o tom soud</a:t>
            </a:r>
            <a:endParaRPr lang="cs-CZ" sz="2800" dirty="0">
              <a:solidFill>
                <a:srgbClr val="DA1F2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800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prstClr val="black"/>
                </a:solidFill>
              </a:rPr>
              <a:t>- Jak se nazývá legální svazek dvou heterosexuálů?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238631" y="845423"/>
            <a:ext cx="1725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DA1F28">
                    <a:lumMod val="75000"/>
                  </a:srgbClr>
                </a:solidFill>
              </a:rPr>
              <a:t>manželství</a:t>
            </a:r>
            <a:endParaRPr lang="cs-CZ" sz="2800" dirty="0">
              <a:solidFill>
                <a:srgbClr val="DA1F28">
                  <a:lumMod val="75000"/>
                </a:srgb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77281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- Dokážeš vyjmenovat funkce rodiny?</a:t>
            </a: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24876" y="2420888"/>
            <a:ext cx="742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DA1F28">
                    <a:lumMod val="75000"/>
                  </a:srgbClr>
                </a:solidFill>
              </a:rPr>
              <a:t>b</a:t>
            </a:r>
            <a:r>
              <a:rPr lang="cs-CZ" sz="2800" dirty="0" smtClean="0">
                <a:solidFill>
                  <a:srgbClr val="DA1F28">
                    <a:lumMod val="75000"/>
                  </a:srgbClr>
                </a:solidFill>
              </a:rPr>
              <a:t>iologická, výchovná, citová, materiální, ochranná</a:t>
            </a:r>
            <a:endParaRPr lang="cs-CZ" sz="2800" dirty="0">
              <a:solidFill>
                <a:srgbClr val="DA1F28">
                  <a:lumMod val="75000"/>
                </a:srgbClr>
              </a:solidFill>
            </a:endParaRPr>
          </a:p>
        </p:txBody>
      </p:sp>
      <p:pic>
        <p:nvPicPr>
          <p:cNvPr id="1027" name="Picture 3" descr="C:\Users\Kabinet\AppData\Local\Temp\MP900403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994" y="3766724"/>
            <a:ext cx="29174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binet\AppData\Local\Temp\MP9004019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89" y="3284984"/>
            <a:ext cx="2923208" cy="19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binet\AppData\Local\Temp\MP900406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342" y="4797152"/>
            <a:ext cx="2815154" cy="18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2702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00816" cy="928686"/>
          </a:xfrm>
        </p:spPr>
        <p:txBody>
          <a:bodyPr/>
          <a:lstStyle/>
          <a:p>
            <a:pPr algn="l"/>
            <a:r>
              <a:rPr lang="cs-CZ" dirty="0" smtClean="0"/>
              <a:t>Zákon o rodině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1340768"/>
            <a:ext cx="9036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solidFill>
                  <a:prstClr val="black"/>
                </a:solidFill>
              </a:rPr>
              <a:t>	</a:t>
            </a:r>
            <a:r>
              <a:rPr lang="cs-CZ" sz="3200" dirty="0" smtClean="0">
                <a:solidFill>
                  <a:prstClr val="black"/>
                </a:solidFill>
              </a:rPr>
              <a:t>Podle zákona o rodině mají muž a žena v manželství stejná práva a stejné povinnosti. Jsou povinni žít spolu, být si věrni, vzájemně si pomáhat a vytvářet zdravé rodinné </a:t>
            </a:r>
            <a:r>
              <a:rPr lang="cs-CZ" sz="3200" dirty="0" smtClean="0">
                <a:solidFill>
                  <a:prstClr val="black"/>
                </a:solidFill>
              </a:rPr>
              <a:t>prostředí.</a:t>
            </a:r>
            <a:endParaRPr lang="cs-CZ" sz="3200" dirty="0" smtClean="0">
              <a:solidFill>
                <a:prstClr val="black"/>
              </a:solidFill>
            </a:endParaRPr>
          </a:p>
          <a:p>
            <a:pPr algn="just"/>
            <a:endParaRPr lang="cs-CZ" sz="3200" dirty="0">
              <a:solidFill>
                <a:prstClr val="black"/>
              </a:solidFill>
            </a:endParaRPr>
          </a:p>
          <a:p>
            <a:pPr algn="just"/>
            <a:r>
              <a:rPr lang="cs-CZ" sz="3200" dirty="0" smtClean="0">
                <a:solidFill>
                  <a:prstClr val="black"/>
                </a:solidFill>
              </a:rPr>
              <a:t>Rodina plní několik významných funkcí, mezi jednu z nich patří i výchova potomků. Každá rodina tuto funkci řeší podle svého nejlepšího uvážení.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428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400816" cy="928686"/>
          </a:xfrm>
        </p:spPr>
        <p:txBody>
          <a:bodyPr/>
          <a:lstStyle/>
          <a:p>
            <a:pPr algn="l"/>
            <a:r>
              <a:rPr lang="cs-CZ" dirty="0" smtClean="0"/>
              <a:t>Styly výchovy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196752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arenR"/>
            </a:pPr>
            <a:r>
              <a:rPr lang="cs-CZ" sz="3200" b="1" dirty="0" smtClean="0">
                <a:solidFill>
                  <a:srgbClr val="DA1F28">
                    <a:lumMod val="75000"/>
                  </a:srgbClr>
                </a:solidFill>
              </a:rPr>
              <a:t>Autokratická výchova: </a:t>
            </a:r>
            <a:r>
              <a:rPr lang="cs-CZ" sz="3200" dirty="0" smtClean="0">
                <a:solidFill>
                  <a:prstClr val="black"/>
                </a:solidFill>
              </a:rPr>
              <a:t>trestající, autoritativní</a:t>
            </a:r>
          </a:p>
          <a:p>
            <a:r>
              <a:rPr lang="cs-CZ" sz="3200" dirty="0">
                <a:solidFill>
                  <a:prstClr val="black"/>
                </a:solidFill>
              </a:rPr>
              <a:t>	</a:t>
            </a:r>
            <a:r>
              <a:rPr lang="cs-CZ" sz="3200" dirty="0" smtClean="0">
                <a:solidFill>
                  <a:prstClr val="black"/>
                </a:solidFill>
              </a:rPr>
              <a:t>Rodiče jsou na dítě příliš tvrdí, prosazují svoji autoritu, nedávají dítěti moc prostoru.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b="1" dirty="0" smtClean="0">
                <a:solidFill>
                  <a:srgbClr val="DA1F28">
                    <a:lumMod val="75000"/>
                  </a:srgbClr>
                </a:solidFill>
              </a:rPr>
              <a:t>2) Demokratická výchova: </a:t>
            </a:r>
            <a:r>
              <a:rPr lang="cs-CZ" sz="3200" dirty="0" smtClean="0">
                <a:solidFill>
                  <a:prstClr val="black"/>
                </a:solidFill>
              </a:rPr>
              <a:t>Rodiče mají přiměřené požadavky. Nechávají dítěti určitou volnost, ale zároveň na něj dávají pozor a kladou požadavky.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b="1" dirty="0" smtClean="0">
                <a:solidFill>
                  <a:srgbClr val="DA1F28">
                    <a:lumMod val="75000"/>
                  </a:srgbClr>
                </a:solidFill>
              </a:rPr>
              <a:t>3) Liberální: </a:t>
            </a:r>
            <a:r>
              <a:rPr lang="cs-CZ" sz="3200" dirty="0" smtClean="0">
                <a:solidFill>
                  <a:prstClr val="black"/>
                </a:solidFill>
              </a:rPr>
              <a:t>Příliš volná výchova, vše je postaveno na modelu, ať si na to dítě přijde samo. 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3941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0816" cy="928686"/>
          </a:xfrm>
        </p:spPr>
        <p:txBody>
          <a:bodyPr/>
          <a:lstStyle/>
          <a:p>
            <a:pPr algn="l"/>
            <a:r>
              <a:rPr lang="cs-CZ" dirty="0" smtClean="0"/>
              <a:t>Fáze vztahu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268760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arenR"/>
            </a:pPr>
            <a:r>
              <a:rPr lang="cs-CZ" sz="3200" b="1" u="sng" dirty="0">
                <a:solidFill>
                  <a:prstClr val="black"/>
                </a:solidFill>
              </a:rPr>
              <a:t>N</a:t>
            </a:r>
            <a:r>
              <a:rPr lang="cs-CZ" sz="3200" b="1" u="sng" dirty="0" smtClean="0">
                <a:solidFill>
                  <a:prstClr val="black"/>
                </a:solidFill>
              </a:rPr>
              <a:t>amlouvání: </a:t>
            </a:r>
            <a:r>
              <a:rPr lang="cs-CZ" sz="3200" dirty="0" smtClean="0">
                <a:solidFill>
                  <a:prstClr val="black"/>
                </a:solidFill>
              </a:rPr>
              <a:t>před uzavřením sňatku, nebo před společným žitím</a:t>
            </a:r>
          </a:p>
          <a:p>
            <a:pPr marL="514350" indent="-514350">
              <a:buFontTx/>
              <a:buAutoNum type="arabicParenR"/>
            </a:pPr>
            <a:r>
              <a:rPr lang="cs-CZ" sz="3200" b="1" u="sng" dirty="0" smtClean="0">
                <a:solidFill>
                  <a:prstClr val="black"/>
                </a:solidFill>
              </a:rPr>
              <a:t>Období budování hnízda: </a:t>
            </a:r>
            <a:r>
              <a:rPr lang="cs-CZ" sz="3200" dirty="0" smtClean="0">
                <a:solidFill>
                  <a:prstClr val="black"/>
                </a:solidFill>
              </a:rPr>
              <a:t>společné žití do narození prvního dítěte</a:t>
            </a:r>
          </a:p>
          <a:p>
            <a:pPr marL="514350" indent="-514350">
              <a:buFontTx/>
              <a:buAutoNum type="arabicParenR"/>
            </a:pPr>
            <a:r>
              <a:rPr lang="cs-CZ" sz="3200" b="1" u="sng" dirty="0" smtClean="0">
                <a:solidFill>
                  <a:prstClr val="black"/>
                </a:solidFill>
              </a:rPr>
              <a:t>Období výchovy dětí: </a:t>
            </a:r>
            <a:r>
              <a:rPr lang="cs-CZ" sz="3200" dirty="0" smtClean="0">
                <a:solidFill>
                  <a:prstClr val="black"/>
                </a:solidFill>
              </a:rPr>
              <a:t>hlavní náplní jsou děti</a:t>
            </a:r>
          </a:p>
          <a:p>
            <a:pPr marL="514350" indent="-514350">
              <a:buFontTx/>
              <a:buAutoNum type="arabicParenR"/>
            </a:pPr>
            <a:r>
              <a:rPr lang="cs-CZ" sz="3200" b="1" u="sng" dirty="0" smtClean="0">
                <a:solidFill>
                  <a:prstClr val="black"/>
                </a:solidFill>
              </a:rPr>
              <a:t>Období vylétání z hnízda: </a:t>
            </a:r>
            <a:r>
              <a:rPr lang="cs-CZ" sz="3200" dirty="0" smtClean="0">
                <a:solidFill>
                  <a:prstClr val="black"/>
                </a:solidFill>
              </a:rPr>
              <a:t>odstěhování posledního dítěte</a:t>
            </a:r>
          </a:p>
          <a:p>
            <a:pPr marL="514350" indent="-514350">
              <a:buFontTx/>
              <a:buAutoNum type="arabicParenR"/>
            </a:pPr>
            <a:r>
              <a:rPr lang="cs-CZ" sz="3200" b="1" u="sng" dirty="0" smtClean="0">
                <a:solidFill>
                  <a:prstClr val="black"/>
                </a:solidFill>
              </a:rPr>
              <a:t>Období opuštěného hnízda: </a:t>
            </a:r>
            <a:r>
              <a:rPr lang="cs-CZ" sz="3200" dirty="0" smtClean="0">
                <a:solidFill>
                  <a:prstClr val="black"/>
                </a:solidFill>
              </a:rPr>
              <a:t>manželé si musí zvyknout znovu užívat si sami sebe navzájem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5022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352928" cy="928686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Překážky k uzavření manželství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 smtClean="0">
              <a:solidFill>
                <a:prstClr val="black"/>
              </a:solidFill>
            </a:endParaRPr>
          </a:p>
          <a:p>
            <a:r>
              <a:rPr lang="cs-CZ" sz="3200" dirty="0" smtClean="0">
                <a:solidFill>
                  <a:prstClr val="black"/>
                </a:solidFill>
                <a:sym typeface="Wingdings"/>
              </a:rPr>
              <a:t>  </a:t>
            </a:r>
            <a:r>
              <a:rPr lang="cs-CZ" sz="3200" dirty="0" smtClean="0">
                <a:solidFill>
                  <a:prstClr val="black"/>
                </a:solidFill>
              </a:rPr>
              <a:t>Bigamie (mít více manželek)</a:t>
            </a:r>
          </a:p>
          <a:p>
            <a:r>
              <a:rPr lang="cs-CZ" sz="3200" dirty="0">
                <a:solidFill>
                  <a:prstClr val="black"/>
                </a:solidFill>
                <a:sym typeface="Wingdings"/>
              </a:rPr>
              <a:t> </a:t>
            </a:r>
            <a:r>
              <a:rPr lang="cs-CZ" sz="32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cs-CZ" sz="3200" dirty="0" smtClean="0">
                <a:solidFill>
                  <a:prstClr val="black"/>
                </a:solidFill>
              </a:rPr>
              <a:t>Nezletilost</a:t>
            </a:r>
          </a:p>
          <a:p>
            <a:r>
              <a:rPr lang="cs-CZ" sz="3200" dirty="0">
                <a:solidFill>
                  <a:prstClr val="black"/>
                </a:solidFill>
                <a:sym typeface="Wingdings"/>
              </a:rPr>
              <a:t> </a:t>
            </a:r>
            <a:r>
              <a:rPr lang="cs-CZ" sz="32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cs-CZ" sz="3200" dirty="0" smtClean="0">
                <a:solidFill>
                  <a:prstClr val="black"/>
                </a:solidFill>
              </a:rPr>
              <a:t>Nezpůsobilost k právním úkonům</a:t>
            </a:r>
          </a:p>
          <a:p>
            <a:r>
              <a:rPr lang="cs-CZ" sz="3200" dirty="0">
                <a:solidFill>
                  <a:prstClr val="black"/>
                </a:solidFill>
                <a:sym typeface="Wingdings"/>
              </a:rPr>
              <a:t> </a:t>
            </a:r>
            <a:r>
              <a:rPr lang="cs-CZ" sz="32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cs-CZ" sz="3200" dirty="0" smtClean="0">
                <a:solidFill>
                  <a:prstClr val="black"/>
                </a:solidFill>
              </a:rPr>
              <a:t>Duševní choroba</a:t>
            </a:r>
          </a:p>
          <a:p>
            <a:r>
              <a:rPr lang="cs-CZ" sz="3200" dirty="0">
                <a:solidFill>
                  <a:prstClr val="black"/>
                </a:solidFill>
                <a:sym typeface="Wingdings"/>
              </a:rPr>
              <a:t> </a:t>
            </a:r>
            <a:r>
              <a:rPr lang="cs-CZ" sz="32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cs-CZ" sz="3200" dirty="0" smtClean="0">
                <a:solidFill>
                  <a:prstClr val="black"/>
                </a:solidFill>
              </a:rPr>
              <a:t>Příbuzenství</a:t>
            </a:r>
          </a:p>
          <a:p>
            <a:endParaRPr lang="cs-CZ" sz="3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abinet\AppData\Local\Temp\MP900384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1"/>
            <a:ext cx="2807243" cy="29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0246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YamatoPainting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281</TotalTime>
  <Words>434</Words>
  <Application>Microsoft Office PowerPoint</Application>
  <PresentationFormat>Předvádění na obrazovce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12</vt:i4>
      </vt:variant>
      <vt:variant>
        <vt:lpstr>Nadpisy snímků</vt:lpstr>
      </vt:variant>
      <vt:variant>
        <vt:i4>12</vt:i4>
      </vt:variant>
    </vt:vector>
  </HeadingPairs>
  <TitlesOfParts>
    <vt:vector size="24" baseType="lpstr">
      <vt:lpstr>1_Motiv systému Office</vt:lpstr>
      <vt:lpstr>YamatoPainting</vt:lpstr>
      <vt:lpstr>1_YamatoPainting</vt:lpstr>
      <vt:lpstr>2_YamatoPainting</vt:lpstr>
      <vt:lpstr>3_YamatoPainting</vt:lpstr>
      <vt:lpstr>4_YamatoPainting</vt:lpstr>
      <vt:lpstr>5_YamatoPainting</vt:lpstr>
      <vt:lpstr>6_YamatoPainting</vt:lpstr>
      <vt:lpstr>7_YamatoPainting</vt:lpstr>
      <vt:lpstr>8_YamatoPainting</vt:lpstr>
      <vt:lpstr>9_YamatoPainting</vt:lpstr>
      <vt:lpstr>10_YamatoPainting</vt:lpstr>
      <vt:lpstr>Název školy: ZŠ Klášterec nad Ohří, Krátká 676 Autor: Mgr. Veronika Kubincová Název materiálu: VY_32_INOVACE_04_26 _Rodinné právo  Číslo projektu: CZ.1.07/1.4.00/21.1115  </vt:lpstr>
      <vt:lpstr>RODINNÉ PRÁVO</vt:lpstr>
      <vt:lpstr>RODINA</vt:lpstr>
      <vt:lpstr>Zopakujeme si</vt:lpstr>
      <vt:lpstr>Snímek 5</vt:lpstr>
      <vt:lpstr>Zákon o rodině</vt:lpstr>
      <vt:lpstr>Styly výchovy</vt:lpstr>
      <vt:lpstr>Fáze vztahu</vt:lpstr>
      <vt:lpstr>Překážky k uzavření manželství</vt:lpstr>
      <vt:lpstr>Náhradní rodinná péče</vt:lpstr>
      <vt:lpstr>Druhy NRP</vt:lpstr>
      <vt:lpstr>Použitá literatura a odkazy: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Jsem občanem státu</dc:title>
  <dc:creator>Kabinet</dc:creator>
  <cp:lastModifiedBy>U1</cp:lastModifiedBy>
  <cp:revision>24</cp:revision>
  <dcterms:created xsi:type="dcterms:W3CDTF">2012-01-03T19:34:46Z</dcterms:created>
  <dcterms:modified xsi:type="dcterms:W3CDTF">2012-07-21T13:24:56Z</dcterms:modified>
</cp:coreProperties>
</file>