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4"/>
  </p:notesMasterIdLst>
  <p:sldIdLst>
    <p:sldId id="270" r:id="rId2"/>
    <p:sldId id="271" r:id="rId3"/>
    <p:sldId id="279" r:id="rId4"/>
    <p:sldId id="256" r:id="rId5"/>
    <p:sldId id="272" r:id="rId6"/>
    <p:sldId id="278" r:id="rId7"/>
    <p:sldId id="258" r:id="rId8"/>
    <p:sldId id="277" r:id="rId9"/>
    <p:sldId id="268" r:id="rId10"/>
    <p:sldId id="276" r:id="rId11"/>
    <p:sldId id="265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77D1C-D761-4A0D-83EC-CA06E38C9B76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D41D-A038-4234-8806-DEBAA67F6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19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D41D-A038-4234-8806-DEBAA67F635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00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0B8A408-2A1B-4631-98CF-609E91DAEE94}" type="datetimeFigureOut">
              <a:rPr lang="cs-CZ" smtClean="0"/>
              <a:t>30.5.2012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89D858D-EF0D-4276-8E28-012EACFD9E67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s.wikipedia.org/wiki/Soubor:Johan_amos_comenius_1592-1671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jakub.cz/index.php?idm=2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3/39/Labyrint_sv%C4%9Bta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56880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5536" y="1412776"/>
            <a:ext cx="8496944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ZÁKLADNÍ ŠKOLA SLOVAN, KROMĚŘÍŽ, PŘÍSPĚVKOVÁ ORGANIZACE</a:t>
            </a:r>
          </a:p>
          <a:p>
            <a:pPr algn="ctr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ZEYEROVA 3354, 767 01 KROMĚŘÍŽ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projekt v rámci vzdělávacího programu</a:t>
            </a:r>
          </a:p>
          <a:p>
            <a:pPr algn="ctr"/>
            <a:r>
              <a:rPr lang="cs-CZ" b="1" dirty="0"/>
              <a:t>VZDĚLÁNÍ PRO KONKURENCESCHOPNOST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ŠABLONA ČÍSLO: III/2</a:t>
            </a:r>
          </a:p>
          <a:p>
            <a:pPr algn="ctr"/>
            <a:r>
              <a:rPr lang="cs-CZ" b="1" dirty="0"/>
              <a:t>NÁZEV:  INOVACE A ZKVALITNĚNÍ VÝUKY PROSTŘEDNICTVÍM ICT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000" b="1" dirty="0"/>
              <a:t>PŘEDMĚT: JAZYK ČESKÝ</a:t>
            </a:r>
          </a:p>
          <a:p>
            <a:r>
              <a:rPr lang="cs-CZ" sz="2000" b="1" dirty="0"/>
              <a:t>ROČNÍK: IX.</a:t>
            </a:r>
          </a:p>
          <a:p>
            <a:r>
              <a:rPr lang="cs-CZ" sz="2000" b="1" dirty="0"/>
              <a:t>TÉMA: </a:t>
            </a:r>
            <a:r>
              <a:rPr lang="cs-CZ" sz="2000" b="1" dirty="0" smtClean="0"/>
              <a:t>JAN AMOS KOMENSKÝ</a:t>
            </a:r>
            <a:endParaRPr lang="cs-CZ" sz="2000" b="1" dirty="0"/>
          </a:p>
          <a:p>
            <a:r>
              <a:rPr lang="cs-CZ" sz="2000" b="1" dirty="0"/>
              <a:t>AUTOR: MGR. HANA GINTEROVÁ</a:t>
            </a:r>
          </a:p>
          <a:p>
            <a:r>
              <a:rPr lang="cs-CZ" sz="2000" b="1" dirty="0"/>
              <a:t>DATUM VYTVOŘENÍ:  </a:t>
            </a:r>
            <a:r>
              <a:rPr lang="cs-CZ" sz="2000" b="1" dirty="0" smtClean="0"/>
              <a:t>10. </a:t>
            </a:r>
            <a:r>
              <a:rPr lang="cs-CZ" sz="2000" b="1" dirty="0"/>
              <a:t>9. 2011</a:t>
            </a:r>
          </a:p>
          <a:p>
            <a:endParaRPr lang="cs-CZ" dirty="0"/>
          </a:p>
          <a:p>
            <a:pPr algn="ctr"/>
            <a:r>
              <a:rPr lang="cs-CZ" dirty="0"/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VY_32_INOVACE_05_HG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98" y="3717033"/>
            <a:ext cx="215983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29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VÝZNAM JANA AMOSE KOMENSKÉHO PRO BUDOUCNOST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3068960"/>
            <a:ext cx="8640960" cy="26642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cs-CZ" sz="4000" dirty="0" smtClean="0">
                <a:solidFill>
                  <a:schemeClr val="tx1"/>
                </a:solidFill>
              </a:rPr>
              <a:t>Jeho </a:t>
            </a:r>
            <a:r>
              <a:rPr lang="cs-CZ" sz="4000" dirty="0">
                <a:solidFill>
                  <a:schemeClr val="tx1"/>
                </a:solidFill>
              </a:rPr>
              <a:t>celoživotní snahou bylo sjednocení veškerého lidského vědění na základě jeho zpřístupnění všem. </a:t>
            </a:r>
            <a:endParaRPr lang="cs-CZ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4000" dirty="0" smtClean="0">
                <a:solidFill>
                  <a:schemeClr val="tx1"/>
                </a:solidFill>
              </a:rPr>
              <a:t>Položil </a:t>
            </a:r>
            <a:r>
              <a:rPr lang="cs-CZ" sz="4000" dirty="0">
                <a:solidFill>
                  <a:schemeClr val="tx1"/>
                </a:solidFill>
              </a:rPr>
              <a:t>základy novověké </a:t>
            </a:r>
            <a:r>
              <a:rPr lang="cs-CZ" sz="4000" dirty="0" smtClean="0">
                <a:solidFill>
                  <a:schemeClr val="tx1"/>
                </a:solidFill>
              </a:rPr>
              <a:t>pedagogiky</a:t>
            </a:r>
            <a:endParaRPr lang="cs-CZ" sz="40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8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LITERÁRNÍ TERMÍNY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POBĚLOHORSKÁ EMIGRACE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BISKUP JEDNOTY BRATRSKÉ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TEOLOG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FILOZOF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PEDAGOG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DIDAKTIKA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MĚDIRYTINA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80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Citace: obrázky, ilustrace, fotografie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9046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397764">
              <a:buClrTx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tx1"/>
                </a:solidFill>
              </a:rPr>
              <a:t>HEDNING </a:t>
            </a:r>
            <a:r>
              <a:rPr lang="cs-CZ" dirty="0">
                <a:solidFill>
                  <a:schemeClr val="tx1"/>
                </a:solidFill>
              </a:rPr>
              <a:t>. </a:t>
            </a:r>
            <a:r>
              <a:rPr lang="cs-CZ" i="1" dirty="0">
                <a:solidFill>
                  <a:schemeClr val="tx1"/>
                </a:solidFill>
              </a:rPr>
              <a:t>Http://cz.wikipedia.org</a:t>
            </a:r>
            <a:r>
              <a:rPr lang="cs-CZ" dirty="0">
                <a:solidFill>
                  <a:schemeClr val="tx1"/>
                </a:solidFill>
              </a:rPr>
              <a:t> [online]. 1. 12. 2006, 11:47.  [cit. </a:t>
            </a:r>
            <a:r>
              <a:rPr lang="cs-CZ" dirty="0" smtClean="0">
                <a:solidFill>
                  <a:schemeClr val="tx1"/>
                </a:solidFill>
              </a:rPr>
              <a:t>2011-09-10]. File: Johan </a:t>
            </a:r>
            <a:r>
              <a:rPr lang="cs-CZ" dirty="0" err="1">
                <a:solidFill>
                  <a:schemeClr val="tx1"/>
                </a:solidFill>
              </a:rPr>
              <a:t>amos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comenius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1592-1671.jpg.  Dostupné </a:t>
            </a:r>
            <a:r>
              <a:rPr lang="cs-CZ" dirty="0">
                <a:solidFill>
                  <a:schemeClr val="tx1"/>
                </a:solidFill>
              </a:rPr>
              <a:t>z WWW: &lt;http://cs.wikipedia.org/wiki/Soubor:Johan_amos_comenius_1592-1671.jpg&gt;.</a:t>
            </a:r>
            <a:endParaRPr lang="cs-CZ" dirty="0" smtClean="0">
              <a:solidFill>
                <a:schemeClr val="tx1"/>
              </a:solidFill>
            </a:endParaRPr>
          </a:p>
          <a:p>
            <a:pPr marL="397764">
              <a:buClrTx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tx1"/>
                </a:solidFill>
              </a:rPr>
              <a:t>HONYA.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Http://cz.wikipedia.org</a:t>
            </a:r>
            <a:r>
              <a:rPr lang="cs-CZ" dirty="0">
                <a:solidFill>
                  <a:schemeClr val="tx1"/>
                </a:solidFill>
              </a:rPr>
              <a:t> [online]. 30. 7. 2009, 16:06.  </a:t>
            </a:r>
            <a:r>
              <a:rPr lang="cs-CZ" dirty="0" smtClean="0">
                <a:solidFill>
                  <a:schemeClr val="tx1"/>
                </a:solidFill>
              </a:rPr>
              <a:t>[cit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smtClean="0">
                <a:solidFill>
                  <a:schemeClr val="tx1"/>
                </a:solidFill>
              </a:rPr>
              <a:t>2011-09-10]. </a:t>
            </a:r>
            <a:r>
              <a:rPr lang="cs-CZ" dirty="0">
                <a:solidFill>
                  <a:schemeClr val="tx1"/>
                </a:solidFill>
              </a:rPr>
              <a:t>File:Komensky-Sarospatak.jpg. Dostupné z WWW: &lt;http://cs.wikipedia.org/wiki/</a:t>
            </a:r>
            <a:r>
              <a:rPr lang="cs-CZ" dirty="0" err="1">
                <a:solidFill>
                  <a:schemeClr val="tx1"/>
                </a:solidFill>
              </a:rPr>
              <a:t>Soubor:Komensky-Sarospatak.jpg</a:t>
            </a:r>
            <a:r>
              <a:rPr lang="cs-CZ" dirty="0">
                <a:solidFill>
                  <a:schemeClr val="tx1"/>
                </a:solidFill>
              </a:rPr>
              <a:t>&gt;.</a:t>
            </a:r>
          </a:p>
          <a:p>
            <a:pPr marL="512064" indent="-457200">
              <a:buClrTx/>
              <a:buFont typeface="Wingdings" pitchFamily="2" charset="2"/>
              <a:buChar char="q"/>
              <a:defRPr/>
            </a:pPr>
            <a:r>
              <a:rPr lang="cs-CZ" dirty="0">
                <a:solidFill>
                  <a:schemeClr val="tx1"/>
                </a:solidFill>
              </a:rPr>
              <a:t>MAŇAS, Michal . </a:t>
            </a:r>
            <a:r>
              <a:rPr lang="cs-CZ" i="1" dirty="0">
                <a:solidFill>
                  <a:schemeClr val="tx1"/>
                </a:solidFill>
              </a:rPr>
              <a:t>Http://cz.wikipedia.org</a:t>
            </a:r>
            <a:r>
              <a:rPr lang="cs-CZ" dirty="0">
                <a:solidFill>
                  <a:schemeClr val="tx1"/>
                </a:solidFill>
              </a:rPr>
              <a:t> [online]. 19. 7. 2005, 17:57.  [cit. </a:t>
            </a:r>
            <a:r>
              <a:rPr lang="cs-CZ" dirty="0" smtClean="0">
                <a:solidFill>
                  <a:schemeClr val="tx1"/>
                </a:solidFill>
              </a:rPr>
              <a:t>2011-09-10]. </a:t>
            </a:r>
            <a:r>
              <a:rPr lang="cs-CZ" dirty="0">
                <a:solidFill>
                  <a:schemeClr val="tx1"/>
                </a:solidFill>
              </a:rPr>
              <a:t>File:Relief Komensky.jpg. Dostupné z WWW: &lt;http://cs.wikipedia.org/wiki/</a:t>
            </a:r>
            <a:r>
              <a:rPr lang="cs-CZ" dirty="0" err="1">
                <a:solidFill>
                  <a:schemeClr val="tx1"/>
                </a:solidFill>
              </a:rPr>
              <a:t>Soubor:Relief_Komensky.jpg</a:t>
            </a:r>
            <a:r>
              <a:rPr lang="cs-CZ" dirty="0" smtClean="0">
                <a:solidFill>
                  <a:schemeClr val="tx1"/>
                </a:solidFill>
              </a:rPr>
              <a:t>&gt;.</a:t>
            </a:r>
          </a:p>
          <a:p>
            <a:pPr marL="512064" indent="-457200">
              <a:buClrTx/>
              <a:buFont typeface="Wingdings" pitchFamily="2" charset="2"/>
              <a:buChar char="q"/>
              <a:defRPr/>
            </a:pPr>
            <a:r>
              <a:rPr lang="cs-CZ" dirty="0">
                <a:solidFill>
                  <a:schemeClr val="tx1"/>
                </a:solidFill>
              </a:rPr>
              <a:t>Moravská zemská knihovna </a:t>
            </a:r>
            <a:r>
              <a:rPr lang="cs-CZ" dirty="0" smtClean="0">
                <a:solidFill>
                  <a:schemeClr val="tx1"/>
                </a:solidFill>
              </a:rPr>
              <a:t>v Brně</a:t>
            </a:r>
            <a:r>
              <a:rPr lang="cs-CZ" dirty="0">
                <a:solidFill>
                  <a:schemeClr val="tx1"/>
                </a:solidFill>
              </a:rPr>
              <a:t>. </a:t>
            </a:r>
            <a:r>
              <a:rPr lang="cs-CZ" i="1" dirty="0">
                <a:solidFill>
                  <a:schemeClr val="tx1"/>
                </a:solidFill>
              </a:rPr>
              <a:t>Http://cz.wikipedia.org</a:t>
            </a:r>
            <a:r>
              <a:rPr lang="cs-CZ" dirty="0">
                <a:solidFill>
                  <a:schemeClr val="tx1"/>
                </a:solidFill>
              </a:rPr>
              <a:t> [online]. 26. 1. 2009, 10:10.  [cit. 2011-09-10]. File:Labyrint světa.jpg. Dostupné z WWW: &lt;http://cs.wikipedia.org/wiki/Soubor:Labyrint_sv%C4%9Bta.jpg</a:t>
            </a:r>
            <a:r>
              <a:rPr lang="cs-CZ" dirty="0" smtClean="0">
                <a:solidFill>
                  <a:schemeClr val="tx1"/>
                </a:solidFill>
              </a:rPr>
              <a:t>&gt;.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5400" dirty="0" smtClean="0"/>
              <a:t>ANOTACE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156" y="980728"/>
            <a:ext cx="8928992" cy="56886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PREZENTACE</a:t>
            </a:r>
            <a:r>
              <a:rPr lang="cs-CZ" dirty="0" smtClean="0"/>
              <a:t>  </a:t>
            </a:r>
            <a:r>
              <a:rPr lang="cs-CZ" dirty="0" smtClean="0">
                <a:solidFill>
                  <a:schemeClr val="tx1"/>
                </a:solidFill>
              </a:rPr>
              <a:t>VYTVOŘENA JAKO DOPLNĚNÍ K OPAKOVACÍMU UČIVU 9. ROČNÍKU STARŠÍ ČESKÁ LITERATURA – JAN AMOS KOMENSKÝ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RÁMCI PREZENTACE MAJÍ ŽÁCI MOŽNOST SEZNÁMIT SE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S OSOBNOSTÍ, ŽIVOTEM A DÍLEM TÉTO VÝZNAMNÉ OSOBNOSTI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S PAMÁTNÍKY A MUZEI PŘIPOMÍNAJÍCÍMI MÍSTA POBYTU KOMENSKÉHO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S HLAVNÍMI DÍLY A JEJICH HISTORICKÝMI RUKOPISY A VYDÁNÍMI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S VÝZNAMEM KOMENSKÉHO PRO DNEŠEK</a:t>
            </a:r>
          </a:p>
          <a:p>
            <a:pPr marL="0" indent="0" algn="ctr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DO PREZENTACE JE VLOŽEN HYPERTEXTOVÝ ODKAZ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Pilotáž: Prezentace pilotována ve třídách 9. ročníku, ale je možné ji využít k doplnění učiva literatury ve všech třídách II. stupně ZŠ nebo odpovídající ročníky víceletých gymnázií. Virtuální prohlídka muzea v Uherském Brodě, na kterou se můžete dostat přes hypertextový odkaz, je pro žáky zajímavá a poutavá. Součástí prezentace je i zápis základních informací a opakování prostřednictvím klíčových </a:t>
            </a:r>
            <a:r>
              <a:rPr lang="cs-CZ" sz="2800" dirty="0">
                <a:solidFill>
                  <a:schemeClr val="tx1"/>
                </a:solidFill>
              </a:rPr>
              <a:t>p</a:t>
            </a:r>
            <a:r>
              <a:rPr lang="cs-CZ" sz="2800" dirty="0" smtClean="0">
                <a:solidFill>
                  <a:schemeClr val="tx1"/>
                </a:solidFill>
              </a:rPr>
              <a:t>ojmů.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KLÍČOVÁ SLOVA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POBĚLOHORSKÁ EMIGRACE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BISKUP JEDNOTY BRATRSKÉ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TEOLOG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FILOZOF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PEDAGOG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DIDAKTIKA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MĚDIRYTINA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6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2348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Jan Amos Komenský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490662"/>
            <a:ext cx="3672408" cy="345638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3600" i="1" dirty="0" smtClean="0"/>
              <a:t>„Všichni </a:t>
            </a:r>
            <a:r>
              <a:rPr lang="cs-CZ" sz="3600" i="1" dirty="0"/>
              <a:t>na jednom jevišti velikého světa stojíme, a cokoliv se tu koná, všech se </a:t>
            </a:r>
            <a:r>
              <a:rPr lang="cs-CZ" sz="3600" i="1" dirty="0" smtClean="0"/>
              <a:t>týče“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Komenský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015505" cy="4550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01206"/>
            <a:ext cx="2095500" cy="28575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TextovéPole 1"/>
          <p:cNvSpPr txBox="1"/>
          <p:nvPr/>
        </p:nvSpPr>
        <p:spPr>
          <a:xfrm>
            <a:off x="354344" y="1560859"/>
            <a:ext cx="842493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i="1" dirty="0" smtClean="0"/>
              <a:t>Místo </a:t>
            </a:r>
            <a:r>
              <a:rPr lang="cs-CZ" sz="2800" b="1" i="1" dirty="0"/>
              <a:t>jeho narození není známo, některé prameny uvádí Uherský Brod, jiné Nivnici na jihovýchodní Moravě nebo rodiště jeho otce obec </a:t>
            </a:r>
            <a:r>
              <a:rPr lang="cs-CZ" sz="2800" b="1" i="1" dirty="0" err="1"/>
              <a:t>Komny</a:t>
            </a:r>
            <a:r>
              <a:rPr lang="cs-CZ" sz="2800" b="1" i="1" dirty="0"/>
              <a:t> (odtud zřejmě "Komenský").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344" y="188640"/>
            <a:ext cx="5688632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i="1" dirty="0">
                <a:solidFill>
                  <a:schemeClr val="tx1"/>
                </a:solidFill>
              </a:rPr>
              <a:t>Jan Amos Komenský </a:t>
            </a:r>
            <a:endParaRPr lang="cs-CZ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b="1" i="1" dirty="0" smtClean="0">
                <a:solidFill>
                  <a:schemeClr val="tx1"/>
                </a:solidFill>
              </a:rPr>
              <a:t>lat</a:t>
            </a:r>
            <a:r>
              <a:rPr lang="cs-CZ" sz="2400" b="1" i="1" dirty="0">
                <a:solidFill>
                  <a:schemeClr val="tx1"/>
                </a:solidFill>
              </a:rPr>
              <a:t>. </a:t>
            </a:r>
            <a:r>
              <a:rPr lang="cs-CZ" sz="2400" b="1" i="1" dirty="0" err="1" smtClean="0">
                <a:solidFill>
                  <a:schemeClr val="tx1"/>
                </a:solidFill>
              </a:rPr>
              <a:t>Comenius</a:t>
            </a:r>
            <a:endParaRPr lang="cs-CZ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b="1" i="1" dirty="0" smtClean="0">
                <a:solidFill>
                  <a:schemeClr val="tx1"/>
                </a:solidFill>
              </a:rPr>
              <a:t>vlastním </a:t>
            </a:r>
            <a:r>
              <a:rPr lang="cs-CZ" sz="2400" b="1" i="1" dirty="0">
                <a:solidFill>
                  <a:schemeClr val="tx1"/>
                </a:solidFill>
              </a:rPr>
              <a:t>jménem Jan Amos </a:t>
            </a:r>
            <a:r>
              <a:rPr lang="cs-CZ" sz="2400" b="1" i="1" dirty="0" err="1">
                <a:solidFill>
                  <a:schemeClr val="tx1"/>
                </a:solidFill>
              </a:rPr>
              <a:t>Segeš</a:t>
            </a:r>
            <a:r>
              <a:rPr lang="cs-CZ" sz="2400" b="1" i="1" dirty="0">
                <a:solidFill>
                  <a:schemeClr val="tx1"/>
                </a:solidFill>
              </a:rPr>
              <a:t> </a:t>
            </a:r>
            <a:r>
              <a:rPr lang="cs-CZ" sz="2400" b="1" i="1" dirty="0" smtClean="0">
                <a:solidFill>
                  <a:schemeClr val="tx1"/>
                </a:solidFill>
              </a:rPr>
              <a:t>Nivnický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19" y="94319"/>
            <a:ext cx="1225720" cy="138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32945"/>
            <a:ext cx="222567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32944"/>
            <a:ext cx="222567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29513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MÍSTA POBYTU JANA AMOSE KOMENSKÉHO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cs-CZ" dirty="0" smtClean="0"/>
              <a:t>PŘEROV – studia, později rektor školy</a:t>
            </a:r>
          </a:p>
          <a:p>
            <a:r>
              <a:rPr lang="cs-CZ" dirty="0" smtClean="0"/>
              <a:t>FULNEK – kazatel </a:t>
            </a:r>
            <a:r>
              <a:rPr lang="cs-CZ" dirty="0"/>
              <a:t>J</a:t>
            </a:r>
            <a:r>
              <a:rPr lang="cs-CZ" dirty="0" smtClean="0"/>
              <a:t>ednoty bratrské</a:t>
            </a:r>
          </a:p>
          <a:p>
            <a:r>
              <a:rPr lang="cs-CZ" dirty="0" smtClean="0"/>
              <a:t>POLSKÉ LEŠNO 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dešel do nucené emigrace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Pobýval zde třikrát – 19 let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Při požáru přišel o své rukopisy</a:t>
            </a:r>
          </a:p>
          <a:p>
            <a:r>
              <a:rPr lang="cs-CZ" dirty="0" smtClean="0"/>
              <a:t>NAARDEN – AMSTERODAM – místo úmrtí, památník a </a:t>
            </a:r>
          </a:p>
          <a:p>
            <a:r>
              <a:rPr lang="cs-CZ" dirty="0" smtClean="0">
                <a:hlinkClick r:id="rId2"/>
              </a:rPr>
              <a:t>muzeum</a:t>
            </a:r>
            <a:r>
              <a:rPr lang="cs-CZ" dirty="0" smtClean="0"/>
              <a:t>   J.A. Komenského – UHERSKÝ BROD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JMENOVKA SPISOVATELE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Jan Amos Komenský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16.st. jihovýchodní Morava –17.st.Amsterodam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poslední biskup Jednoty bratrské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český teolog, filosof, pedagog a spisovatel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4246364" cy="236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5373216"/>
            <a:ext cx="244827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ZAPIŠTE SI DO SEŠITU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31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KOMENSKÉHO DÍLO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Díla </a:t>
            </a:r>
            <a:r>
              <a:rPr lang="cs-CZ" b="1" dirty="0" smtClean="0"/>
              <a:t>pedagogická</a:t>
            </a:r>
          </a:p>
          <a:p>
            <a:r>
              <a:rPr lang="cs-CZ" sz="2400" b="1" i="1" dirty="0" smtClean="0"/>
              <a:t>Velká didaktika</a:t>
            </a:r>
          </a:p>
          <a:p>
            <a:r>
              <a:rPr lang="cs-CZ" sz="2400" b="1" i="1" dirty="0" smtClean="0"/>
              <a:t>Orbis </a:t>
            </a:r>
            <a:r>
              <a:rPr lang="cs-CZ" sz="2400" b="1" i="1" dirty="0"/>
              <a:t>Pictus</a:t>
            </a:r>
            <a:r>
              <a:rPr lang="cs-CZ" sz="2400" b="1" dirty="0"/>
              <a:t> (</a:t>
            </a:r>
            <a:r>
              <a:rPr lang="cs-CZ" sz="2400" b="1" i="1" dirty="0"/>
              <a:t>Svět v obrazech</a:t>
            </a:r>
            <a:r>
              <a:rPr lang="cs-CZ" sz="2400" b="1" dirty="0" smtClean="0"/>
              <a:t>)</a:t>
            </a:r>
          </a:p>
          <a:p>
            <a:r>
              <a:rPr lang="cs-CZ" sz="2400" b="1" i="1" dirty="0" smtClean="0"/>
              <a:t>Brána jazyků odevřená</a:t>
            </a:r>
          </a:p>
          <a:p>
            <a:r>
              <a:rPr lang="cs-CZ" sz="2400" b="1" i="1" dirty="0"/>
              <a:t>Informatorium školy </a:t>
            </a:r>
            <a:r>
              <a:rPr lang="cs-CZ" sz="2400" b="1" i="1" dirty="0" smtClean="0"/>
              <a:t>mateřské</a:t>
            </a:r>
          </a:p>
          <a:p>
            <a:r>
              <a:rPr lang="cs-CZ" b="1" dirty="0" smtClean="0"/>
              <a:t>Díla filozofická</a:t>
            </a:r>
          </a:p>
          <a:p>
            <a:r>
              <a:rPr lang="cs-CZ" sz="2400" b="1" dirty="0"/>
              <a:t>Labyrint světa a ráj srdce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endParaRPr lang="cs-CZ" sz="1600" i="1" dirty="0" smtClean="0"/>
          </a:p>
          <a:p>
            <a:pPr marL="0" indent="0">
              <a:buNone/>
            </a:pPr>
            <a:r>
              <a:rPr lang="cs-CZ" sz="1600" i="1" dirty="0" smtClean="0"/>
              <a:t>    </a:t>
            </a:r>
            <a:endParaRPr lang="cs-CZ" sz="1600" b="1" i="1" dirty="0" smtClean="0"/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0449" y="5085184"/>
            <a:ext cx="50405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ZAPIŠTE SI DO SEŠITU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67944" y="6001543"/>
            <a:ext cx="49685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INFORMATORIUM MATERNUM</a:t>
            </a:r>
          </a:p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INFORMATORIUM ŠKOLY MATEŘSKÉ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5517232"/>
            <a:ext cx="5486400" cy="8048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TITULNÍ STRÁNKA KNIHY </a:t>
            </a: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LABYRINT SVĚTA A RÁJ SRDCE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Soubor:Labyrint světa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9" b="19449"/>
          <a:stretch>
            <a:fillRect/>
          </a:stretch>
        </p:blipFill>
        <p:spPr bwMode="auto">
          <a:xfrm>
            <a:off x="1403648" y="404664"/>
            <a:ext cx="6524128" cy="4893096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436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TC010219417[[fn=Motiv japonského obrazu]]</Template>
  <TotalTime>292</TotalTime>
  <Words>421</Words>
  <Application>Microsoft Office PowerPoint</Application>
  <PresentationFormat>Předvádění na obrazovce (4:3)</PresentationFormat>
  <Paragraphs>87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YamatoPainting</vt:lpstr>
      <vt:lpstr>Prezentace aplikace PowerPoint</vt:lpstr>
      <vt:lpstr>ANOTACE</vt:lpstr>
      <vt:lpstr>KLÍČOVÁ SLOVA</vt:lpstr>
      <vt:lpstr>Jan Amos Komenský</vt:lpstr>
      <vt:lpstr>Prezentace aplikace PowerPoint</vt:lpstr>
      <vt:lpstr>MÍSTA POBYTU JANA AMOSE KOMENSKÉHO</vt:lpstr>
      <vt:lpstr>JMENOVKA SPISOVATELE</vt:lpstr>
      <vt:lpstr>KOMENSKÉHO DÍLO </vt:lpstr>
      <vt:lpstr>Prezentace aplikace PowerPoint</vt:lpstr>
      <vt:lpstr>VÝZNAM JANA AMOSE KOMENSKÉHO PRO BUDOUCNOST</vt:lpstr>
      <vt:lpstr>LITERÁRNÍ TERMÍNY</vt:lpstr>
      <vt:lpstr>Citace: obrázky, ilustrace, fotografie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Ámos Komenský</dc:title>
  <dc:creator>EU12</dc:creator>
  <cp:lastModifiedBy>EU14</cp:lastModifiedBy>
  <cp:revision>31</cp:revision>
  <dcterms:created xsi:type="dcterms:W3CDTF">2011-05-06T07:52:29Z</dcterms:created>
  <dcterms:modified xsi:type="dcterms:W3CDTF">2012-05-30T08:23:31Z</dcterms:modified>
</cp:coreProperties>
</file>