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1"/>
    <p:sldMasterId id="2147483670" r:id="rId2"/>
    <p:sldMasterId id="2147483671" r:id="rId3"/>
  </p:sldMasterIdLst>
  <p:notesMasterIdLst>
    <p:notesMasterId r:id="rId28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11F96FC-FBB2-46EB-863B-23A253549F43}">
  <a:tblStyle styleId="{011F96FC-FBB2-46EB-863B-23A253549F43}" styleName="Table_0">
    <a:wholeTbl>
      <a:tcTxStyle b="off" i="off">
        <a:schemeClr val="dk1"/>
      </a:tcTxStyle>
      <a:tcStyle>
        <a:tcBdr>
          <a:lef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5F8FA"/>
          </a:solidFill>
        </a:fill>
      </a:tcStyle>
    </a:wholeTbl>
    <a:band1H>
      <a:tcStyle>
        <a:tcBdr/>
        <a:fill>
          <a:solidFill>
            <a:srgbClr val="E9F0F5"/>
          </a:solidFill>
        </a:fill>
      </a:tcStyle>
    </a:band1H>
    <a:band1V>
      <a:tcStyle>
        <a:tcBdr/>
        <a:fill>
          <a:solidFill>
            <a:srgbClr val="E9F0F5"/>
          </a:solidFill>
        </a:fill>
      </a:tcStyle>
    </a:band1V>
    <a:la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schemeClr val="lt1"/>
      </a:tcTxStyle>
      <a:tcStyle>
        <a:tcBdr>
          <a:top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accent1"/>
          </a:solidFill>
        </a:fill>
      </a:tcStyle>
    </a:lastRow>
    <a:firstRow>
      <a:tcTxStyle b="on" i="off">
        <a:schemeClr val="lt1"/>
      </a:tcTxStyle>
      <a:tcStyle>
        <a:tcBdr>
          <a:bottom>
            <a:ln w="381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0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478749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79980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4023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4877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30" name="Shape 2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88592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80283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3410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97524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60" name="Shape 2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92927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9459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29924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1849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79643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31901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16" name="Shape 3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62643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182775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32" name="Shape 3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6305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40" name="Shape 3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8858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0613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52356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5108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6646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24589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4800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3559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3" name="Shape 13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4" name="Shape 14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endParaRPr/>
          </a:p>
        </p:txBody>
      </p:sp>
      <p:sp>
        <p:nvSpPr>
          <p:cNvPr id="15" name="Shape 15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6" name="Shape 16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9" name="Shape 69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0" name="Shape 70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6" name="Shape 76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7" name="Shape 77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Shape 80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81" name="Shape 81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82" name="Shape 82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152400" algn="ctr" rtl="0">
              <a:buSzPct val="100000"/>
              <a:buFont typeface="Trebuchet MS"/>
              <a:buNone/>
              <a:defRPr sz="2400"/>
            </a:lvl1pPr>
            <a:lvl2pPr marL="0" indent="152400" algn="ctr" rtl="0">
              <a:buSzPct val="100000"/>
              <a:buFont typeface="Trebuchet MS"/>
              <a:buNone/>
              <a:defRPr sz="2400"/>
            </a:lvl2pPr>
            <a:lvl3pPr marL="0" indent="152400" algn="ctr" rtl="0">
              <a:buSzPct val="100000"/>
              <a:buFont typeface="Trebuchet MS"/>
              <a:buNone/>
              <a:defRPr sz="2400"/>
            </a:lvl3pPr>
            <a:lvl4pPr marL="0" indent="152400" algn="ctr" rtl="0">
              <a:buSzPct val="100000"/>
              <a:buFont typeface="Trebuchet MS"/>
              <a:buNone/>
              <a:defRPr sz="2400"/>
            </a:lvl4pPr>
            <a:lvl5pPr marL="0" indent="152400" algn="ctr" rtl="0">
              <a:buSzPct val="100000"/>
              <a:buFont typeface="Trebuchet MS"/>
              <a:buNone/>
              <a:defRPr sz="2400"/>
            </a:lvl5pPr>
            <a:lvl6pPr marL="0" indent="152400" algn="ctr" rtl="0">
              <a:buSzPct val="100000"/>
              <a:buFont typeface="Trebuchet MS"/>
              <a:buNone/>
              <a:defRPr sz="2400"/>
            </a:lvl6pPr>
            <a:lvl7pPr marL="0" indent="152400" algn="ctr" rtl="0">
              <a:buSzPct val="100000"/>
              <a:buFont typeface="Trebuchet MS"/>
              <a:buNone/>
              <a:defRPr sz="2400"/>
            </a:lvl7pPr>
            <a:lvl8pPr marL="0" indent="152400" algn="ctr" rtl="0">
              <a:buSzPct val="100000"/>
              <a:buFont typeface="Trebuchet MS"/>
              <a:buNone/>
              <a:defRPr sz="2400"/>
            </a:lvl8pPr>
            <a:lvl9pPr marL="0" indent="152400" algn="ctr" rtl="0"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•"/>
              <a:defRPr sz="2900">
                <a:solidFill>
                  <a:schemeClr val="dk1"/>
                </a:solidFill>
              </a:defRPr>
            </a:lvl1pPr>
            <a:lvl2pPr marL="639762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600">
                <a:solidFill>
                  <a:schemeClr val="dk1"/>
                </a:solidFill>
              </a:defRPr>
            </a:lvl2pPr>
            <a:lvl3pPr marL="914400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•"/>
              <a:defRPr sz="2300">
                <a:solidFill>
                  <a:schemeClr val="dk1"/>
                </a:solidFill>
              </a:defRPr>
            </a:lvl3pPr>
            <a:lvl4pPr marL="1371600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marL="1828800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marL="2103120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 baseline="0">
                <a:solidFill>
                  <a:schemeClr val="dk1"/>
                </a:solidFill>
              </a:defRPr>
            </a:lvl6pPr>
            <a:lvl7pPr marL="2377440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 baseline="0">
                <a:solidFill>
                  <a:schemeClr val="dk1"/>
                </a:solidFill>
              </a:defRPr>
            </a:lvl7pPr>
            <a:lvl8pPr marL="2651760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 baseline="0">
                <a:solidFill>
                  <a:schemeClr val="dk1"/>
                </a:solidFill>
              </a:defRPr>
            </a:lvl8pPr>
            <a:lvl9pPr marL="2926080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 baseline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7" name="Shape 97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98" name="Shape 98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endParaRPr/>
          </a:p>
        </p:txBody>
      </p:sp>
      <p:sp>
        <p:nvSpPr>
          <p:cNvPr id="99" name="Shape 99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0" name="Shape 100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6" name="Shape 106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7" name="Shape 107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1" name="Shape 111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2" name="Shape 112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8" name="Shape 11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19" name="Shape 119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Shape 122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123" name="Shape 123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124" name="Shape 124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152400" algn="ctr" rtl="0">
              <a:buSzPct val="100000"/>
              <a:buFont typeface="Trebuchet MS"/>
              <a:buNone/>
              <a:defRPr sz="2400"/>
            </a:lvl1pPr>
            <a:lvl2pPr marL="0" indent="152400" algn="ctr" rtl="0">
              <a:buSzPct val="100000"/>
              <a:buFont typeface="Trebuchet MS"/>
              <a:buNone/>
              <a:defRPr sz="2400"/>
            </a:lvl2pPr>
            <a:lvl3pPr marL="0" indent="152400" algn="ctr" rtl="0">
              <a:buSzPct val="100000"/>
              <a:buFont typeface="Trebuchet MS"/>
              <a:buNone/>
              <a:defRPr sz="2400"/>
            </a:lvl3pPr>
            <a:lvl4pPr marL="0" indent="152400" algn="ctr" rtl="0">
              <a:buSzPct val="100000"/>
              <a:buFont typeface="Trebuchet MS"/>
              <a:buNone/>
              <a:defRPr sz="2400"/>
            </a:lvl4pPr>
            <a:lvl5pPr marL="0" indent="152400" algn="ctr" rtl="0">
              <a:buSzPct val="100000"/>
              <a:buFont typeface="Trebuchet MS"/>
              <a:buNone/>
              <a:defRPr sz="2400"/>
            </a:lvl5pPr>
            <a:lvl6pPr marL="0" indent="152400" algn="ctr" rtl="0">
              <a:buSzPct val="100000"/>
              <a:buFont typeface="Trebuchet MS"/>
              <a:buNone/>
              <a:defRPr sz="2400"/>
            </a:lvl6pPr>
            <a:lvl7pPr marL="0" indent="152400" algn="ctr" rtl="0">
              <a:buSzPct val="100000"/>
              <a:buFont typeface="Trebuchet MS"/>
              <a:buNone/>
              <a:defRPr sz="2400"/>
            </a:lvl7pPr>
            <a:lvl8pPr marL="0" indent="152400" algn="ctr" rtl="0">
              <a:buSzPct val="100000"/>
              <a:buFont typeface="Trebuchet MS"/>
              <a:buNone/>
              <a:defRPr sz="2400"/>
            </a:lvl8pPr>
            <a:lvl9pPr marL="0" indent="152400" algn="ctr" rtl="0"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2" name="Shape 22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3" name="Shape 23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•"/>
              <a:defRPr sz="2900">
                <a:solidFill>
                  <a:schemeClr val="dk1"/>
                </a:solidFill>
              </a:defRPr>
            </a:lvl1pPr>
            <a:lvl2pPr marL="639762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600">
                <a:solidFill>
                  <a:schemeClr val="dk1"/>
                </a:solidFill>
              </a:defRPr>
            </a:lvl2pPr>
            <a:lvl3pPr marL="914400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•"/>
              <a:defRPr sz="2300">
                <a:solidFill>
                  <a:schemeClr val="dk1"/>
                </a:solidFill>
              </a:defRPr>
            </a:lvl3pPr>
            <a:lvl4pPr marL="1371600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marL="1828800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marL="2103120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 baseline="0">
                <a:solidFill>
                  <a:schemeClr val="dk1"/>
                </a:solidFill>
              </a:defRPr>
            </a:lvl6pPr>
            <a:lvl7pPr marL="2377440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 baseline="0">
                <a:solidFill>
                  <a:schemeClr val="dk1"/>
                </a:solidFill>
              </a:defRPr>
            </a:lvl7pPr>
            <a:lvl8pPr marL="2651760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 baseline="0">
                <a:solidFill>
                  <a:schemeClr val="dk1"/>
                </a:solidFill>
              </a:defRPr>
            </a:lvl8pPr>
            <a:lvl9pPr marL="2926080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 baseline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sldNum" idx="12"/>
          </p:nvPr>
        </p:nvSpPr>
        <p:spPr>
          <a:xfrm>
            <a:off x="0" y="1320800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548BB7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4" name="Shape 34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5" name="Shape 35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Shape 38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39" name="Shape 39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40" name="Shape 40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41" name="Shape 41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152400" algn="ctr" rtl="0">
              <a:buSzPct val="100000"/>
              <a:buFont typeface="Trebuchet MS"/>
              <a:buNone/>
              <a:defRPr sz="2400"/>
            </a:lvl1pPr>
            <a:lvl2pPr marL="0" indent="152400" algn="ctr" rtl="0">
              <a:buSzPct val="100000"/>
              <a:buFont typeface="Trebuchet MS"/>
              <a:buNone/>
              <a:defRPr sz="2400"/>
            </a:lvl2pPr>
            <a:lvl3pPr marL="0" indent="152400" algn="ctr" rtl="0">
              <a:buSzPct val="100000"/>
              <a:buFont typeface="Trebuchet MS"/>
              <a:buNone/>
              <a:defRPr sz="2400"/>
            </a:lvl3pPr>
            <a:lvl4pPr marL="0" indent="152400" algn="ctr" rtl="0">
              <a:buSzPct val="100000"/>
              <a:buFont typeface="Trebuchet MS"/>
              <a:buNone/>
              <a:defRPr sz="2400"/>
            </a:lvl4pPr>
            <a:lvl5pPr marL="0" indent="152400" algn="ctr" rtl="0">
              <a:buSzPct val="100000"/>
              <a:buFont typeface="Trebuchet MS"/>
              <a:buNone/>
              <a:defRPr sz="2400"/>
            </a:lvl5pPr>
            <a:lvl6pPr marL="0" indent="152400" algn="ctr" rtl="0">
              <a:buSzPct val="100000"/>
              <a:buFont typeface="Trebuchet MS"/>
              <a:buNone/>
              <a:defRPr sz="2400"/>
            </a:lvl6pPr>
            <a:lvl7pPr marL="0" indent="152400" algn="ctr" rtl="0">
              <a:buSzPct val="100000"/>
              <a:buFont typeface="Trebuchet MS"/>
              <a:buNone/>
              <a:defRPr sz="2400"/>
            </a:lvl7pPr>
            <a:lvl8pPr marL="0" indent="152400" algn="ctr" rtl="0">
              <a:buSzPct val="100000"/>
              <a:buFont typeface="Trebuchet MS"/>
              <a:buNone/>
              <a:defRPr sz="2400"/>
            </a:lvl8pPr>
            <a:lvl9pPr marL="0" indent="152400" algn="ctr" rtl="0"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•"/>
              <a:defRPr sz="2900">
                <a:solidFill>
                  <a:schemeClr val="dk1"/>
                </a:solidFill>
              </a:defRPr>
            </a:lvl1pPr>
            <a:lvl2pPr marL="639762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•"/>
              <a:defRPr sz="2600">
                <a:solidFill>
                  <a:schemeClr val="dk1"/>
                </a:solidFill>
              </a:defRPr>
            </a:lvl2pPr>
            <a:lvl3pPr marL="914400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•"/>
              <a:defRPr sz="2300">
                <a:solidFill>
                  <a:schemeClr val="dk1"/>
                </a:solidFill>
              </a:defRPr>
            </a:lvl3pPr>
            <a:lvl4pPr marL="1371600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4pPr>
            <a:lvl5pPr marL="1828800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•"/>
              <a:defRPr sz="2000">
                <a:solidFill>
                  <a:schemeClr val="dk1"/>
                </a:solidFill>
              </a:defRPr>
            </a:lvl5pPr>
            <a:lvl6pPr marL="2103120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 baseline="0">
                <a:solidFill>
                  <a:schemeClr val="dk1"/>
                </a:solidFill>
              </a:defRPr>
            </a:lvl6pPr>
            <a:lvl7pPr marL="2377440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 baseline="0">
                <a:solidFill>
                  <a:schemeClr val="dk1"/>
                </a:solidFill>
              </a:defRPr>
            </a:lvl7pPr>
            <a:lvl8pPr marL="2651760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 baseline="0">
                <a:solidFill>
                  <a:schemeClr val="dk1"/>
                </a:solidFill>
              </a:defRPr>
            </a:lvl8pPr>
            <a:lvl9pPr marL="2926080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 baseline="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0" y="1306512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400" b="1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5" name="Shape 55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6" name="Shape 56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endParaRPr/>
          </a:p>
        </p:txBody>
      </p:sp>
      <p:sp>
        <p:nvSpPr>
          <p:cNvPr id="57" name="Shape 57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8" name="Shape 58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3048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15240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4" name="Shape 64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5" name="Shape 65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5400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 baseline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7" Type="http://schemas.openxmlformats.org/officeDocument/2006/relationships/image" Target="../media/image17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gif"/><Relationship Id="rId5" Type="http://schemas.openxmlformats.org/officeDocument/2006/relationships/image" Target="../media/image15.gif"/><Relationship Id="rId4" Type="http://schemas.openxmlformats.org/officeDocument/2006/relationships/image" Target="../media/image14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2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gi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ctrTitle"/>
          </p:nvPr>
        </p:nvSpPr>
        <p:spPr>
          <a:xfrm>
            <a:off x="397062" y="1196175"/>
            <a:ext cx="8572500" cy="2923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3600" b="1" i="0" u="none" strike="noStrike" cap="small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Elementaristika elektronických informací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2900" cap="small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II</a:t>
            </a:r>
            <a:r>
              <a:rPr lang="cs-CZ" sz="2900" i="0" u="none" strike="noStrike" cap="small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 Textový </a:t>
            </a:r>
            <a:r>
              <a:rPr lang="cs-CZ" sz="2900" cap="small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procesor</a:t>
            </a:r>
            <a:r>
              <a:rPr lang="cs-CZ" sz="2900" b="0" cap="small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cs-CZ" sz="2900" b="0" i="0" u="none" strike="noStrike" cap="small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1" cap="small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znaková struktura dokumentu, principy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subTitle" idx="1"/>
          </p:nvPr>
        </p:nvSpPr>
        <p:spPr>
          <a:xfrm>
            <a:off x="1330512" y="5192737"/>
            <a:ext cx="6705599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60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Daniel Vančura</a:t>
            </a:r>
            <a:endParaRPr lang="cs-CZ" sz="26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Odstavec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560387" y="1600200"/>
            <a:ext cx="8205787" cy="50688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„stavební prvek dokumentu“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 „svůj“ formát, nechť má „svůj“ </a:t>
            </a: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Styl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označení odstavce trojklepem v textu či poklepem v řádkovém režimu vlevo před textem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96551"/>
              <a:buFont typeface="Courier New"/>
              <a:buChar char="o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označení slova – poklepat na slovo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96551"/>
              <a:buFont typeface="Courier New"/>
              <a:buChar char="o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označení řádku – klepnout (vlevo) před řádkem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odstavec </a:t>
            </a: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sazební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či </a:t>
            </a: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nadpisový 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(s úrovní osnovy)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vertikální odsazení </a:t>
            </a:r>
            <a:r>
              <a:rPr lang="cs-CZ" sz="26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prázdné odstavce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nastavení formátu poklepem na prvky odstavce na vodorovném pravítku</a:t>
            </a:r>
          </a:p>
        </p:txBody>
      </p:sp>
      <p:sp>
        <p:nvSpPr>
          <p:cNvPr id="208" name="Shape 208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Formát odstavce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levý a pravý okraj – vazba k okraji sazebního obrazce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odsazení/předsazení prvního řádku – vazba k levému okraji odstavce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mezera před/za odstavcem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řádkování, zarovnání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odrážky, číslování, víceúrovňové seznamy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úroveň osnovy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jazyk, rámeček, </a:t>
            </a: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lační zarážky!</a:t>
            </a:r>
          </a:p>
          <a:p>
            <a:endParaRPr lang="cs-CZ" sz="2600" b="1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Shape 215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16" name="Shape 21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7736512" y="4645125"/>
            <a:ext cx="942975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Shape 21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639537" y="4149600"/>
            <a:ext cx="1304925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Shape 218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6186075" y="3600450"/>
            <a:ext cx="1847850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Shape 219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3747675" y="5127412"/>
            <a:ext cx="1981200" cy="25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Shape 220"/>
          <p:cNvPicPr preferRelativeResize="0"/>
          <p:nvPr/>
        </p:nvPicPr>
        <p:blipFill>
          <a:blip r:embed="rId7"/>
          <a:stretch>
            <a:fillRect/>
          </a:stretch>
        </p:blipFill>
        <p:spPr>
          <a:xfrm>
            <a:off x="5985950" y="170875"/>
            <a:ext cx="2558900" cy="1528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Styl odstavce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12775" y="1600199"/>
            <a:ext cx="8153399" cy="474122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Styl = pojmenované formátování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založení nového stylu na již existujícím – definování změny oproti „rodiči“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neměnnost/nepoužívání stylu „</a:t>
            </a: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Normální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“(prarodič)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úroveň </a:t>
            </a: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osnovy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/nadpisu </a:t>
            </a:r>
            <a:r>
              <a:rPr lang="cs-CZ" sz="26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základní sazební text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vložení stylu do šablony (organizátor)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přiřazení jazyka, klávesové zkratky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osnovy, víceúrovňové číslování (seznam)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křížové odkazy na číslované položky</a:t>
            </a:r>
          </a:p>
        </p:txBody>
      </p:sp>
      <p:sp>
        <p:nvSpPr>
          <p:cNvPr id="227" name="Shape 227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Nešvary ve formátování dokumentu</a:t>
            </a:r>
          </a:p>
        </p:txBody>
      </p:sp>
      <p:graphicFrame>
        <p:nvGraphicFramePr>
          <p:cNvPr id="233" name="Shape 233"/>
          <p:cNvGraphicFramePr/>
          <p:nvPr/>
        </p:nvGraphicFramePr>
        <p:xfrm>
          <a:off x="612775" y="175895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{011F96FC-FBB2-46EB-863B-23A253549F43}</a:tableStyleId>
              </a:tblPr>
              <a:tblGrid>
                <a:gridCol w="4076700"/>
                <a:gridCol w="4076700"/>
              </a:tblGrid>
              <a:tr h="528225"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 sz="2400"/>
                        <a:t>nesprávně</a:t>
                      </a:r>
                    </a:p>
                  </a:txBody>
                  <a:tcPr marL="92000" marR="92000" marT="45725" marB="45725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 sz="2400"/>
                        <a:t>správně</a:t>
                      </a:r>
                    </a:p>
                  </a:txBody>
                  <a:tcPr marL="92000" marR="92000" marT="45725" marB="45725"/>
                </a:tc>
              </a:tr>
              <a:tr h="739525"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opakování  Enteru (pro vložení „prázdných řádků“)</a:t>
                      </a:r>
                    </a:p>
                  </a:txBody>
                  <a:tcPr marL="92000" marR="92000" marT="45725" marB="45725"/>
                </a:tc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nastavení</a:t>
                      </a:r>
                      <a:r>
                        <a:rPr lang="cs-CZ" baseline="0"/>
                        <a:t> mezery za odstavcem ve Formátu odstavce</a:t>
                      </a:r>
                    </a:p>
                  </a:txBody>
                  <a:tcPr marL="92000" marR="92000" marT="45725" marB="45725"/>
                </a:tc>
              </a:tr>
              <a:tr h="428450"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opakování  Enteru (pro ukončení stránky)</a:t>
                      </a:r>
                    </a:p>
                  </a:txBody>
                  <a:tcPr marL="92000" marR="92000" marT="45725" marB="45725"/>
                </a:tc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vložení znaku Konec stránky</a:t>
                      </a:r>
                      <a:r>
                        <a:rPr lang="cs-CZ" baseline="0"/>
                        <a:t> (Ctrl+Enter)</a:t>
                      </a:r>
                    </a:p>
                  </a:txBody>
                  <a:tcPr marL="92000" marR="92000" marT="45725" marB="45725"/>
                </a:tc>
              </a:tr>
              <a:tr h="739525"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opakování  mezerníku (pro obecné odsazení textu/sloupce)</a:t>
                      </a:r>
                    </a:p>
                  </a:txBody>
                  <a:tcPr marL="92000" marR="92000" marT="45725" marB="45725"/>
                </a:tc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nastavení patřičné tabulační zarážky</a:t>
                      </a:r>
                    </a:p>
                  </a:txBody>
                  <a:tcPr marL="92000" marR="92000" marT="45725" marB="45725"/>
                </a:tc>
              </a:tr>
              <a:tr h="739525"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opakování  mezerníku (pro „odsazení“ prvního řádku odstavce</a:t>
                      </a:r>
                    </a:p>
                  </a:txBody>
                  <a:tcPr marL="92000" marR="9200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/>
                        <a:t>nastavení</a:t>
                      </a:r>
                      <a:r>
                        <a:rPr lang="cs-CZ" baseline="0"/>
                        <a:t> odsazení prvního řádku ve Formátu odstavce</a:t>
                      </a:r>
                    </a:p>
                  </a:txBody>
                  <a:tcPr marL="92000" marR="92000" marT="45725" marB="45725"/>
                </a:tc>
              </a:tr>
              <a:tr h="739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/>
                        <a:t>opakování  tabulátoru (pro obecné odsazení textu/sloupce)</a:t>
                      </a:r>
                    </a:p>
                  </a:txBody>
                  <a:tcPr marL="92000" marR="9200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/>
                        <a:t>nastavení patřičné tabulační zarážky</a:t>
                      </a:r>
                    </a:p>
                  </a:txBody>
                  <a:tcPr marL="92000" marR="92000" marT="45725" marB="45725"/>
                </a:tc>
              </a:tr>
              <a:tr h="739525"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cs-CZ"/>
                        <a:t>opakování tečky či podtržítka</a:t>
                      </a:r>
                      <a:r>
                        <a:rPr lang="cs-CZ" baseline="0"/>
                        <a:t> (pro vytvoření tečkované/souvislé čáry)</a:t>
                      </a:r>
                    </a:p>
                  </a:txBody>
                  <a:tcPr marL="92000" marR="9200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/>
                        <a:t>nastavení patřičné tabulační zarážky s adekvátním vodícím znakem</a:t>
                      </a:r>
                    </a:p>
                  </a:txBody>
                  <a:tcPr marL="92000" marR="92000" marT="45725" marB="45725"/>
                </a:tc>
              </a:tr>
            </a:tbl>
          </a:graphicData>
        </a:graphic>
      </p:graphicFrame>
      <p:sp>
        <p:nvSpPr>
          <p:cNvPr id="234" name="Shape 234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Parametry odstavce</a:t>
            </a:r>
          </a:p>
        </p:txBody>
      </p:sp>
      <p:pic>
        <p:nvPicPr>
          <p:cNvPr id="240" name="Shape 24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075950" y="2118750"/>
            <a:ext cx="6896099" cy="4495800"/>
          </a:xfrm>
          <a:prstGeom prst="rect">
            <a:avLst/>
          </a:prstGeom>
        </p:spPr>
      </p:pic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1075949" y="1181100"/>
            <a:ext cx="6896100" cy="93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cs-CZ"/>
              <a:t>odstavec má svůj “pozemek”</a:t>
            </a:r>
          </a:p>
        </p:txBody>
      </p:sp>
      <p:sp>
        <p:nvSpPr>
          <p:cNvPr id="242" name="Shape 24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Struktura elektronického textu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dva doplňující se přístupy: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96551"/>
              <a:buFont typeface="Courier New"/>
              <a:buChar char="o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sled odstavců po sobě = vagónky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96551"/>
              <a:buFont typeface="Courier New"/>
              <a:buChar char="o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řetězec po sobě jdoucích znaků = řetízek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 (styl) odstavce – nastavuje „vzhled“ celého odstavce/vagónku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opakují-li se v řetízku znaků stejné znaky po sobě, je třeba tyto redukovat/odstranit/zaměnit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vše je realizovatelné nástrojem </a:t>
            </a: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Najít/nahradit</a:t>
            </a:r>
          </a:p>
        </p:txBody>
      </p:sp>
      <p:sp>
        <p:nvSpPr>
          <p:cNvPr id="249" name="Shape 249"/>
          <p:cNvSpPr txBox="1">
            <a:spLocks noGrp="1"/>
          </p:cNvSpPr>
          <p:nvPr>
            <p:ph type="sldNum" idx="12"/>
          </p:nvPr>
        </p:nvSpPr>
        <p:spPr>
          <a:xfrm>
            <a:off x="0" y="1320800"/>
            <a:ext cx="533399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Redukce nadbytečných </a:t>
            </a:r>
            <a:r>
              <a:rPr lang="cs-CZ" b="0">
                <a:latin typeface="Arial"/>
                <a:ea typeface="Arial"/>
                <a:cs typeface="Arial"/>
                <a:sym typeface="Arial"/>
              </a:rPr>
              <a:t>znaků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56" name="Shape 25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09600" y="2024063"/>
            <a:ext cx="3733800" cy="3629025"/>
          </a:xfrm>
          <a:prstGeom prst="rect">
            <a:avLst/>
          </a:prstGeom>
        </p:spPr>
      </p:pic>
      <p:pic>
        <p:nvPicPr>
          <p:cNvPr id="257" name="Shape 25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805362" y="2005013"/>
            <a:ext cx="3800475" cy="36671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Najít/Nahradit (Ctrl+H)</a:t>
            </a:r>
          </a:p>
        </p:txBody>
      </p:sp>
      <p:sp>
        <p:nvSpPr>
          <p:cNvPr id="263" name="Shape 263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64" name="Shape 26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33550" y="1219200"/>
            <a:ext cx="5517449" cy="4018200"/>
          </a:xfrm>
          <a:prstGeom prst="rect">
            <a:avLst/>
          </a:prstGeom>
        </p:spPr>
      </p:pic>
      <p:pic>
        <p:nvPicPr>
          <p:cNvPr id="265" name="Shape 265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327123" y="3149725"/>
            <a:ext cx="4439050" cy="353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Najít/Nahradit</a:t>
            </a:r>
          </a:p>
        </p:txBody>
      </p:sp>
      <p:sp>
        <p:nvSpPr>
          <p:cNvPr id="271" name="Shape 271"/>
          <p:cNvSpPr txBox="1">
            <a:spLocks noGrp="1"/>
          </p:cNvSpPr>
          <p:nvPr>
            <p:ph type="body" idx="1"/>
          </p:nvPr>
        </p:nvSpPr>
        <p:spPr>
          <a:xfrm>
            <a:off x="172800" y="1219200"/>
            <a:ext cx="8798400" cy="5088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redukce opakovaných znaků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mezerník, Enter, Tab:</a:t>
            </a:r>
          </a:p>
          <a:p>
            <a:pPr marL="914400" marR="0" lvl="1" indent="-3810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ourier New"/>
              <a:buChar char="o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hledám dva znaky, nahrazuji za jeden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odstranění mezery na začátku odstavce: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16666"/>
              <a:buFont typeface="Courier New"/>
              <a:buChar char="o"/>
            </a:pPr>
            <a:r>
              <a:rPr lang="cs-CZ"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vyhledání řetězce Enter a mezera, náhrada za Enter</a:t>
            </a: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záměna mezery za předložkou za pevnou mezeru: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96551"/>
              <a:buFont typeface="Courier New"/>
              <a:buChar char="o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k      nahrazeno za:    k</a:t>
            </a:r>
            <a:r>
              <a:rPr lang="cs-CZ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^s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nahrazení za „nic“ = odstranění (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posloupnosti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znaků)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nalezený řetězec lze v poli Nahradit formátovat i stylovat = nastavit styl – např.: Nadpis1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možnost vyhledávat samotné formátování</a:t>
            </a:r>
          </a:p>
          <a:p>
            <a:endParaRPr lang="cs-CZ" sz="2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Shape 27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  <p:grpSp>
        <p:nvGrpSpPr>
          <p:cNvPr id="273" name="Shape 273"/>
          <p:cNvGrpSpPr/>
          <p:nvPr/>
        </p:nvGrpSpPr>
        <p:grpSpPr>
          <a:xfrm>
            <a:off x="1298130" y="3792065"/>
            <a:ext cx="3227311" cy="108372"/>
            <a:chOff x="1278194" y="4001728"/>
            <a:chExt cx="3227311" cy="108372"/>
          </a:xfrm>
        </p:grpSpPr>
        <p:sp>
          <p:nvSpPr>
            <p:cNvPr id="274" name="Shape 274"/>
            <p:cNvSpPr/>
            <p:nvPr/>
          </p:nvSpPr>
          <p:spPr>
            <a:xfrm>
              <a:off x="1278194" y="4001728"/>
              <a:ext cx="108300" cy="108300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275" name="Shape 275"/>
            <p:cNvSpPr/>
            <p:nvPr/>
          </p:nvSpPr>
          <p:spPr>
            <a:xfrm>
              <a:off x="1651818" y="4001728"/>
              <a:ext cx="108300" cy="108300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276" name="Shape 276"/>
            <p:cNvSpPr/>
            <p:nvPr/>
          </p:nvSpPr>
          <p:spPr>
            <a:xfrm>
              <a:off x="4397205" y="4001801"/>
              <a:ext cx="108300" cy="108300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Najít/Nahradit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522328" y="1343700"/>
            <a:ext cx="8409600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9144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^p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		konec odstavce (</a:t>
            </a: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aragrafu)</a:t>
            </a:r>
          </a:p>
          <a:p>
            <a:pPr marL="9144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^t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abulátor</a:t>
            </a:r>
          </a:p>
          <a:p>
            <a:pPr marL="9144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^l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		konec řádku (</a:t>
            </a: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ine)</a:t>
            </a:r>
          </a:p>
          <a:p>
            <a:pPr marL="9144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^s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		pevná mezera (</a:t>
            </a:r>
            <a:r>
              <a:rPr lang="cs-CZ" sz="26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cs-CZ" sz="2600" b="1">
                <a:latin typeface="Arial"/>
                <a:ea typeface="Arial"/>
                <a:cs typeface="Arial"/>
                <a:sym typeface="Arial"/>
              </a:rPr>
              <a:t>pace)</a:t>
            </a:r>
          </a:p>
          <a:p>
            <a:endParaRPr lang="cs-CZ" sz="2600" b="1"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znak </a:t>
            </a:r>
            <a:r>
              <a:rPr lang="cs-CZ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^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 lze zapsat kombinací </a:t>
            </a:r>
            <a:r>
              <a:rPr lang="cs-CZ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AltGr+š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neopomenout předchozí hledané mezery v polích Najít/Nahradit</a:t>
            </a:r>
          </a:p>
        </p:txBody>
      </p:sp>
      <p:sp>
        <p:nvSpPr>
          <p:cNvPr id="283" name="Shape 283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84" name="Shape 28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039400" y="5142975"/>
            <a:ext cx="1981200" cy="116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b="0">
                <a:latin typeface="Arial"/>
                <a:ea typeface="Arial"/>
                <a:cs typeface="Arial"/>
                <a:sym typeface="Arial"/>
              </a:rPr>
              <a:t>Klíčové kompetence</a:t>
            </a:r>
          </a:p>
        </p:txBody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326575" y="1219200"/>
            <a:ext cx="84395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znaková čistota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formátová čistota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>
                <a:latin typeface="Arial"/>
                <a:ea typeface="Arial"/>
                <a:cs typeface="Arial"/>
                <a:sym typeface="Arial"/>
              </a:rPr>
              <a:t>struktura dokumentu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0" y="1306512"/>
            <a:ext cx="533399" cy="2444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144" name="Shape 14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656425" y="1219200"/>
            <a:ext cx="2762250" cy="2152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Shape 145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3409575" y="3158812"/>
            <a:ext cx="1847850" cy="232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Shape 146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533400" y="3158812"/>
            <a:ext cx="1847850" cy="3305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Shape 147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5999325" y="3730350"/>
            <a:ext cx="2419350" cy="273367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Shape 148"/>
          <p:cNvSpPr/>
          <p:nvPr/>
        </p:nvSpPr>
        <p:spPr>
          <a:xfrm>
            <a:off x="2592000" y="4001400"/>
            <a:ext cx="688499" cy="566999"/>
          </a:xfrm>
          <a:prstGeom prst="rightArrow">
            <a:avLst>
              <a:gd name="adj1" fmla="val 50000"/>
              <a:gd name="adj2" fmla="val 62001"/>
            </a:avLst>
          </a:prstGeom>
          <a:solidFill>
            <a:srgbClr val="E06666"/>
          </a:solidFill>
          <a:ln w="1905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 kolik?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96551"/>
              <a:buFont typeface="Courier New"/>
              <a:buChar char="o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Míra v </a:t>
            </a:r>
            <a:r>
              <a:rPr lang="cs-CZ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nebo v </a:t>
            </a:r>
            <a:r>
              <a:rPr lang="cs-CZ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mezernících?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Čím?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Jak?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Čtverčík       = M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96551"/>
              <a:buFont typeface="Courier New"/>
              <a:buChar char="o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MMM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Definujeme pro styl 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odstavce běžné sazby</a:t>
            </a:r>
          </a:p>
        </p:txBody>
      </p:sp>
      <p:sp>
        <p:nvSpPr>
          <p:cNvPr id="290" name="Shape 290"/>
          <p:cNvSpPr/>
          <p:nvPr/>
        </p:nvSpPr>
        <p:spPr>
          <a:xfrm>
            <a:off x="2587625" y="3763962"/>
            <a:ext cx="303299" cy="303299"/>
          </a:xfrm>
          <a:prstGeom prst="rect">
            <a:avLst/>
          </a:prstGeom>
          <a:solidFill>
            <a:srgbClr val="00FF00"/>
          </a:solidFill>
          <a:ln w="19050" cap="flat">
            <a:solidFill>
              <a:srgbClr val="6C859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91" name="Shape 291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Odsazování 1. řádku odstavce</a:t>
            </a:r>
          </a:p>
        </p:txBody>
      </p:sp>
      <p:sp>
        <p:nvSpPr>
          <p:cNvPr id="292" name="Shape 29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293" name="Shape 29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530000" y="2870200"/>
            <a:ext cx="4448175" cy="28289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Vodorovné pravítko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571500" y="1857375"/>
            <a:ext cx="8104187" cy="4533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kótování s 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Alt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či oběma tlačítky myši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poklep na prvcích odstavce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poklep na tab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lační zarážce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poklep na „šedém“ okraji stránky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přednastavené tab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lační zarážky</a:t>
            </a:r>
          </a:p>
          <a:p>
            <a:endParaRPr lang="cs-CZ" sz="29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0" name="Shape 300"/>
          <p:cNvGrpSpPr/>
          <p:nvPr/>
        </p:nvGrpSpPr>
        <p:grpSpPr>
          <a:xfrm>
            <a:off x="714374" y="5072062"/>
            <a:ext cx="7693024" cy="785812"/>
            <a:chOff x="714347" y="5072073"/>
            <a:chExt cx="7693322" cy="785818"/>
          </a:xfrm>
        </p:grpSpPr>
        <p:pic>
          <p:nvPicPr>
            <p:cNvPr id="301" name="Shape 301"/>
            <p:cNvPicPr preferRelativeResize="0"/>
            <p:nvPr/>
          </p:nvPicPr>
          <p:blipFill>
            <a:blip r:embed="rId3"/>
            <a:stretch>
              <a:fillRect/>
            </a:stretch>
          </p:blipFill>
          <p:spPr>
            <a:xfrm>
              <a:off x="714347" y="5072073"/>
              <a:ext cx="7693322" cy="714379"/>
            </a:xfrm>
            <a:prstGeom prst="rect">
              <a:avLst/>
            </a:prstGeom>
          </p:spPr>
        </p:pic>
        <p:sp>
          <p:nvSpPr>
            <p:cNvPr id="302" name="Shape 302"/>
            <p:cNvSpPr/>
            <p:nvPr/>
          </p:nvSpPr>
          <p:spPr>
            <a:xfrm>
              <a:off x="1532966" y="5500701"/>
              <a:ext cx="357189" cy="357189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303" name="Shape 303"/>
            <p:cNvSpPr/>
            <p:nvPr/>
          </p:nvSpPr>
          <p:spPr>
            <a:xfrm>
              <a:off x="1532966" y="5240707"/>
              <a:ext cx="357189" cy="357189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304" name="Shape 304"/>
            <p:cNvSpPr/>
            <p:nvPr/>
          </p:nvSpPr>
          <p:spPr>
            <a:xfrm>
              <a:off x="1025858" y="5214950"/>
              <a:ext cx="357189" cy="357189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305" name="Shape 305"/>
            <p:cNvSpPr/>
            <p:nvPr/>
          </p:nvSpPr>
          <p:spPr>
            <a:xfrm>
              <a:off x="2571735" y="5072073"/>
              <a:ext cx="357189" cy="357189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306" name="Shape 306"/>
            <p:cNvSpPr/>
            <p:nvPr/>
          </p:nvSpPr>
          <p:spPr>
            <a:xfrm>
              <a:off x="3428992" y="5357826"/>
              <a:ext cx="357189" cy="357189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307" name="Shape 307"/>
            <p:cNvSpPr/>
            <p:nvPr/>
          </p:nvSpPr>
          <p:spPr>
            <a:xfrm>
              <a:off x="3857619" y="5357826"/>
              <a:ext cx="357189" cy="357189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308" name="Shape 308"/>
            <p:cNvSpPr/>
            <p:nvPr/>
          </p:nvSpPr>
          <p:spPr>
            <a:xfrm>
              <a:off x="4357685" y="5357826"/>
              <a:ext cx="357189" cy="357189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309" name="Shape 309"/>
            <p:cNvSpPr/>
            <p:nvPr/>
          </p:nvSpPr>
          <p:spPr>
            <a:xfrm>
              <a:off x="4714876" y="5357826"/>
              <a:ext cx="357189" cy="357189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310" name="Shape 310"/>
            <p:cNvSpPr/>
            <p:nvPr/>
          </p:nvSpPr>
          <p:spPr>
            <a:xfrm>
              <a:off x="5462057" y="5325025"/>
              <a:ext cx="357189" cy="357189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311" name="Shape 311"/>
            <p:cNvSpPr/>
            <p:nvPr/>
          </p:nvSpPr>
          <p:spPr>
            <a:xfrm>
              <a:off x="5962123" y="5332067"/>
              <a:ext cx="357189" cy="357189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  <p:sp>
          <p:nvSpPr>
            <p:cNvPr id="312" name="Shape 312"/>
            <p:cNvSpPr/>
            <p:nvPr/>
          </p:nvSpPr>
          <p:spPr>
            <a:xfrm>
              <a:off x="7500957" y="5474944"/>
              <a:ext cx="357189" cy="357189"/>
            </a:xfrm>
            <a:prstGeom prst="ellipse">
              <a:avLst/>
            </a:prstGeom>
            <a:noFill/>
            <a:ln w="19050" cap="flat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t" anchorCtr="0">
              <a:noAutofit/>
            </a:bodyPr>
            <a:lstStyle/>
            <a:p>
              <a:endParaRPr/>
            </a:p>
          </p:txBody>
        </p:sp>
      </p:grpSp>
      <p:sp>
        <p:nvSpPr>
          <p:cNvPr id="313" name="Shape 313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Tab</a:t>
            </a:r>
            <a:r>
              <a:rPr lang="cs-CZ" b="0"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lační zarážky</a:t>
            </a:r>
          </a:p>
        </p:txBody>
      </p:sp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12650" y="1219200"/>
            <a:ext cx="8153399" cy="2769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 druhy zarážek + svislá čára – nastavení 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na 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průsečíku vodorovného a svislého pravítka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zarážka definovaná pro 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odstavec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(„řádek“)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poklepání na zarážku = nastavení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nastavení vodícího znaku 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………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_______</a:t>
            </a:r>
          </a:p>
          <a:p>
            <a:endParaRPr lang="cs-CZ" sz="29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cs-CZ" sz="29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Shape 320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321" name="Shape 32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739925" y="4232862"/>
            <a:ext cx="3124200" cy="2105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Shape 322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804162" y="4037612"/>
            <a:ext cx="3209925" cy="249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Sazba stránky</a:t>
            </a:r>
          </a:p>
        </p:txBody>
      </p:sp>
      <p:sp>
        <p:nvSpPr>
          <p:cNvPr id="328" name="Shape 328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7275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sazební obrazec – okraje, sloupce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oddíly v dokumentu 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7692"/>
              <a:buFont typeface="Courier New"/>
              <a:buChar char="o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průběžné – sloupce, okraje sazebního obrazce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7692"/>
              <a:buFont typeface="Courier New"/>
              <a:buChar char="o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stránkové – záhlaví, orientace stránky, okraje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záhlaví, zápatí – proměnné, pole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poznámka pod čarou/vysvětlivka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textové pole, orientace textu, řetězení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grafické objekty, kotvení, obtékání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tabulky, seznamy</a:t>
            </a:r>
          </a:p>
        </p:txBody>
      </p:sp>
      <p:sp>
        <p:nvSpPr>
          <p:cNvPr id="329" name="Shape 32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Rozvržení textu</a:t>
            </a:r>
          </a:p>
        </p:txBody>
      </p:sp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sazební obrazec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96551"/>
              <a:buFont typeface="Courier New"/>
              <a:buChar char="o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sloupce, okraje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záhlaví, zápatí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poznámka pod čarou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textové pole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96551"/>
              <a:buFont typeface="Courier New"/>
              <a:buChar char="o"/>
            </a:pPr>
            <a:r>
              <a:rPr lang="cs-CZ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řetězení, orientace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WordArt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tabulka (neviditelná)</a:t>
            </a:r>
          </a:p>
          <a:p>
            <a:endParaRPr lang="cs-CZ" sz="26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6" name="Shape 33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467225" y="153963"/>
            <a:ext cx="4524374" cy="6459538"/>
          </a:xfrm>
          <a:prstGeom prst="rect">
            <a:avLst/>
          </a:prstGeom>
        </p:spPr>
      </p:pic>
      <p:sp>
        <p:nvSpPr>
          <p:cNvPr id="337" name="Shape 337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Prostředí textového </a:t>
            </a:r>
            <a:r>
              <a:rPr lang="cs-CZ" b="0">
                <a:latin typeface="Arial"/>
                <a:ea typeface="Arial"/>
                <a:cs typeface="Arial"/>
                <a:sym typeface="Arial"/>
              </a:rPr>
              <a:t>procesoru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326575" y="1219200"/>
            <a:ext cx="84395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rozvržení při tisku - WYSIWYG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šířka stránky/měřítko zobrazení (</a:t>
            </a: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Ctrl+kolečko myši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zobrazitelnost formátovacích znaků (</a:t>
            </a: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Ctrl+Shift+á/8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zobrazení pravítek, jednotky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běžné rozvržení ribbons v MS Office</a:t>
            </a:r>
            <a:r>
              <a:rPr lang="cs-CZ" sz="2600">
                <a:latin typeface="Arial"/>
                <a:ea typeface="Arial"/>
                <a:cs typeface="Arial"/>
                <a:sym typeface="Arial"/>
              </a:rPr>
              <a:t>, KingSoft Office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05128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klepnutí </a:t>
            </a:r>
            <a:r>
              <a:rPr lang="cs-CZ" sz="26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poklepání na záložky karet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sldNum" idx="12"/>
          </p:nvPr>
        </p:nvSpPr>
        <p:spPr>
          <a:xfrm>
            <a:off x="0" y="1306512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  <p:pic>
        <p:nvPicPr>
          <p:cNvPr id="156" name="Shape 15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953649" y="4485550"/>
            <a:ext cx="7143751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Shape 15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953650" y="5611862"/>
            <a:ext cx="7143750" cy="8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Klávesnice, rozložení kláves</a:t>
            </a: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12775" y="1219200"/>
            <a:ext cx="8153399" cy="4943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937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66666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přepínání rozložení (Alt+Shift)</a:t>
            </a:r>
          </a:p>
          <a:p>
            <a:pPr marL="457200" marR="0" lvl="0" indent="-3937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66666"/>
              <a:buFont typeface="Arial"/>
              <a:buChar char="•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Ctrl+Alt = AltGr (pravý Alt)</a:t>
            </a:r>
          </a:p>
          <a:p>
            <a:pPr marL="319087" marR="0" lvl="0" indent="-319087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€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 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	</a:t>
            </a: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$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 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ů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@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1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		</a:t>
            </a: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 </a:t>
            </a:r>
            <a:r>
              <a:rPr lang="cs-CZ" sz="20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[	 </a:t>
            </a:r>
            <a:r>
              <a:rPr lang="cs-CZ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	</a:t>
            </a: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]   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~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 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ě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	</a:t>
            </a: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^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 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š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#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 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	</a:t>
            </a: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=  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&lt;  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	</a:t>
            </a: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&gt;  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</a:p>
          <a:p>
            <a:pPr marL="319088" marR="0" lvl="0" indent="-319088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\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	     </a:t>
            </a: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|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cs-CZ" sz="1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 AltGr+</a:t>
            </a:r>
            <a:r>
              <a:rPr lang="cs-CZ" sz="29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</a:p>
          <a:p>
            <a:endParaRPr lang="cs-CZ" sz="2900" b="1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Shape 164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/>
        </p:nvSpPr>
        <p:spPr>
          <a:xfrm>
            <a:off x="5971730" y="694943"/>
            <a:ext cx="2574862" cy="55553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35500" b="1" i="0" u="none" strike="noStrike" cap="none" baseline="0">
                <a:solidFill>
                  <a:srgbClr val="E0F1FE"/>
                </a:solidFill>
                <a:latin typeface="Arial"/>
                <a:ea typeface="Arial"/>
                <a:cs typeface="Arial"/>
                <a:sym typeface="Arial"/>
              </a:rPr>
              <a:t>¶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612775" y="441100"/>
            <a:ext cx="8153399" cy="778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Struktura textového dokumentu	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12775" y="1181100"/>
            <a:ext cx="8153399" cy="52166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Jak nahlížet na textový dokument?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„čeho“ se skládá a co je v něm nejvíce podstatné?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96551"/>
              <a:buFont typeface="Courier New"/>
              <a:buChar char="o"/>
            </a:pPr>
            <a:r>
              <a:rPr lang="cs-CZ">
                <a:latin typeface="Arial"/>
                <a:ea typeface="Arial"/>
                <a:cs typeface="Arial"/>
                <a:sym typeface="Arial"/>
              </a:rPr>
              <a:t>znaky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mezery, slova, věty, odstavce, stránky?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7692"/>
              <a:buFont typeface="Courier New"/>
              <a:buChar char="o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„to, co je vidět“ </a:t>
            </a:r>
            <a:r>
              <a:rPr lang="cs-CZ" sz="26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„to, co není vidět“?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Jak vytvářet „čistou sazbu“?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Text jako „nasekané řetízky“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Sekera a „prázdné seky“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Formátování </a:t>
            </a: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×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definování (stylování)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Shape 17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0" y="1588"/>
            <a:ext cx="9144000" cy="68548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Shape 18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2700" y="0"/>
            <a:ext cx="9118600" cy="685799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Shape 18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7937" y="0"/>
            <a:ext cx="9128124" cy="68580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Formátovací znaky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571500" y="1785938"/>
            <a:ext cx="8215312" cy="4533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mezera  a pevná</a:t>
            </a:r>
            <a:r>
              <a:rPr lang="cs-CZ" sz="2900" b="1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°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mezera (Ctrl+Shift+mezerník)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</a:t>
            </a:r>
            <a:r>
              <a:rPr lang="cs-CZ">
                <a:latin typeface="Arial"/>
                <a:ea typeface="Arial"/>
                <a:cs typeface="Arial"/>
                <a:sym typeface="Arial"/>
              </a:rPr>
              <a:t>u</a:t>
            </a: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látor </a:t>
            </a:r>
          </a:p>
          <a:p>
            <a:pPr marL="457200" marR="0" lvl="0" indent="-431800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183908"/>
              <a:buFont typeface="Arial"/>
              <a:buChar char="•"/>
            </a:pPr>
            <a:r>
              <a:rPr lang="cs-CZ" sz="29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konec: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7692"/>
              <a:buFont typeface="Courier New"/>
              <a:buChar char="o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odstavce (</a:t>
            </a: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cs-CZ" sz="2600" b="0" i="0" u="none" strike="noStrike" cap="none" baseline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¶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7692"/>
              <a:buFont typeface="Courier New"/>
              <a:buChar char="o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řádku (Shift+Enter) 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7692"/>
              <a:buFont typeface="Courier New"/>
              <a:buChar char="o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sloupce (Shift+Ctrl+Enter)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7692"/>
              <a:buFont typeface="Courier New"/>
              <a:buChar char="o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stránky (</a:t>
            </a:r>
            <a:r>
              <a:rPr lang="cs-CZ" sz="2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Ctrl+Enter</a:t>
            </a: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914400" marR="0" lvl="1" indent="-406400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107692"/>
              <a:buFont typeface="Courier New"/>
              <a:buChar char="o"/>
            </a:pPr>
            <a:r>
              <a:rPr lang="cs-CZ" sz="26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oddílů (Vložit►Konec…)</a:t>
            </a:r>
          </a:p>
          <a:p>
            <a:endParaRPr lang="cs-CZ" sz="26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Shape 194"/>
          <p:cNvSpPr/>
          <p:nvPr/>
        </p:nvSpPr>
        <p:spPr>
          <a:xfrm>
            <a:off x="3039168" y="2987781"/>
            <a:ext cx="542999" cy="252300"/>
          </a:xfrm>
          <a:prstGeom prst="rightArrow">
            <a:avLst>
              <a:gd name="adj1" fmla="val 20278"/>
              <a:gd name="adj2" fmla="val 80939"/>
            </a:avLst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95" name="Shape 195"/>
          <p:cNvSpPr/>
          <p:nvPr/>
        </p:nvSpPr>
        <p:spPr>
          <a:xfrm rot="10800000">
            <a:off x="4563650" y="4330321"/>
            <a:ext cx="288899" cy="292200"/>
          </a:xfrm>
          <a:prstGeom prst="bentArrow">
            <a:avLst>
              <a:gd name="adj1" fmla="val 22843"/>
              <a:gd name="adj2" fmla="val 19689"/>
              <a:gd name="adj3" fmla="val 34420"/>
              <a:gd name="adj4" fmla="val 19671"/>
            </a:avLst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96" name="Shape 196"/>
          <p:cNvSpPr/>
          <p:nvPr/>
        </p:nvSpPr>
        <p:spPr>
          <a:xfrm>
            <a:off x="2408705" y="2160215"/>
            <a:ext cx="107999" cy="10799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pic>
        <p:nvPicPr>
          <p:cNvPr id="197" name="Shape 19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472112" y="4729162"/>
            <a:ext cx="2714625" cy="428625"/>
          </a:xfrm>
          <a:prstGeom prst="rect">
            <a:avLst/>
          </a:prstGeom>
        </p:spPr>
      </p:pic>
      <p:pic>
        <p:nvPicPr>
          <p:cNvPr id="198" name="Shape 198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5486400" y="5229225"/>
            <a:ext cx="2686050" cy="381000"/>
          </a:xfrm>
          <a:prstGeom prst="rect">
            <a:avLst/>
          </a:prstGeom>
        </p:spPr>
      </p:pic>
      <p:pic>
        <p:nvPicPr>
          <p:cNvPr id="199" name="Shape 199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5500687" y="5815012"/>
            <a:ext cx="2657475" cy="647700"/>
          </a:xfrm>
          <a:prstGeom prst="rect">
            <a:avLst/>
          </a:prstGeom>
        </p:spPr>
      </p:pic>
      <p:sp>
        <p:nvSpPr>
          <p:cNvPr id="200" name="Shape 200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buSzPct val="25000"/>
              <a:buNone/>
            </a:pPr>
            <a:r>
              <a:rPr lang="cs-CZ"/>
              <a:t> </a:t>
            </a:r>
          </a:p>
        </p:txBody>
      </p:sp>
      <p:sp>
        <p:nvSpPr>
          <p:cNvPr id="201" name="Shape 201"/>
          <p:cNvSpPr/>
          <p:nvPr/>
        </p:nvSpPr>
        <p:spPr>
          <a:xfrm rot="-5400000">
            <a:off x="4000222" y="1059713"/>
            <a:ext cx="166199" cy="2474400"/>
          </a:xfrm>
          <a:prstGeom prst="leftBracket">
            <a:avLst>
              <a:gd name="adj" fmla="val 73333"/>
            </a:avLst>
          </a:prstGeom>
          <a:noFill/>
          <a:ln w="1905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791</Words>
  <Application>Microsoft Office PowerPoint</Application>
  <PresentationFormat>Předvádění na obrazovce (4:3)</PresentationFormat>
  <Paragraphs>173</Paragraphs>
  <Slides>24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24</vt:i4>
      </vt:variant>
    </vt:vector>
  </HeadingPairs>
  <TitlesOfParts>
    <vt:vector size="31" baseType="lpstr">
      <vt:lpstr>Arial</vt:lpstr>
      <vt:lpstr>Courier New</vt:lpstr>
      <vt:lpstr>Trebuchet MS</vt:lpstr>
      <vt:lpstr>Wingdings</vt:lpstr>
      <vt:lpstr>Custom Theme</vt:lpstr>
      <vt:lpstr>Custom Theme</vt:lpstr>
      <vt:lpstr>Custom Theme</vt:lpstr>
      <vt:lpstr>Elementaristika elektronických informací II. Textový procesor   znaková struktura dokumentu, principy</vt:lpstr>
      <vt:lpstr>Klíčové kompetence</vt:lpstr>
      <vt:lpstr>Prostředí textového procesoru</vt:lpstr>
      <vt:lpstr>Klávesnice, rozložení kláves</vt:lpstr>
      <vt:lpstr>Struktura textového dokumentu </vt:lpstr>
      <vt:lpstr>Prezentace aplikace PowerPoint</vt:lpstr>
      <vt:lpstr>Prezentace aplikace PowerPoint</vt:lpstr>
      <vt:lpstr>Prezentace aplikace PowerPoint</vt:lpstr>
      <vt:lpstr>Formátovací znaky</vt:lpstr>
      <vt:lpstr>Odstavec</vt:lpstr>
      <vt:lpstr>Formát odstavce</vt:lpstr>
      <vt:lpstr>Styl odstavce</vt:lpstr>
      <vt:lpstr>Nešvary ve formátování dokumentu</vt:lpstr>
      <vt:lpstr>Parametry odstavce</vt:lpstr>
      <vt:lpstr>Struktura elektronického textu</vt:lpstr>
      <vt:lpstr>Redukce nadbytečných znaků</vt:lpstr>
      <vt:lpstr>Najít/Nahradit (Ctrl+H)</vt:lpstr>
      <vt:lpstr>Najít/Nahradit</vt:lpstr>
      <vt:lpstr>Najít/Nahradit</vt:lpstr>
      <vt:lpstr>Odsazování 1. řádku odstavce</vt:lpstr>
      <vt:lpstr>Vodorovné pravítko</vt:lpstr>
      <vt:lpstr>Tabulační zarážky</vt:lpstr>
      <vt:lpstr>Sazba stránky</vt:lpstr>
      <vt:lpstr>Rozvržení textu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Elementaristika elektronických informací II. Textový procesor   znaková struktura dokumentu, principy</dc:title>
  <dc:creator>Učitel</dc:creator>
  <cp:lastModifiedBy>Učitel</cp:lastModifiedBy>
  <cp:revision>2</cp:revision>
  <dcterms:modified xsi:type="dcterms:W3CDTF">2014-04-02T11:11:57Z</dcterms:modified>
</cp:coreProperties>
</file>