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306" r:id="rId4"/>
    <p:sldId id="292" r:id="rId5"/>
    <p:sldId id="309" r:id="rId6"/>
    <p:sldId id="308" r:id="rId7"/>
    <p:sldId id="312" r:id="rId8"/>
    <p:sldId id="293" r:id="rId9"/>
    <p:sldId id="313" r:id="rId10"/>
    <p:sldId id="310" r:id="rId11"/>
    <p:sldId id="314" r:id="rId12"/>
    <p:sldId id="311" r:id="rId13"/>
    <p:sldId id="315" r:id="rId14"/>
    <p:sldId id="269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0066CC"/>
    <a:srgbClr val="006666"/>
    <a:srgbClr val="FFE1B9"/>
    <a:srgbClr val="FFFAF0"/>
    <a:srgbClr val="FFFAF5"/>
    <a:srgbClr val="FFF5EB"/>
    <a:srgbClr val="FFEBC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7FF6-BE34-4616-A6AC-04790C72BA55}" type="datetimeFigureOut">
              <a:rPr lang="cs-CZ" smtClean="0"/>
              <a:t>16.3.2014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09221-53B4-4C78-8437-2D67F0AF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4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do výkladu ukázky používání ICT v reálném prostředí lidského osobního, odborného a společenského života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A98F-D660-446F-9E56-BFB5AB1CF9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0689-CF09-4902-8DB1-BE59CDEB0BCF}" type="datetime1">
              <a:rPr lang="cs-CZ" smtClean="0"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0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A03-1903-45C3-AC89-579B912B978A}" type="datetime1">
              <a:rPr lang="cs-CZ" smtClean="0"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8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8615-0C60-48DF-B65E-F29E35342FE3}" type="datetime1">
              <a:rPr lang="cs-CZ" smtClean="0"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9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29C7-C893-4455-97F9-064253577D9E}" type="datetime1">
              <a:rPr lang="cs-CZ" smtClean="0"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2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F5AD-2834-4197-94AC-35D8D0D2F4AA}" type="datetime1">
              <a:rPr lang="cs-CZ" smtClean="0"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DC7C-A254-4740-9452-EA9A265CF0B8}" type="datetime1">
              <a:rPr lang="cs-CZ" smtClean="0"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8617-25EB-4DB5-A6E8-C2EBB6309069}" type="datetime1">
              <a:rPr lang="cs-CZ" smtClean="0"/>
              <a:t>16.3.2014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2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4E1F-623C-4116-98A7-9EC4EA9A9B43}" type="datetime1">
              <a:rPr lang="cs-CZ" smtClean="0"/>
              <a:t>16.3.2014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9E47-9658-4065-B1DD-A57D0062FA34}" type="datetime1">
              <a:rPr lang="cs-CZ" smtClean="0"/>
              <a:t>16.3.2014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6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4B09-2342-433A-9F0F-90F0843D41D5}" type="datetime1">
              <a:rPr lang="cs-CZ" smtClean="0"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9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F017-90D5-4FC0-81D9-1400499421AC}" type="datetime1">
              <a:rPr lang="cs-CZ" smtClean="0"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DAD6-5673-445B-A6CE-60BC8E952B1C}" type="datetime1">
              <a:rPr lang="cs-CZ" smtClean="0"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957D-D829-4070-AC89-93F188FE28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2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2.png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40.png"/><Relationship Id="rId5" Type="http://schemas.microsoft.com/office/2007/relationships/hdphoto" Target="../media/hdphoto11.wdp"/><Relationship Id="rId15" Type="http://schemas.openxmlformats.org/officeDocument/2006/relationships/image" Target="../media/image44.png"/><Relationship Id="rId10" Type="http://schemas.openxmlformats.org/officeDocument/2006/relationships/image" Target="../media/image39.gif"/><Relationship Id="rId4" Type="http://schemas.openxmlformats.org/officeDocument/2006/relationships/image" Target="../media/image38.png"/><Relationship Id="rId9" Type="http://schemas.openxmlformats.org/officeDocument/2006/relationships/image" Target="../media/image25.gif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49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47.jpe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buntu.cz/" TargetMode="External"/><Relationship Id="rId13" Type="http://schemas.openxmlformats.org/officeDocument/2006/relationships/hyperlink" Target="http://www.skodlivysoftware.cz/" TargetMode="External"/><Relationship Id="rId3" Type="http://schemas.openxmlformats.org/officeDocument/2006/relationships/hyperlink" Target="http://software.heureka.cz/" TargetMode="External"/><Relationship Id="rId7" Type="http://schemas.openxmlformats.org/officeDocument/2006/relationships/hyperlink" Target="http://windows.microsoft.com/cs-cz/windows/home" TargetMode="External"/><Relationship Id="rId12" Type="http://schemas.openxmlformats.org/officeDocument/2006/relationships/hyperlink" Target="http://www.microsoft.com/cs-cz/default.aspx" TargetMode="External"/><Relationship Id="rId17" Type="http://schemas.openxmlformats.org/officeDocument/2006/relationships/image" Target="../media/image51.png"/><Relationship Id="rId2" Type="http://schemas.openxmlformats.org/officeDocument/2006/relationships/audio" Target="../media/audio1.wav"/><Relationship Id="rId16" Type="http://schemas.openxmlformats.org/officeDocument/2006/relationships/hyperlink" Target="http://office.microsoft.com/cs-cz/images/MC900442026.aspx" TargetMode="Externa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Android_(opera%C4%8Dn%C3%AD_syst%C3%A9m)" TargetMode="External"/><Relationship Id="rId11" Type="http://schemas.openxmlformats.org/officeDocument/2006/relationships/hyperlink" Target="http://www.linux.cz/" TargetMode="External"/><Relationship Id="rId5" Type="http://schemas.openxmlformats.org/officeDocument/2006/relationships/hyperlink" Target="http://cs.wikipedia.org/wiki/IBM" TargetMode="External"/><Relationship Id="rId15" Type="http://schemas.openxmlformats.org/officeDocument/2006/relationships/image" Target="../media/image11.gif"/><Relationship Id="rId10" Type="http://schemas.openxmlformats.org/officeDocument/2006/relationships/hyperlink" Target="http://www.komik.cz/" TargetMode="External"/><Relationship Id="rId4" Type="http://schemas.openxmlformats.org/officeDocument/2006/relationships/hyperlink" Target="http://fast10.vsb.cz/praktikum/2.html" TargetMode="External"/><Relationship Id="rId9" Type="http://schemas.openxmlformats.org/officeDocument/2006/relationships/hyperlink" Target="http://www.freebsd.cz/cs/" TargetMode="External"/><Relationship Id="rId14" Type="http://schemas.openxmlformats.org/officeDocument/2006/relationships/hyperlink" Target="http://cs.wikipedia.org/wiki/MSDO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hyperlink" Target="http://cs.wikibooks.org/wiki/Jak_na_MS-DO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0.gif"/><Relationship Id="rId4" Type="http://schemas.openxmlformats.org/officeDocument/2006/relationships/hyperlink" Target="http://cs.wikibooks.org/wiki/Jak_na_MS-DO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hyperlink" Target="http://cs.wikibooks.org/wiki/Jak_na_MS-DOS" TargetMode="External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emf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gif"/><Relationship Id="rId1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871700" y="1748180"/>
            <a:ext cx="5400599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0000CC"/>
                </a:solidFill>
              </a:rPr>
              <a:t>Software – operační systém</a:t>
            </a:r>
            <a:endParaRPr lang="cs-CZ" sz="5000" b="1" dirty="0">
              <a:solidFill>
                <a:srgbClr val="0000CC"/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6480000" y="6336000"/>
            <a:ext cx="2133600" cy="365125"/>
          </a:xfrm>
        </p:spPr>
        <p:txBody>
          <a:bodyPr/>
          <a:lstStyle/>
          <a:p>
            <a:fld id="{785D957D-D829-4070-AC89-93F188FE283C}" type="slidenum">
              <a:rPr lang="cs-CZ" smtClean="0"/>
              <a:t>1</a:t>
            </a:fld>
            <a:endParaRPr lang="cs-CZ" dirty="0"/>
          </a:p>
        </p:txBody>
      </p:sp>
      <p:sp>
        <p:nvSpPr>
          <p:cNvPr id="19" name="Nadpis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4139968" cy="936104"/>
          </a:xfrm>
        </p:spPr>
        <p:txBody>
          <a:bodyPr tIns="0">
            <a:normAutofit/>
          </a:bodyPr>
          <a:lstStyle/>
          <a:p>
            <a:pPr algn="r">
              <a:spcBef>
                <a:spcPts val="0"/>
              </a:spcBef>
            </a:pPr>
            <a:r>
              <a:rPr lang="cs-CZ" sz="1800" b="1" spc="200" dirty="0" smtClean="0">
                <a:solidFill>
                  <a:srgbClr val="02283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rial" pitchFamily="34" charset="0"/>
              </a:rPr>
              <a:t>SOŠ a SOU Horky nad Jizerou</a:t>
            </a:r>
            <a:r>
              <a:rPr lang="cs-CZ" sz="1600" dirty="0" smtClean="0">
                <a:solidFill>
                  <a:srgbClr val="0228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solidFill>
                  <a:srgbClr val="02283F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  <a:t/>
            </a:r>
            <a:b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</a:br>
            <a:endParaRPr lang="cs-CZ" sz="1600" dirty="0">
              <a:solidFill>
                <a:srgbClr val="02283F"/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26" name="Picture 2" descr="C:\Users\Danek\Desktop\log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02" y="3501008"/>
            <a:ext cx="3284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43908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Daniel Vančura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7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Porovnej nabídky práce v různých systémech; posuď shodu a snadnost.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Grafické OS – mobilní a dotykové obrazovky: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112474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Operační systém je první program, který si počítač zavádí do paměti a spouští, aby mohl  pracovat.</a:t>
            </a:r>
          </a:p>
          <a:p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.</a:t>
            </a:r>
          </a:p>
          <a:p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5111518" cy="27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507">
            <a:off x="2859880" y="4694555"/>
            <a:ext cx="1296144" cy="150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2620"/>
            <a:ext cx="2448272" cy="412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t="25757" r="7794" b="26169"/>
          <a:stretch/>
        </p:blipFill>
        <p:spPr bwMode="auto">
          <a:xfrm>
            <a:off x="5364088" y="4725144"/>
            <a:ext cx="3099334" cy="111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Diskuze na téma dálkového „dotykového“ ovládání pohybem.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Grafické OS – mobilní a dotykové obrazovky: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t="25757" r="7794" b="26169"/>
          <a:stretch/>
        </p:blipFill>
        <p:spPr bwMode="auto">
          <a:xfrm>
            <a:off x="7668344" y="692696"/>
            <a:ext cx="1475656" cy="5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36704" cy="499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Vysvětlení práce podle neznámých výrazů.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Typy - vlastnosti OS: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1124744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cs-CZ" sz="2400" b="1" dirty="0" smtClean="0">
                <a:solidFill>
                  <a:srgbClr val="0000CC"/>
                </a:solidFill>
                <a:cs typeface="Arial" pitchFamily="34" charset="0"/>
              </a:rPr>
              <a:t>Jednouživatelské</a:t>
            </a:r>
            <a:r>
              <a:rPr lang="cs-CZ" sz="2400" b="1" dirty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cs-CZ" sz="2400" b="1" dirty="0" err="1">
                <a:solidFill>
                  <a:srgbClr val="0000CC"/>
                </a:solidFill>
                <a:cs typeface="Arial" pitchFamily="34" charset="0"/>
              </a:rPr>
              <a:t>jednoúlohové</a:t>
            </a:r>
            <a:endParaRPr lang="cs-CZ" sz="2400" b="1" dirty="0">
              <a:solidFill>
                <a:srgbClr val="0000CC"/>
              </a:solidFill>
              <a:cs typeface="Arial" pitchFamily="34" charset="0"/>
            </a:endParaRP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žádné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prostředky ochrany souborů a disků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neumožňuje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běh více procesů (programů) najednou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MS DOS</a:t>
            </a:r>
          </a:p>
          <a:p>
            <a:endParaRPr lang="cs-CZ" sz="1200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cs-CZ" sz="2400" b="1" dirty="0" smtClean="0">
                <a:solidFill>
                  <a:srgbClr val="0000CC"/>
                </a:solidFill>
                <a:cs typeface="Arial" pitchFamily="34" charset="0"/>
              </a:rPr>
              <a:t>Jednouživatelské </a:t>
            </a:r>
            <a:r>
              <a:rPr lang="cs-CZ" sz="2400" b="1" dirty="0" err="1">
                <a:solidFill>
                  <a:srgbClr val="0000CC"/>
                </a:solidFill>
                <a:cs typeface="Arial" pitchFamily="34" charset="0"/>
              </a:rPr>
              <a:t>víceúlohové</a:t>
            </a:r>
            <a:endParaRPr lang="cs-CZ" sz="2400" b="1" dirty="0">
              <a:solidFill>
                <a:srgbClr val="0000CC"/>
              </a:solidFill>
              <a:cs typeface="Arial" pitchFamily="34" charset="0"/>
            </a:endParaRPr>
          </a:p>
          <a:p>
            <a:pPr marL="808038" indent="-3556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multitasking</a:t>
            </a:r>
            <a:endParaRPr lang="cs-CZ" sz="2400" dirty="0">
              <a:solidFill>
                <a:srgbClr val="002060"/>
              </a:solidFill>
              <a:cs typeface="Arial" pitchFamily="34" charset="0"/>
            </a:endParaRPr>
          </a:p>
          <a:p>
            <a:pPr marL="808038" indent="-3556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možnost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paralelního (současného) běhu několika procesů</a:t>
            </a:r>
          </a:p>
          <a:p>
            <a:pPr marL="808038" indent="-3556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kooperativní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multitasking, preemptivní multitasking</a:t>
            </a:r>
          </a:p>
          <a:p>
            <a:pPr marL="808038" indent="-3556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Windows </a:t>
            </a:r>
            <a:r>
              <a:rPr lang="cs-CZ" sz="2400" dirty="0" err="1">
                <a:solidFill>
                  <a:srgbClr val="002060"/>
                </a:solidFill>
                <a:cs typeface="Arial" pitchFamily="34" charset="0"/>
              </a:rPr>
              <a:t>9x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, Windows XP, Windows 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7/8/9</a:t>
            </a:r>
          </a:p>
          <a:p>
            <a:endParaRPr lang="cs-CZ" sz="1200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cs-CZ" sz="2400" b="1" dirty="0" smtClean="0">
                <a:solidFill>
                  <a:srgbClr val="0000CC"/>
                </a:solidFill>
                <a:cs typeface="Arial" pitchFamily="34" charset="0"/>
              </a:rPr>
              <a:t>Víceuživatelské </a:t>
            </a:r>
            <a:r>
              <a:rPr lang="cs-CZ" sz="2400" b="1" dirty="0">
                <a:solidFill>
                  <a:srgbClr val="0000CC"/>
                </a:solidFill>
                <a:cs typeface="Arial" pitchFamily="34" charset="0"/>
              </a:rPr>
              <a:t>(síťové)</a:t>
            </a:r>
          </a:p>
          <a:p>
            <a:pPr marL="804863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◦sdílení prostředků mezi více uživateli přihlášení do systému</a:t>
            </a:r>
          </a:p>
          <a:p>
            <a:pPr marL="804863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◦Windows NT, Windows 2000, Unix, Linux, Windows Server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692696"/>
            <a:ext cx="16097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Prohlédněte si datovou strukturu vašeho počítače.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Přehled OS: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748" y1="16667" x2="17290" y2="10714"/>
                        <a14:foregroundMark x1="1636" y1="25000" x2="7009" y2="22619"/>
                        <a14:foregroundMark x1="1636" y1="64286" x2="6542" y2="78571"/>
                        <a14:foregroundMark x1="25467" y1="33333" x2="27804" y2="61905"/>
                        <a14:foregroundMark x1="31542" y1="30952" x2="28738" y2="64286"/>
                        <a14:foregroundMark x1="35280" y1="72619" x2="32477" y2="27381"/>
                        <a14:foregroundMark x1="41121" y1="75000" x2="40654" y2="33333"/>
                        <a14:foregroundMark x1="50000" y1="77381" x2="49299" y2="45238"/>
                        <a14:foregroundMark x1="58178" y1="27381" x2="57944" y2="66667"/>
                        <a14:foregroundMark x1="61916" y1="60714" x2="61449" y2="47619"/>
                        <a14:foregroundMark x1="72664" y1="70238" x2="74766" y2="41667"/>
                        <a14:foregroundMark x1="77570" y1="75000" x2="79206" y2="39286"/>
                        <a14:foregroundMark x1="84112" y1="39286" x2="82477" y2="39286"/>
                        <a14:foregroundMark x1="91121" y1="61905" x2="91822" y2="47619"/>
                        <a14:backgroundMark x1="40187" y1="35714" x2="40187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95" y="5805264"/>
            <a:ext cx="2202517" cy="432270"/>
          </a:xfrm>
          <a:prstGeom prst="rect">
            <a:avLst/>
          </a:prstGeom>
        </p:spPr>
      </p:pic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1124744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MS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DOS - první systém pro osobní počítače – příkazový řádek</a:t>
            </a:r>
          </a:p>
          <a:p>
            <a:endParaRPr lang="cs-CZ" sz="2400" dirty="0" smtClean="0">
              <a:solidFill>
                <a:srgbClr val="0000CC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OS/2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– IBM - grafický</a:t>
            </a:r>
          </a:p>
          <a:p>
            <a:endParaRPr lang="cs-CZ" sz="2400" dirty="0">
              <a:solidFill>
                <a:srgbClr val="0000CC"/>
              </a:solidFill>
              <a:cs typeface="Arial" pitchFamily="34" charset="0"/>
            </a:endParaRPr>
          </a:p>
          <a:p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Windows – Microsoft, v EU nejpoužívanější OS </a:t>
            </a:r>
          </a:p>
          <a:p>
            <a:endParaRPr lang="cs-CZ" sz="2400" dirty="0">
              <a:solidFill>
                <a:srgbClr val="0000CC"/>
              </a:solidFill>
              <a:cs typeface="Arial" pitchFamily="34" charset="0"/>
            </a:endParaRPr>
          </a:p>
          <a:p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MAC OS - systém používaný na počítačích 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Apple Macintosh </a:t>
            </a:r>
            <a:endParaRPr lang="cs-CZ" sz="2400" dirty="0">
              <a:solidFill>
                <a:srgbClr val="0000CC"/>
              </a:solidFill>
              <a:cs typeface="Arial" pitchFamily="34" charset="0"/>
            </a:endParaRPr>
          </a:p>
          <a:p>
            <a:endParaRPr lang="cs-CZ" sz="2400" dirty="0">
              <a:solidFill>
                <a:srgbClr val="0000CC"/>
              </a:solidFill>
              <a:cs typeface="Arial" pitchFamily="34" charset="0"/>
            </a:endParaRPr>
          </a:p>
          <a:p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Unix – open source</a:t>
            </a:r>
          </a:p>
          <a:p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Linux 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– open - bezplatně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vyvíjený a šířený (např. správa a provoz sítí)</a:t>
            </a:r>
          </a:p>
          <a:p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Ubuntu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FreeBSD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, a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další, …</a:t>
            </a:r>
          </a:p>
          <a:p>
            <a:endParaRPr lang="cs-CZ" sz="2400" dirty="0" smtClean="0">
              <a:solidFill>
                <a:srgbClr val="0000CC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7030A0"/>
                </a:solidFill>
                <a:cs typeface="Arial" pitchFamily="34" charset="0"/>
              </a:rPr>
              <a:t>Android</a:t>
            </a:r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, </a:t>
            </a:r>
            <a:r>
              <a:rPr lang="cs-CZ" sz="2400" dirty="0" err="1">
                <a:solidFill>
                  <a:srgbClr val="7030A0"/>
                </a:solidFill>
                <a:cs typeface="Arial" pitchFamily="34" charset="0"/>
              </a:rPr>
              <a:t>Symbian</a:t>
            </a:r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7030A0"/>
                </a:solidFill>
                <a:cs typeface="Arial" pitchFamily="34" charset="0"/>
              </a:rPr>
              <a:t>Windows </a:t>
            </a:r>
            <a:r>
              <a:rPr lang="cs-CZ" sz="2400" dirty="0" err="1" smtClean="0">
                <a:solidFill>
                  <a:srgbClr val="7030A0"/>
                </a:solidFill>
                <a:cs typeface="Arial" pitchFamily="34" charset="0"/>
              </a:rPr>
              <a:t>phone</a:t>
            </a:r>
            <a:r>
              <a:rPr lang="cs-CZ" sz="2400" dirty="0" smtClean="0">
                <a:solidFill>
                  <a:srgbClr val="7030A0"/>
                </a:solidFill>
                <a:cs typeface="Arial" pitchFamily="34" charset="0"/>
              </a:rPr>
              <a:t> (8), …</a:t>
            </a:r>
            <a:endParaRPr lang="cs-CZ" sz="2400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15" name="Picture 15" descr="C:\Documents and Settings\MM104C\Dokumenty\01_SSŠT_2011\studijni_opory-2011\loga\windows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731887" cy="6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Documents and Settings\MM104C\Dokumenty\01_SSŠT_2011\studijni_opory-2011\loga\300px-MacOS_original_logo_sv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r="17542" b="33796"/>
          <a:stretch/>
        </p:blipFill>
        <p:spPr bwMode="auto">
          <a:xfrm>
            <a:off x="7164288" y="3573016"/>
            <a:ext cx="936104" cy="8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Documents and Settings\MM104C\Dokumenty\01_SSŠT_2011\studijni_opory-2011\loga\500px-Apple_Computer_Logo_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40968"/>
            <a:ext cx="561901" cy="6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C:\Documents and Settings\MM104C\Dokumenty\01_SSŠT_2011\studijni_opory-2011\loga\os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1296144" cy="8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C:\Documents and Settings\MM104C\Dokumenty\01_SSŠT_2011\studijni_opory-2011\loga\ibm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43193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5" descr="C:\Documents and Settings\MM104C\Dokumenty\01_SSŠT_2011\studijni_opory-2011\loga\Windows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1906513" cy="5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322554" cy="153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720080" cy="83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227763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Logo Ubunt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61493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550475" cy="55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36712"/>
            <a:ext cx="720079" cy="85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0" y="6237311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C00000"/>
                </a:solidFill>
              </a:rPr>
              <a:t>P</a:t>
            </a:r>
            <a:r>
              <a:rPr lang="cs-CZ" sz="2000" dirty="0" smtClean="0">
                <a:solidFill>
                  <a:srgbClr val="C00000"/>
                </a:solidFill>
              </a:rPr>
              <a:t>okuste se správně přiřadit odpovídající symboly</a:t>
            </a:r>
            <a:r>
              <a:rPr lang="cs-CZ" sz="2000" b="1" i="1" dirty="0" smtClean="0">
                <a:solidFill>
                  <a:srgbClr val="C00000"/>
                </a:solidFill>
              </a:rPr>
              <a:t>.</a:t>
            </a:r>
            <a:endParaRPr lang="cs-CZ" sz="2000" b="1" i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251520" y="836712"/>
            <a:ext cx="86318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2800" b="1" u="sng" dirty="0" err="1" smtClean="0">
                <a:solidFill>
                  <a:srgbClr val="00B050"/>
                </a:solidFill>
              </a:rPr>
              <a:t>Autotest</a:t>
            </a:r>
            <a:r>
              <a:rPr lang="cs-CZ" sz="2800" b="1" u="sng" dirty="0" smtClean="0">
                <a:solidFill>
                  <a:srgbClr val="00B050"/>
                </a:solidFill>
              </a:rPr>
              <a:t> – otázky a úkoly:</a:t>
            </a:r>
            <a:endParaRPr lang="cs-CZ" sz="2400" b="1" u="sng" dirty="0" smtClean="0">
              <a:solidFill>
                <a:srgbClr val="00B05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 smtClean="0">
              <a:solidFill>
                <a:schemeClr val="tx2"/>
              </a:solidFill>
            </a:endParaRPr>
          </a:p>
        </p:txBody>
      </p:sp>
      <p:sp>
        <p:nvSpPr>
          <p:cNvPr id="12" name="Tlačítko akce: Dopředu nebo Další 11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484784"/>
            <a:ext cx="8786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K čemu slouží „Operační systém“?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Jak se OS vyvíjel?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Jaké má základní označení datové uložiště (disk apod.)?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Přiřaď správně logo k názvu Operačního systému:</a:t>
            </a:r>
            <a:endParaRPr lang="cs-CZ" sz="24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51162"/>
              </p:ext>
            </p:extLst>
          </p:nvPr>
        </p:nvGraphicFramePr>
        <p:xfrm>
          <a:off x="107506" y="3140968"/>
          <a:ext cx="8928990" cy="13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8"/>
                <a:gridCol w="1656184"/>
                <a:gridCol w="1368153"/>
                <a:gridCol w="1584175"/>
                <a:gridCol w="1392155"/>
                <a:gridCol w="1488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C00000"/>
                          </a:solidFill>
                        </a:rPr>
                        <a:t>Linux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C00000"/>
                          </a:solidFill>
                        </a:rPr>
                        <a:t>Windows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C00000"/>
                          </a:solidFill>
                        </a:rPr>
                        <a:t>Mac OS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Ubuntu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C00000"/>
                          </a:solidFill>
                        </a:rPr>
                        <a:t>Android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FreeBSD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748" y1="16667" x2="17290" y2="10714"/>
                        <a14:foregroundMark x1="1636" y1="25000" x2="7009" y2="22619"/>
                        <a14:foregroundMark x1="1636" y1="64286" x2="6542" y2="78571"/>
                        <a14:foregroundMark x1="25467" y1="33333" x2="27804" y2="61905"/>
                        <a14:foregroundMark x1="31542" y1="30952" x2="28738" y2="64286"/>
                        <a14:foregroundMark x1="35280" y1="72619" x2="32477" y2="27381"/>
                        <a14:foregroundMark x1="41121" y1="75000" x2="40654" y2="33333"/>
                        <a14:foregroundMark x1="50000" y1="77381" x2="49299" y2="45238"/>
                        <a14:foregroundMark x1="58178" y1="27381" x2="57944" y2="66667"/>
                        <a14:foregroundMark x1="61916" y1="60714" x2="61449" y2="47619"/>
                        <a14:foregroundMark x1="72664" y1="70238" x2="74766" y2="41667"/>
                        <a14:foregroundMark x1="77570" y1="75000" x2="79206" y2="39286"/>
                        <a14:foregroundMark x1="84112" y1="39286" x2="82477" y2="39286"/>
                        <a14:foregroundMark x1="91121" y1="61905" x2="91822" y2="47619"/>
                        <a14:backgroundMark x1="40187" y1="35714" x2="40187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934"/>
          <a:stretch/>
        </p:blipFill>
        <p:spPr>
          <a:xfrm>
            <a:off x="3635896" y="4869160"/>
            <a:ext cx="576064" cy="563448"/>
          </a:xfrm>
          <a:prstGeom prst="rect">
            <a:avLst/>
          </a:prstGeom>
        </p:spPr>
      </p:pic>
      <p:pic>
        <p:nvPicPr>
          <p:cNvPr id="32" name="Picture 16" descr="C:\Documents and Settings\MM104C\Dokumenty\01_SSŠT_2011\studijni_opory-2011\loga\300px-MacOS_original_logo_sv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r="17542" b="33796"/>
          <a:stretch/>
        </p:blipFill>
        <p:spPr bwMode="auto">
          <a:xfrm>
            <a:off x="7812360" y="4725144"/>
            <a:ext cx="936104" cy="8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936104" cy="108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720080" cy="83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 descr="Logo Ubunt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61493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23" y="980728"/>
            <a:ext cx="1844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6480000" y="6336000"/>
            <a:ext cx="2133600" cy="365125"/>
          </a:xfrm>
        </p:spPr>
        <p:txBody>
          <a:bodyPr/>
          <a:lstStyle/>
          <a:p>
            <a:fld id="{785D957D-D829-4070-AC89-93F188FE283C}" type="slidenum">
              <a:rPr lang="cs-CZ" smtClean="0"/>
              <a:t>15</a:t>
            </a:fld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75856" y="980728"/>
            <a:ext cx="258737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3200" b="1" dirty="0" smtClean="0"/>
              <a:t>Použité zdroje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148478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1" dirty="0" smtClean="0"/>
              <a:t>Vlastní zdroje a vytvořené materiály,</a:t>
            </a:r>
          </a:p>
          <a:p>
            <a:pPr lvl="1"/>
            <a:r>
              <a:rPr lang="cs-CZ" sz="1400" dirty="0" smtClean="0"/>
              <a:t>Daniel Vančura</a:t>
            </a:r>
            <a:endParaRPr lang="cs-CZ" sz="1400" dirty="0" smtClean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3140968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1" dirty="0" smtClean="0"/>
              <a:t>Webové zdroje:</a:t>
            </a:r>
          </a:p>
          <a:p>
            <a:pPr marL="722313" indent="-366713"/>
            <a:r>
              <a:rPr lang="cs-CZ" sz="1400" dirty="0">
                <a:hlinkClick r:id="rId3"/>
              </a:rPr>
              <a:t>http://software.heureka.cz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 smtClean="0"/>
          </a:p>
          <a:p>
            <a:pPr marL="722313" indent="-366713"/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fast10.vsb.cz/praktikum/2.html</a:t>
            </a:r>
            <a:endParaRPr lang="cs-CZ" sz="1400" dirty="0" smtClean="0"/>
          </a:p>
          <a:p>
            <a:pPr marL="722313" indent="-366713"/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cs.wikipedia.org/wiki/IBM</a:t>
            </a:r>
            <a:endParaRPr lang="cs-CZ" sz="1400" dirty="0" smtClean="0"/>
          </a:p>
          <a:p>
            <a:pPr marL="722313" indent="-366713"/>
            <a:r>
              <a:rPr lang="cs-CZ" sz="1400" dirty="0">
                <a:hlinkClick r:id="rId6"/>
              </a:rPr>
              <a:t>http://cs.wikipedia.org/wiki/Android_(</a:t>
            </a:r>
            <a:r>
              <a:rPr lang="cs-CZ" sz="1400" dirty="0" err="1">
                <a:hlinkClick r:id="rId6"/>
              </a:rPr>
              <a:t>opera%C4%8Dn%C3%AD_syst%C3%A9m</a:t>
            </a:r>
            <a:r>
              <a:rPr lang="cs-CZ" sz="1400" dirty="0" smtClean="0">
                <a:hlinkClick r:id="rId6"/>
              </a:rPr>
              <a:t>)</a:t>
            </a:r>
            <a:endParaRPr lang="cs-CZ" sz="1400" dirty="0" smtClean="0"/>
          </a:p>
          <a:p>
            <a:pPr marL="722313" indent="-366713"/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windows.microsoft.com/cs-cz/windows/home</a:t>
            </a:r>
            <a:endParaRPr lang="cs-CZ" sz="1400" dirty="0" smtClean="0"/>
          </a:p>
          <a:p>
            <a:pPr marL="722313" indent="-366713"/>
            <a:r>
              <a:rPr lang="cs-CZ" sz="1400" dirty="0">
                <a:hlinkClick r:id="rId8"/>
              </a:rPr>
              <a:t>http://www.ubuntu.cz</a:t>
            </a:r>
            <a:r>
              <a:rPr lang="cs-CZ" sz="1400" dirty="0" smtClean="0">
                <a:hlinkClick r:id="rId8"/>
              </a:rPr>
              <a:t>/</a:t>
            </a:r>
            <a:endParaRPr lang="cs-CZ" sz="1400" dirty="0" smtClean="0"/>
          </a:p>
          <a:p>
            <a:pPr marL="722313" indent="-366713"/>
            <a:r>
              <a:rPr lang="cs-CZ" sz="1400" dirty="0">
                <a:hlinkClick r:id="rId9"/>
              </a:rPr>
              <a:t>http://www.freebsd.cz/cs</a:t>
            </a:r>
            <a:r>
              <a:rPr lang="cs-CZ" sz="1400" dirty="0" smtClean="0">
                <a:hlinkClick r:id="rId9"/>
              </a:rPr>
              <a:t>/</a:t>
            </a:r>
            <a:endParaRPr lang="cs-CZ" sz="1400" dirty="0" smtClean="0"/>
          </a:p>
          <a:p>
            <a:pPr marL="722313" indent="-366713"/>
            <a:r>
              <a:rPr lang="cs-CZ" sz="1400" dirty="0" smtClean="0">
                <a:hlinkClick r:id="rId10"/>
              </a:rPr>
              <a:t>http</a:t>
            </a:r>
            <a:r>
              <a:rPr lang="cs-CZ" sz="1400" dirty="0">
                <a:hlinkClick r:id="rId10"/>
              </a:rPr>
              <a:t>://</a:t>
            </a:r>
            <a:r>
              <a:rPr lang="cs-CZ" sz="1400" dirty="0" smtClean="0">
                <a:hlinkClick r:id="rId10"/>
              </a:rPr>
              <a:t>www.komik.cz/</a:t>
            </a:r>
            <a:endParaRPr lang="cs-CZ" sz="1400" dirty="0" smtClean="0"/>
          </a:p>
          <a:p>
            <a:pPr marL="722313" indent="-366713"/>
            <a:r>
              <a:rPr lang="cs-CZ" sz="1400" dirty="0" smtClean="0">
                <a:hlinkClick r:id="rId11"/>
              </a:rPr>
              <a:t>http://www.linux.cz/</a:t>
            </a:r>
            <a:endParaRPr lang="cs-CZ" sz="1400" dirty="0" smtClean="0"/>
          </a:p>
          <a:p>
            <a:pPr marL="722313" indent="-366713"/>
            <a:r>
              <a:rPr lang="cs-CZ" sz="1400" dirty="0" smtClean="0">
                <a:hlinkClick r:id="rId12"/>
              </a:rPr>
              <a:t>http</a:t>
            </a:r>
            <a:r>
              <a:rPr lang="cs-CZ" sz="1400" dirty="0">
                <a:hlinkClick r:id="rId12"/>
              </a:rPr>
              <a:t>://</a:t>
            </a:r>
            <a:r>
              <a:rPr lang="cs-CZ" sz="1400" dirty="0" smtClean="0">
                <a:hlinkClick r:id="rId12"/>
              </a:rPr>
              <a:t>www.microsoft.com/cs-cz/default.aspx</a:t>
            </a:r>
            <a:endParaRPr lang="cs-CZ" sz="1400" dirty="0" smtClean="0"/>
          </a:p>
          <a:p>
            <a:pPr marL="722313" indent="-366713"/>
            <a:r>
              <a:rPr lang="cs-CZ" sz="1400" dirty="0" smtClean="0">
                <a:hlinkClick r:id="rId13"/>
              </a:rPr>
              <a:t>http</a:t>
            </a:r>
            <a:r>
              <a:rPr lang="cs-CZ" sz="1400" dirty="0">
                <a:hlinkClick r:id="rId13"/>
              </a:rPr>
              <a:t>://www.skodlivysoftware.cz</a:t>
            </a:r>
            <a:r>
              <a:rPr lang="cs-CZ" sz="1400" dirty="0" smtClean="0">
                <a:hlinkClick r:id="rId13"/>
              </a:rPr>
              <a:t>/</a:t>
            </a:r>
            <a:endParaRPr lang="cs-CZ" sz="1400" dirty="0" smtClean="0"/>
          </a:p>
          <a:p>
            <a:pPr marL="355600"/>
            <a:r>
              <a:rPr lang="cs-CZ" sz="1400" dirty="0">
                <a:hlinkClick r:id="rId14"/>
              </a:rPr>
              <a:t>http://cs.wikipedia.org/wiki/MSDOS</a:t>
            </a:r>
            <a:endParaRPr lang="cs-CZ" sz="1400" dirty="0"/>
          </a:p>
          <a:p>
            <a:pPr marL="355600"/>
            <a:endParaRPr lang="cs-CZ" sz="1400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39552" y="4262362"/>
            <a:ext cx="82296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/>
          </a:p>
        </p:txBody>
      </p:sp>
      <p:pic>
        <p:nvPicPr>
          <p:cNvPr id="13" name="Picture 2" descr="C:\Users\Jirka\Pictures\pocitac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18" y="1556792"/>
            <a:ext cx="14151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23528" y="2279194"/>
            <a:ext cx="8030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1" dirty="0" err="1" smtClean="0"/>
              <a:t>Emotikony</a:t>
            </a:r>
            <a:r>
              <a:rPr lang="cs-CZ" b="1" dirty="0" smtClean="0"/>
              <a:t> – kliparty programu MS Office:</a:t>
            </a:r>
          </a:p>
          <a:p>
            <a:pPr marL="342900" lvl="1" indent="22225">
              <a:buFont typeface="Calibri" pitchFamily="34" charset="0"/>
              <a:buChar char="-"/>
            </a:pPr>
            <a:r>
              <a:rPr lang="cs-CZ" sz="1600" dirty="0" smtClean="0"/>
              <a:t> </a:t>
            </a:r>
            <a:r>
              <a:rPr lang="cs-CZ" sz="1400" dirty="0" err="1" smtClean="0"/>
              <a:t>emotikony</a:t>
            </a:r>
            <a:r>
              <a:rPr lang="cs-CZ" sz="1400" dirty="0" smtClean="0"/>
              <a:t> a kliparty sady MS-Office, dostupné také na</a:t>
            </a:r>
          </a:p>
          <a:p>
            <a:pPr lvl="1"/>
            <a:r>
              <a:rPr lang="cs-CZ" sz="1400" dirty="0">
                <a:hlinkClick r:id="rId16"/>
              </a:rPr>
              <a:t>http://</a:t>
            </a:r>
            <a:r>
              <a:rPr lang="cs-CZ" sz="1400" dirty="0" smtClean="0">
                <a:hlinkClick r:id="rId16"/>
              </a:rPr>
              <a:t>office.microsoft.com/cs-cz/images/MC900442026.aspx</a:t>
            </a:r>
            <a:endParaRPr lang="cs-CZ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284984"/>
            <a:ext cx="16097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20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11304"/>
          <a:stretch/>
        </p:blipFill>
        <p:spPr bwMode="auto">
          <a:xfrm>
            <a:off x="8344078" y="1412776"/>
            <a:ext cx="75733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Prohlédněte si datovou strukturu vašeho počítače.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Ovládání počítačů – předchůdci operačních systémů (OS):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1124744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Ovládání počítačů (programování a používání) bylo zpočátku poměrně složité, vysoce odborné a pro různé typy počítačů jiné.</a:t>
            </a:r>
            <a:endParaRPr lang="cs-CZ" sz="2400" dirty="0">
              <a:solidFill>
                <a:srgbClr val="0000CC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Jak se začaly počítače dostávat k laické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veřejnosti především zásluhou her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, vznikl požadavek na lepší uživatelskou komunikaci člověka s počítačem.</a:t>
            </a:r>
          </a:p>
          <a:p>
            <a:endParaRPr lang="cs-CZ" sz="1200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cs-CZ" sz="1200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Pro první domácí počítače tak vznikl tzv. </a:t>
            </a:r>
            <a:r>
              <a:rPr lang="cs-CZ" sz="2400" i="1" dirty="0" smtClean="0">
                <a:solidFill>
                  <a:srgbClr val="002060"/>
                </a:solidFill>
                <a:cs typeface="Arial" pitchFamily="34" charset="0"/>
              </a:rPr>
              <a:t>MONITOR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, což byl jednoduchý program, který umožnil základní práci s daty, spouštění programů, kopírování souborů apod., pomocí psaných příkazů, tzv. řádkový režim.</a:t>
            </a:r>
          </a:p>
          <a:p>
            <a:endParaRPr lang="cs-CZ" sz="1200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cs-CZ" sz="1200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cs-CZ" sz="1200" dirty="0">
              <a:solidFill>
                <a:srgbClr val="C00000"/>
              </a:solidFill>
              <a:cs typeface="Arial" pitchFamily="34" charset="0"/>
            </a:endParaRPr>
          </a:p>
          <a:p>
            <a:endParaRPr lang="cs-CZ" sz="1200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cs-CZ" sz="1200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Každý výrobce měl svůj vlastní systém, a tak postupně vznikla poptávka po systému, který by byl více jednotný – kompatibilní. </a:t>
            </a:r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167" b="77000" l="1875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" t="19758" b="22033"/>
          <a:stretch/>
        </p:blipFill>
        <p:spPr>
          <a:xfrm>
            <a:off x="3491881" y="4412687"/>
            <a:ext cx="2304255" cy="10220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67" b="84667" l="462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1" t="17806" r="3757" b="15957"/>
          <a:stretch/>
        </p:blipFill>
        <p:spPr>
          <a:xfrm>
            <a:off x="6948264" y="4359019"/>
            <a:ext cx="2088232" cy="11323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167" b="70500" l="662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" t="22866" r="1963" b="30683"/>
          <a:stretch/>
        </p:blipFill>
        <p:spPr>
          <a:xfrm>
            <a:off x="1835696" y="2636912"/>
            <a:ext cx="2269586" cy="8640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667" b="82167" l="450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0" t="38683" r="1828" b="17589"/>
          <a:stretch/>
        </p:blipFill>
        <p:spPr>
          <a:xfrm>
            <a:off x="6297361" y="2564904"/>
            <a:ext cx="2667127" cy="93610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000" b="81167" l="3750" r="90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1070" r="9333" b="18710"/>
          <a:stretch/>
        </p:blipFill>
        <p:spPr>
          <a:xfrm>
            <a:off x="467544" y="4365104"/>
            <a:ext cx="1800200" cy="10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Prohlédněte si datovou strukturu vašeho počítače.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Počátek operačních systémů (OS):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1196752"/>
            <a:ext cx="9036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Zprvu počítače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OS neměly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. Programátor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musel komunikovat se strojem pomocí 0 a 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1, tzv. „strojový kód“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(např.: pomocí děrných štítků či pásek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).</a:t>
            </a:r>
          </a:p>
          <a:p>
            <a:endParaRPr lang="cs-CZ" sz="2400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K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rozšíření počítačů bylo nutné zjednodušit komunikaci mezi strojem a obsluhou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. Začaly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vznikat programovací jazyky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endParaRPr lang="cs-CZ" sz="2400" dirty="0">
              <a:solidFill>
                <a:srgbClr val="002060"/>
              </a:solidFill>
              <a:cs typeface="Arial" pitchFamily="34" charset="0"/>
            </a:endParaRPr>
          </a:p>
          <a:p>
            <a:r>
              <a:rPr lang="cs-CZ" sz="2000" i="1" dirty="0" smtClean="0">
                <a:solidFill>
                  <a:srgbClr val="002060"/>
                </a:solidFill>
                <a:cs typeface="Arial" pitchFamily="34" charset="0"/>
              </a:rPr>
              <a:t>(Assembler a vyšší </a:t>
            </a:r>
            <a:r>
              <a:rPr lang="cs-CZ" sz="2000" i="1" dirty="0" err="1" smtClean="0">
                <a:solidFill>
                  <a:srgbClr val="002060"/>
                </a:solidFill>
                <a:cs typeface="Arial" pitchFamily="34" charset="0"/>
              </a:rPr>
              <a:t>progr</a:t>
            </a:r>
            <a:r>
              <a:rPr lang="cs-CZ" sz="2000" i="1" dirty="0" smtClean="0">
                <a:solidFill>
                  <a:srgbClr val="002060"/>
                </a:solidFill>
                <a:cs typeface="Arial" pitchFamily="34" charset="0"/>
              </a:rPr>
              <a:t>. jazyky Fortran, Cobol, Basic, Pascal, C, C++, …) </a:t>
            </a:r>
            <a:endParaRPr lang="cs-CZ" sz="2000" i="1" dirty="0">
              <a:solidFill>
                <a:srgbClr val="002060"/>
              </a:solidFill>
              <a:cs typeface="Arial" pitchFamily="34" charset="0"/>
            </a:endParaRPr>
          </a:p>
          <a:p>
            <a:endParaRPr lang="cs-CZ" sz="2400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Pro </a:t>
            </a:r>
            <a:r>
              <a:rPr lang="cs-CZ" sz="2400" dirty="0" smtClean="0">
                <a:solidFill>
                  <a:srgbClr val="7030A0"/>
                </a:solidFill>
                <a:cs typeface="Arial" pitchFamily="34" charset="0"/>
              </a:rPr>
              <a:t>masový </a:t>
            </a:r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rozvoj OSOBNÍCH POČÍTAČŮ byla komunikace s počítačem přes programovací jazyky stále velmi složitá. </a:t>
            </a:r>
          </a:p>
          <a:p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Začaly vznikat první operační </a:t>
            </a:r>
            <a:r>
              <a:rPr lang="cs-CZ" sz="2400" dirty="0" smtClean="0">
                <a:solidFill>
                  <a:srgbClr val="7030A0"/>
                </a:solidFill>
                <a:cs typeface="Arial" pitchFamily="34" charset="0"/>
              </a:rPr>
              <a:t>systémy.</a:t>
            </a:r>
          </a:p>
          <a:p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b="1" dirty="0">
                <a:solidFill>
                  <a:srgbClr val="C00000"/>
                </a:solidFill>
                <a:cs typeface="Arial" pitchFamily="34" charset="0"/>
              </a:rPr>
              <a:t>Operační systém 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má být 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uživatelsky přátelský </a:t>
            </a:r>
            <a:r>
              <a:rPr lang="cs-CZ" sz="2400" b="1" dirty="0">
                <a:solidFill>
                  <a:srgbClr val="C00000"/>
                </a:solidFill>
                <a:cs typeface="Arial" pitchFamily="34" charset="0"/>
              </a:rPr>
              <a:t>komunikační nástroj mezi uživatelem a počítačem</a:t>
            </a:r>
            <a:r>
              <a:rPr lang="cs-CZ" sz="24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0" b="81000" l="11250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30737" r="18316" b="19719"/>
          <a:stretch/>
        </p:blipFill>
        <p:spPr>
          <a:xfrm>
            <a:off x="6660233" y="3977490"/>
            <a:ext cx="2520280" cy="13378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13" b="69115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05" b="28667"/>
          <a:stretch/>
        </p:blipFill>
        <p:spPr>
          <a:xfrm rot="638099">
            <a:off x="6015430" y="1642365"/>
            <a:ext cx="2881163" cy="9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Vysvětlit anglické příkazy a jejich použití. </a:t>
            </a:r>
            <a:r>
              <a:rPr lang="cs-CZ" sz="2000" dirty="0">
                <a:solidFill>
                  <a:srgbClr val="00B050"/>
                </a:solidFill>
              </a:rPr>
              <a:t>Navštívit web-stránku </a:t>
            </a:r>
            <a:r>
              <a:rPr lang="cs-CZ" sz="2000" dirty="0">
                <a:solidFill>
                  <a:srgbClr val="00B050"/>
                </a:solidFill>
                <a:hlinkClick r:id="rId4"/>
              </a:rPr>
              <a:t>http://</a:t>
            </a:r>
            <a:r>
              <a:rPr lang="cs-CZ" sz="2000" dirty="0" smtClean="0">
                <a:solidFill>
                  <a:srgbClr val="00B050"/>
                </a:solidFill>
                <a:hlinkClick r:id="rId4"/>
              </a:rPr>
              <a:t>cs.wikibooks.org/wiki/Jak_na_MS-DOS</a:t>
            </a:r>
            <a:endParaRPr lang="cs-CZ" sz="2000" dirty="0" smtClean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Úloha operačních systémů: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179512" y="1268760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Blip>
                <a:blip r:embed="rId5"/>
              </a:buBlip>
            </a:pPr>
            <a:r>
              <a:rPr lang="cs-CZ" altLang="cs-CZ" sz="2600" dirty="0" smtClean="0">
                <a:solidFill>
                  <a:srgbClr val="0000CC"/>
                </a:solidFill>
              </a:rPr>
              <a:t>Základní komunikace mezi přístrojem a uživatelem.</a:t>
            </a:r>
          </a:p>
          <a:p>
            <a:pPr lvl="2">
              <a:lnSpc>
                <a:spcPct val="80000"/>
              </a:lnSpc>
            </a:pPr>
            <a:r>
              <a:rPr lang="cs-CZ" altLang="cs-CZ" sz="2200" dirty="0" smtClean="0">
                <a:solidFill>
                  <a:srgbClr val="7030A0"/>
                </a:solidFill>
              </a:rPr>
              <a:t>Spuštění programů (Aplikace)</a:t>
            </a:r>
          </a:p>
          <a:p>
            <a:pPr lvl="2">
              <a:lnSpc>
                <a:spcPct val="80000"/>
              </a:lnSpc>
            </a:pPr>
            <a:r>
              <a:rPr lang="cs-CZ" altLang="cs-CZ" sz="2200" dirty="0" smtClean="0">
                <a:solidFill>
                  <a:srgbClr val="7030A0"/>
                </a:solidFill>
              </a:rPr>
              <a:t>Nastavení vlastností počítače (Nastavení)</a:t>
            </a:r>
          </a:p>
          <a:p>
            <a:pPr lvl="2">
              <a:lnSpc>
                <a:spcPct val="80000"/>
              </a:lnSpc>
            </a:pPr>
            <a:r>
              <a:rPr lang="cs-CZ" altLang="cs-CZ" sz="2200" dirty="0" smtClean="0">
                <a:solidFill>
                  <a:srgbClr val="7030A0"/>
                </a:solidFill>
              </a:rPr>
              <a:t>Instalace přídavných zařízení</a:t>
            </a:r>
            <a:endParaRPr lang="cs-CZ" altLang="cs-CZ" sz="2200" dirty="0">
              <a:solidFill>
                <a:srgbClr val="7030A0"/>
              </a:solidFill>
            </a:endParaRPr>
          </a:p>
          <a:p>
            <a:pPr lvl="2">
              <a:lnSpc>
                <a:spcPct val="80000"/>
              </a:lnSpc>
            </a:pPr>
            <a:r>
              <a:rPr lang="cs-CZ" altLang="cs-CZ" sz="2200" dirty="0" smtClean="0">
                <a:solidFill>
                  <a:srgbClr val="7030A0"/>
                </a:solidFill>
              </a:rPr>
              <a:t>Prohlížení obsahu přístroje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cs-CZ" altLang="cs-CZ" sz="20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Blip>
                <a:blip r:embed="rId5"/>
              </a:buBlip>
            </a:pPr>
            <a:r>
              <a:rPr lang="cs-CZ" altLang="cs-CZ" sz="2600" dirty="0" smtClean="0">
                <a:solidFill>
                  <a:srgbClr val="0000CC"/>
                </a:solidFill>
              </a:rPr>
              <a:t>Správa složek a souborů na discích.</a:t>
            </a:r>
          </a:p>
          <a:p>
            <a:pPr lvl="1">
              <a:lnSpc>
                <a:spcPct val="80000"/>
              </a:lnSpc>
            </a:pPr>
            <a:r>
              <a:rPr lang="cs-CZ" altLang="cs-CZ" sz="2200" dirty="0" smtClean="0">
                <a:solidFill>
                  <a:srgbClr val="0000CC"/>
                </a:solidFill>
              </a:rPr>
              <a:t>Složky a soubory</a:t>
            </a:r>
          </a:p>
          <a:p>
            <a:pPr lvl="2">
              <a:lnSpc>
                <a:spcPct val="80000"/>
              </a:lnSpc>
            </a:pPr>
            <a:r>
              <a:rPr lang="cs-CZ" altLang="cs-CZ" sz="2200" dirty="0" smtClean="0">
                <a:solidFill>
                  <a:srgbClr val="7030A0"/>
                </a:solidFill>
              </a:rPr>
              <a:t>Vytvoření, přejmenování, smazání.</a:t>
            </a:r>
          </a:p>
          <a:p>
            <a:pPr lvl="2">
              <a:lnSpc>
                <a:spcPct val="80000"/>
              </a:lnSpc>
            </a:pPr>
            <a:r>
              <a:rPr lang="cs-CZ" altLang="cs-CZ" sz="2200" dirty="0" smtClean="0">
                <a:solidFill>
                  <a:srgbClr val="7030A0"/>
                </a:solidFill>
              </a:rPr>
              <a:t>Kopírování, přesouvání.</a:t>
            </a:r>
          </a:p>
          <a:p>
            <a:pPr lvl="2">
              <a:lnSpc>
                <a:spcPct val="80000"/>
              </a:lnSpc>
            </a:pPr>
            <a:r>
              <a:rPr lang="cs-CZ" altLang="cs-CZ" sz="2200" dirty="0" smtClean="0">
                <a:solidFill>
                  <a:srgbClr val="7030A0"/>
                </a:solidFill>
              </a:rPr>
              <a:t>Zjišťování a změny vlastností, velikost.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cs-CZ" altLang="cs-CZ" sz="1900" dirty="0" smtClean="0">
              <a:solidFill>
                <a:srgbClr val="0000CC"/>
              </a:solidFill>
            </a:endParaRPr>
          </a:p>
        </p:txBody>
      </p:sp>
      <p:pic>
        <p:nvPicPr>
          <p:cNvPr id="1036" name="Picture 12" descr="L:\DUM_JS\DUM_JS\zdroj\obrazky\pocita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53" y="2276872"/>
            <a:ext cx="2453803" cy="22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45224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Vysvětlit anglické příkazy a jejich použití. </a:t>
            </a:r>
            <a:r>
              <a:rPr lang="cs-CZ" sz="2000" dirty="0">
                <a:solidFill>
                  <a:srgbClr val="00B050"/>
                </a:solidFill>
              </a:rPr>
              <a:t>Navštívit web-stránku </a:t>
            </a:r>
            <a:r>
              <a:rPr lang="cs-CZ" sz="2000" dirty="0">
                <a:solidFill>
                  <a:srgbClr val="00B050"/>
                </a:solidFill>
                <a:hlinkClick r:id="rId4"/>
              </a:rPr>
              <a:t>http://</a:t>
            </a:r>
            <a:r>
              <a:rPr lang="cs-CZ" sz="2000" dirty="0" smtClean="0">
                <a:solidFill>
                  <a:srgbClr val="00B050"/>
                </a:solidFill>
                <a:hlinkClick r:id="rId4"/>
              </a:rPr>
              <a:t>cs.wikibooks.org/wiki/Jak_na_MS-DOS</a:t>
            </a:r>
            <a:endParaRPr lang="cs-CZ" sz="2000" dirty="0" smtClean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Úloha operačních systémů: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179512" y="1196752"/>
            <a:ext cx="885698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Blip>
                <a:blip r:embed="rId5"/>
              </a:buBlip>
            </a:pPr>
            <a:r>
              <a:rPr lang="cs-CZ" altLang="cs-CZ" sz="2600" dirty="0" smtClean="0">
                <a:solidFill>
                  <a:srgbClr val="0000CC"/>
                </a:solidFill>
              </a:rPr>
              <a:t>Poskytnutí podpory ostatním programům.</a:t>
            </a:r>
          </a:p>
          <a:p>
            <a:pPr lvl="1">
              <a:lnSpc>
                <a:spcPct val="80000"/>
              </a:lnSpc>
              <a:buBlip>
                <a:blip r:embed="rId6"/>
              </a:buBlip>
            </a:pPr>
            <a:r>
              <a:rPr lang="cs-CZ" altLang="cs-CZ" sz="2200" dirty="0" smtClean="0">
                <a:solidFill>
                  <a:srgbClr val="0000CC"/>
                </a:solidFill>
              </a:rPr>
              <a:t>Komunikace a ovladače pro periférie.</a:t>
            </a:r>
          </a:p>
          <a:p>
            <a:pPr lvl="2">
              <a:lnSpc>
                <a:spcPct val="80000"/>
              </a:lnSpc>
            </a:pPr>
            <a:r>
              <a:rPr lang="cs-CZ" altLang="cs-CZ" sz="2000" dirty="0">
                <a:solidFill>
                  <a:srgbClr val="0000CC"/>
                </a:solidFill>
              </a:rPr>
              <a:t>Klávesnice, myš, monitor, projektor …..</a:t>
            </a:r>
          </a:p>
          <a:p>
            <a:pPr lvl="2">
              <a:lnSpc>
                <a:spcPct val="80000"/>
              </a:lnSpc>
            </a:pPr>
            <a:r>
              <a:rPr lang="cs-CZ" altLang="cs-CZ" sz="2000" dirty="0">
                <a:solidFill>
                  <a:srgbClr val="0000CC"/>
                </a:solidFill>
              </a:rPr>
              <a:t>Tiskárny, skenery …..</a:t>
            </a:r>
          </a:p>
          <a:p>
            <a:pPr lvl="2">
              <a:lnSpc>
                <a:spcPct val="80000"/>
              </a:lnSpc>
            </a:pPr>
            <a:r>
              <a:rPr lang="cs-CZ" altLang="cs-CZ" sz="2000" dirty="0">
                <a:solidFill>
                  <a:srgbClr val="0000CC"/>
                </a:solidFill>
              </a:rPr>
              <a:t>Modemy, síťové karty, </a:t>
            </a:r>
            <a:r>
              <a:rPr lang="cs-CZ" altLang="cs-CZ" sz="2000" dirty="0" err="1">
                <a:solidFill>
                  <a:srgbClr val="0000CC"/>
                </a:solidFill>
              </a:rPr>
              <a:t>bluetooth</a:t>
            </a:r>
            <a:r>
              <a:rPr lang="cs-CZ" altLang="cs-CZ" sz="2000" dirty="0">
                <a:solidFill>
                  <a:srgbClr val="0000CC"/>
                </a:solidFill>
              </a:rPr>
              <a:t> adaptéry …..</a:t>
            </a:r>
          </a:p>
          <a:p>
            <a:pPr lvl="2">
              <a:lnSpc>
                <a:spcPct val="80000"/>
              </a:lnSpc>
            </a:pPr>
            <a:r>
              <a:rPr lang="cs-CZ" altLang="cs-CZ" sz="2000" dirty="0">
                <a:solidFill>
                  <a:srgbClr val="0000CC"/>
                </a:solidFill>
              </a:rPr>
              <a:t>Externí </a:t>
            </a:r>
            <a:r>
              <a:rPr lang="cs-CZ" altLang="cs-CZ" sz="2000" dirty="0" smtClean="0">
                <a:solidFill>
                  <a:srgbClr val="0000CC"/>
                </a:solidFill>
              </a:rPr>
              <a:t>datová úložiště (USB </a:t>
            </a:r>
            <a:r>
              <a:rPr lang="cs-CZ" altLang="cs-CZ" sz="2000" dirty="0" err="1" smtClean="0">
                <a:solidFill>
                  <a:srgbClr val="0000CC"/>
                </a:solidFill>
              </a:rPr>
              <a:t>flash</a:t>
            </a:r>
            <a:r>
              <a:rPr lang="cs-CZ" altLang="cs-CZ" sz="2000" dirty="0" smtClean="0">
                <a:solidFill>
                  <a:srgbClr val="0000CC"/>
                </a:solidFill>
              </a:rPr>
              <a:t> disky, externí harddisky, </a:t>
            </a:r>
            <a:r>
              <a:rPr lang="cs-CZ" altLang="cs-CZ" sz="2000" dirty="0" err="1" smtClean="0">
                <a:solidFill>
                  <a:srgbClr val="0000CC"/>
                </a:solidFill>
              </a:rPr>
              <a:t>NAS</a:t>
            </a:r>
            <a:r>
              <a:rPr lang="cs-CZ" altLang="cs-CZ" sz="2000" dirty="0" smtClean="0">
                <a:solidFill>
                  <a:srgbClr val="0000CC"/>
                </a:solidFill>
              </a:rPr>
              <a:t>, ….)</a:t>
            </a:r>
            <a:endParaRPr lang="cs-CZ" altLang="cs-CZ" sz="2000" dirty="0">
              <a:solidFill>
                <a:srgbClr val="0000CC"/>
              </a:solidFill>
            </a:endParaRPr>
          </a:p>
          <a:p>
            <a:pPr lvl="2">
              <a:lnSpc>
                <a:spcPct val="80000"/>
              </a:lnSpc>
            </a:pPr>
            <a:endParaRPr lang="cs-CZ" altLang="cs-CZ" sz="1900" dirty="0" smtClean="0">
              <a:solidFill>
                <a:srgbClr val="0000CC"/>
              </a:solidFill>
            </a:endParaRPr>
          </a:p>
          <a:p>
            <a:pPr marL="352425" lvl="2" indent="-352425">
              <a:lnSpc>
                <a:spcPct val="80000"/>
              </a:lnSpc>
              <a:buBlip>
                <a:blip r:embed="rId5"/>
              </a:buBlip>
            </a:pPr>
            <a:r>
              <a:rPr lang="cs-CZ" altLang="cs-CZ" sz="2600" dirty="0" smtClean="0">
                <a:solidFill>
                  <a:srgbClr val="0000CC"/>
                </a:solidFill>
              </a:rPr>
              <a:t>Ovládací automatické a ochranné funkce</a:t>
            </a:r>
            <a:endParaRPr lang="cs-CZ" altLang="cs-CZ" sz="2600" dirty="0">
              <a:solidFill>
                <a:srgbClr val="0000CC"/>
              </a:solidFill>
            </a:endParaRPr>
          </a:p>
          <a:p>
            <a:pPr marL="803275" lvl="2" indent="-342900">
              <a:lnSpc>
                <a:spcPct val="80000"/>
              </a:lnSpc>
              <a:buBlip>
                <a:blip r:embed="rId6"/>
              </a:buBlip>
            </a:pPr>
            <a:r>
              <a:rPr lang="cs-CZ" altLang="cs-CZ" sz="2000" dirty="0" smtClean="0">
                <a:solidFill>
                  <a:srgbClr val="0000CC"/>
                </a:solidFill>
              </a:rPr>
              <a:t>Asociace </a:t>
            </a:r>
            <a:r>
              <a:rPr lang="cs-CZ" altLang="cs-CZ" sz="2000" dirty="0">
                <a:solidFill>
                  <a:srgbClr val="0000CC"/>
                </a:solidFill>
              </a:rPr>
              <a:t>souborů – přidružení souboru ke konkrétnímu </a:t>
            </a:r>
            <a:r>
              <a:rPr lang="cs-CZ" altLang="cs-CZ" sz="2000" dirty="0" smtClean="0">
                <a:solidFill>
                  <a:srgbClr val="0000CC"/>
                </a:solidFill>
              </a:rPr>
              <a:t>programu (přípona).</a:t>
            </a:r>
            <a:endParaRPr lang="cs-CZ" altLang="cs-CZ" sz="2000" dirty="0">
              <a:solidFill>
                <a:srgbClr val="0000CC"/>
              </a:solidFill>
            </a:endParaRPr>
          </a:p>
          <a:p>
            <a:pPr marL="803275" lvl="2" indent="-342900">
              <a:lnSpc>
                <a:spcPct val="80000"/>
              </a:lnSpc>
              <a:buBlip>
                <a:blip r:embed="rId6"/>
              </a:buBlip>
            </a:pPr>
            <a:r>
              <a:rPr lang="cs-CZ" altLang="cs-CZ" sz="2000" dirty="0">
                <a:solidFill>
                  <a:srgbClr val="0000CC"/>
                </a:solidFill>
              </a:rPr>
              <a:t>Zajišťování </a:t>
            </a:r>
            <a:r>
              <a:rPr lang="cs-CZ" altLang="cs-CZ" sz="2000" dirty="0" err="1">
                <a:solidFill>
                  <a:srgbClr val="0000CC"/>
                </a:solidFill>
              </a:rPr>
              <a:t>kodeků</a:t>
            </a:r>
            <a:r>
              <a:rPr lang="cs-CZ" altLang="cs-CZ" sz="2000" dirty="0">
                <a:solidFill>
                  <a:srgbClr val="0000CC"/>
                </a:solidFill>
              </a:rPr>
              <a:t> pro multimédia.</a:t>
            </a:r>
          </a:p>
          <a:p>
            <a:pPr marL="803275" lvl="2" indent="-342900">
              <a:lnSpc>
                <a:spcPct val="80000"/>
              </a:lnSpc>
              <a:buBlip>
                <a:blip r:embed="rId6"/>
              </a:buBlip>
            </a:pPr>
            <a:r>
              <a:rPr lang="cs-CZ" altLang="cs-CZ" sz="2000" dirty="0">
                <a:solidFill>
                  <a:srgbClr val="0000CC"/>
                </a:solidFill>
              </a:rPr>
              <a:t>Ochrana PC před útoky zvenku</a:t>
            </a:r>
          </a:p>
          <a:p>
            <a:pPr marL="803275" lvl="2" indent="-342900">
              <a:lnSpc>
                <a:spcPct val="80000"/>
              </a:lnSpc>
              <a:buBlip>
                <a:blip r:embed="rId6"/>
              </a:buBlip>
            </a:pPr>
            <a:r>
              <a:rPr lang="cs-CZ" altLang="cs-CZ" sz="2000" dirty="0">
                <a:solidFill>
                  <a:srgbClr val="0000CC"/>
                </a:solidFill>
              </a:rPr>
              <a:t>Firewall.</a:t>
            </a:r>
          </a:p>
          <a:p>
            <a:pPr marL="803275" lvl="2" indent="-342900">
              <a:lnSpc>
                <a:spcPct val="80000"/>
              </a:lnSpc>
              <a:buBlip>
                <a:blip r:embed="rId6"/>
              </a:buBlip>
            </a:pPr>
            <a:r>
              <a:rPr lang="cs-CZ" altLang="cs-CZ" sz="2000" dirty="0">
                <a:solidFill>
                  <a:srgbClr val="0000CC"/>
                </a:solidFill>
              </a:rPr>
              <a:t>Windows </a:t>
            </a:r>
            <a:r>
              <a:rPr lang="cs-CZ" altLang="cs-CZ" sz="2000" dirty="0" err="1">
                <a:solidFill>
                  <a:srgbClr val="0000CC"/>
                </a:solidFill>
              </a:rPr>
              <a:t>Defender</a:t>
            </a:r>
            <a:r>
              <a:rPr lang="cs-CZ" altLang="cs-CZ" sz="2000" dirty="0">
                <a:solidFill>
                  <a:srgbClr val="0000CC"/>
                </a:solidFill>
              </a:rPr>
              <a:t>.</a:t>
            </a:r>
          </a:p>
          <a:p>
            <a:pPr marL="803275" lvl="2" indent="-342900">
              <a:lnSpc>
                <a:spcPct val="80000"/>
              </a:lnSpc>
              <a:buBlip>
                <a:blip r:embed="rId6"/>
              </a:buBlip>
            </a:pPr>
            <a:r>
              <a:rPr lang="cs-CZ" altLang="cs-CZ" sz="2000" dirty="0">
                <a:solidFill>
                  <a:srgbClr val="0000CC"/>
                </a:solidFill>
              </a:rPr>
              <a:t>Aktualizace OS a programů</a:t>
            </a:r>
            <a:r>
              <a:rPr lang="cs-CZ" altLang="cs-CZ" sz="1900" dirty="0">
                <a:solidFill>
                  <a:srgbClr val="0000CC"/>
                </a:solidFill>
              </a:rPr>
              <a:t>.</a:t>
            </a:r>
          </a:p>
          <a:p>
            <a:pPr marL="266700" lvl="2">
              <a:lnSpc>
                <a:spcPct val="80000"/>
              </a:lnSpc>
            </a:pPr>
            <a:endParaRPr lang="cs-CZ" altLang="cs-CZ" sz="1900" dirty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648982" cy="213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Vysvětlit anglické příkazy a jejich použití. </a:t>
            </a:r>
            <a:r>
              <a:rPr lang="cs-CZ" sz="2000" dirty="0">
                <a:solidFill>
                  <a:srgbClr val="00B050"/>
                </a:solidFill>
              </a:rPr>
              <a:t>Navštívit web-stránku </a:t>
            </a:r>
            <a:r>
              <a:rPr lang="cs-CZ" sz="2000" dirty="0">
                <a:solidFill>
                  <a:srgbClr val="00B050"/>
                </a:solidFill>
                <a:hlinkClick r:id="rId4"/>
              </a:rPr>
              <a:t>http://</a:t>
            </a:r>
            <a:r>
              <a:rPr lang="cs-CZ" sz="2000" dirty="0" smtClean="0">
                <a:solidFill>
                  <a:srgbClr val="00B050"/>
                </a:solidFill>
                <a:hlinkClick r:id="rId4"/>
              </a:rPr>
              <a:t>cs.wikibooks.org/wiki/Jak_na_MS-DOS</a:t>
            </a:r>
            <a:endParaRPr lang="cs-CZ" sz="2000" dirty="0" smtClean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Vývoj operačních systémů: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1196752"/>
            <a:ext cx="9036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První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operační systémy byly </a:t>
            </a:r>
            <a:r>
              <a:rPr lang="cs-CZ" sz="2400" b="1" dirty="0">
                <a:solidFill>
                  <a:srgbClr val="0000CC"/>
                </a:solidFill>
                <a:cs typeface="Arial" pitchFamily="34" charset="0"/>
              </a:rPr>
              <a:t>textové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. </a:t>
            </a:r>
          </a:p>
          <a:p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Příkazy se zadávaly pomocí klávesnice ve formě anglických slov či jejich zkratek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. (run, copy, </a:t>
            </a:r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delete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dir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md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-make </a:t>
            </a:r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dir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, cd-</a:t>
            </a:r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change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CC"/>
                </a:solidFill>
                <a:cs typeface="Arial" pitchFamily="34" charset="0"/>
              </a:rPr>
              <a:t>dir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, type, …)</a:t>
            </a:r>
            <a:endParaRPr lang="cs-CZ" sz="2400" dirty="0">
              <a:solidFill>
                <a:srgbClr val="0000CC"/>
              </a:solidFill>
              <a:cs typeface="Arial" pitchFamily="34" charset="0"/>
            </a:endParaRPr>
          </a:p>
          <a:p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Práce 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byla poměrně náročná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, uživatel si musel pamatovat příkazy, bezchybně je zapisovat do příkazových řádků a každý příkaz odeslat 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klávesou ENTER. Neexistovala myš.</a:t>
            </a:r>
          </a:p>
          <a:p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Příkladem prvního textového 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OS byl </a:t>
            </a:r>
            <a:r>
              <a:rPr lang="cs-CZ" sz="2400" b="1" dirty="0">
                <a:solidFill>
                  <a:srgbClr val="C00000"/>
                </a:solidFill>
                <a:cs typeface="Arial" pitchFamily="34" charset="0"/>
              </a:rPr>
              <a:t>MS DOS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.</a:t>
            </a:r>
          </a:p>
          <a:p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Název 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byl 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odvozen z: </a:t>
            </a:r>
            <a:r>
              <a:rPr lang="cs-CZ" sz="2400" dirty="0" err="1" smtClean="0">
                <a:solidFill>
                  <a:srgbClr val="C00000"/>
                </a:solidFill>
                <a:cs typeface="Arial" pitchFamily="34" charset="0"/>
              </a:rPr>
              <a:t>MicroSoft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Diskový Operační Systém.</a:t>
            </a:r>
          </a:p>
          <a:p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Byl nabídnut firmou Microsoft firmě IBM </a:t>
            </a:r>
            <a:endParaRPr lang="cs-CZ" sz="2400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pro 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jejich první </a:t>
            </a:r>
            <a:r>
              <a:rPr lang="cs-CZ" sz="2400" dirty="0" err="1">
                <a:solidFill>
                  <a:srgbClr val="C00000"/>
                </a:solidFill>
                <a:cs typeface="Arial" pitchFamily="34" charset="0"/>
              </a:rPr>
              <a:t>Personal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C00000"/>
                </a:solidFill>
                <a:cs typeface="Arial" pitchFamily="34" charset="0"/>
              </a:rPr>
              <a:t>Computery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 – 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PC</a:t>
            </a:r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  <a:p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" name="Picture 2" descr="KLávesy ENTER na klávesnic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1"/>
            <a:ext cx="2664296" cy="9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1950590" cy="78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73" b="98164" l="2841" r="99432">
                        <a14:foregroundMark x1="91856" y1="13022" x2="92614" y2="53422"/>
                        <a14:foregroundMark x1="83523" y1="14357" x2="84470" y2="57095"/>
                        <a14:foregroundMark x1="85795" y1="14858" x2="90720" y2="50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" t="1792" r="1907" b="2393"/>
          <a:stretch/>
        </p:blipFill>
        <p:spPr bwMode="auto">
          <a:xfrm>
            <a:off x="6948264" y="4437112"/>
            <a:ext cx="1637614" cy="18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Vysvětlit anglické příkazy, spuštění příkazového řádku z OS Windows.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Obrazovka textového příkazového OS (DOS):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0" b="86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38" b="14357"/>
          <a:stretch/>
        </p:blipFill>
        <p:spPr bwMode="auto">
          <a:xfrm>
            <a:off x="1043608" y="1242489"/>
            <a:ext cx="7056784" cy="500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7"/>
          <a:stretch/>
        </p:blipFill>
        <p:spPr bwMode="auto">
          <a:xfrm>
            <a:off x="2051720" y="1412776"/>
            <a:ext cx="4986806" cy="370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2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Prohlédněte si datovou strukturu vašeho počítače.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Grafické OS: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1124744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Složitost  příkazového ovládání </a:t>
            </a:r>
            <a:r>
              <a:rPr lang="cs-CZ" sz="2400" dirty="0">
                <a:solidFill>
                  <a:srgbClr val="0000CC"/>
                </a:solidFill>
                <a:cs typeface="Arial" pitchFamily="34" charset="0"/>
              </a:rPr>
              <a:t>stále brzdila masový rozvoj </a:t>
            </a:r>
            <a:r>
              <a:rPr lang="cs-CZ" sz="2400" dirty="0" smtClean="0">
                <a:solidFill>
                  <a:srgbClr val="0000CC"/>
                </a:solidFill>
                <a:cs typeface="Arial" pitchFamily="34" charset="0"/>
              </a:rPr>
              <a:t>počítačů.</a:t>
            </a:r>
          </a:p>
          <a:p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S prvními návrhy 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na grafické 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ovládání (</a:t>
            </a:r>
            <a:r>
              <a:rPr lang="cs-CZ" sz="2400" dirty="0" err="1">
                <a:solidFill>
                  <a:srgbClr val="002060"/>
                </a:solidFill>
                <a:cs typeface="Arial" pitchFamily="34" charset="0"/>
              </a:rPr>
              <a:t>GUI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) přišly firmy:</a:t>
            </a:r>
          </a:p>
          <a:p>
            <a:pPr marL="719138" indent="-342900">
              <a:buBlip>
                <a:blip r:embed="rId4"/>
              </a:buBlip>
            </a:pP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Xerox (</a:t>
            </a:r>
            <a:r>
              <a:rPr lang="cs-CZ" sz="2400" dirty="0" err="1">
                <a:solidFill>
                  <a:srgbClr val="002060"/>
                </a:solidFill>
                <a:cs typeface="Arial" pitchFamily="34" charset="0"/>
              </a:rPr>
              <a:t>GUI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) </a:t>
            </a:r>
          </a:p>
          <a:p>
            <a:pPr marL="719138" indent="-342900">
              <a:buBlip>
                <a:blip r:embed="rId4"/>
              </a:buBlip>
            </a:pP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Apple (</a:t>
            </a:r>
            <a:r>
              <a:rPr lang="cs-CZ" sz="2400" i="1" dirty="0">
                <a:solidFill>
                  <a:srgbClr val="002060"/>
                </a:solidFill>
                <a:cs typeface="Arial" pitchFamily="34" charset="0"/>
              </a:rPr>
              <a:t>Macintosh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)</a:t>
            </a:r>
          </a:p>
          <a:p>
            <a:pPr marL="719138" indent="-342900">
              <a:buBlip>
                <a:blip r:embed="rId4"/>
              </a:buBlip>
            </a:pP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Microsoft (</a:t>
            </a:r>
            <a:r>
              <a:rPr lang="cs-CZ" sz="2400" i="1" dirty="0">
                <a:solidFill>
                  <a:srgbClr val="002060"/>
                </a:solidFill>
                <a:cs typeface="Arial" pitchFamily="34" charset="0"/>
              </a:rPr>
              <a:t>Windows</a:t>
            </a:r>
            <a:r>
              <a:rPr lang="cs-CZ" sz="2400" dirty="0">
                <a:solidFill>
                  <a:srgbClr val="002060"/>
                </a:solidFill>
                <a:cs typeface="Arial" pitchFamily="34" charset="0"/>
              </a:rPr>
              <a:t>)</a:t>
            </a:r>
          </a:p>
          <a:p>
            <a:pPr marL="719138" indent="-342900">
              <a:buBlip>
                <a:blip r:embed="rId4"/>
              </a:buBlip>
            </a:pP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IBM</a:t>
            </a:r>
            <a:endParaRPr lang="cs-CZ" sz="2400" dirty="0">
              <a:solidFill>
                <a:srgbClr val="002060"/>
              </a:solidFill>
              <a:cs typeface="Arial" pitchFamily="34" charset="0"/>
            </a:endParaRPr>
          </a:p>
          <a:p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cs-CZ" sz="2400" i="1" dirty="0">
                <a:solidFill>
                  <a:srgbClr val="660066"/>
                </a:solidFill>
                <a:cs typeface="Arial" pitchFamily="34" charset="0"/>
              </a:rPr>
              <a:t>Všechny firmy působily v USA</a:t>
            </a:r>
          </a:p>
          <a:p>
            <a:pPr marL="719138" indent="-342900">
              <a:buBlip>
                <a:blip r:embed="rId5"/>
              </a:buBlip>
            </a:pP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Dnešním nejrozšířenějším OS je Microsoft 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- Windows</a:t>
            </a:r>
          </a:p>
          <a:p>
            <a:pPr marL="719138" indent="-342900">
              <a:buBlip>
                <a:blip r:embed="rId5"/>
              </a:buBlip>
            </a:pP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V USA má 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velký vliv Apple 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- Macintosh</a:t>
            </a:r>
          </a:p>
          <a:p>
            <a:pPr marL="719138" indent="-342900">
              <a:buBlip>
                <a:blip r:embed="rId5"/>
              </a:buBlip>
            </a:pP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S rozvojem přenosných zařízení, </a:t>
            </a:r>
            <a:r>
              <a:rPr lang="cs-CZ" sz="2400" dirty="0" err="1" smtClean="0">
                <a:solidFill>
                  <a:srgbClr val="C00000"/>
                </a:solidFill>
                <a:cs typeface="Arial" pitchFamily="34" charset="0"/>
              </a:rPr>
              <a:t>smartphone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C00000"/>
                </a:solidFill>
                <a:cs typeface="Arial" pitchFamily="34" charset="0"/>
              </a:rPr>
              <a:t>tabletů</a:t>
            </a:r>
            <a:r>
              <a:rPr lang="cs-CZ" sz="2400" dirty="0" smtClean="0">
                <a:solidFill>
                  <a:srgbClr val="C00000"/>
                </a:solidFill>
                <a:cs typeface="Arial" pitchFamily="34" charset="0"/>
              </a:rPr>
              <a:t> a dalších moderních přístrojů vznikly nové OS, např.: </a:t>
            </a:r>
            <a:r>
              <a:rPr lang="cs-CZ" sz="2400" i="1" dirty="0" smtClean="0">
                <a:solidFill>
                  <a:srgbClr val="C00000"/>
                </a:solidFill>
                <a:cs typeface="Arial" pitchFamily="34" charset="0"/>
              </a:rPr>
              <a:t>Android</a:t>
            </a:r>
            <a:r>
              <a:rPr lang="cs-CZ" sz="2400" i="1" dirty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cs-CZ" sz="2400" i="1" dirty="0" err="1">
                <a:solidFill>
                  <a:srgbClr val="C00000"/>
                </a:solidFill>
                <a:cs typeface="Arial" pitchFamily="34" charset="0"/>
              </a:rPr>
              <a:t>Symbian</a:t>
            </a:r>
            <a:r>
              <a:rPr lang="cs-CZ" sz="2400" i="1" dirty="0">
                <a:solidFill>
                  <a:srgbClr val="C00000"/>
                </a:solidFill>
                <a:cs typeface="Arial" pitchFamily="34" charset="0"/>
              </a:rPr>
              <a:t>, Windows mobile,</a:t>
            </a:r>
            <a:r>
              <a:rPr lang="cs-CZ" sz="2400" dirty="0">
                <a:solidFill>
                  <a:srgbClr val="C00000"/>
                </a:solidFill>
                <a:cs typeface="Arial" pitchFamily="34" charset="0"/>
              </a:rPr>
              <a:t> …</a:t>
            </a:r>
          </a:p>
          <a:p>
            <a:endParaRPr lang="cs-CZ" sz="24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5" name="Picture 15" descr="C:\Documents and Settings\MM104C\Dokumenty\01_SSŠT_2011\studijni_opory-2011\loga\windows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2" y="2348880"/>
            <a:ext cx="731887" cy="6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Documents and Settings\MM104C\Dokumenty\01_SSŠT_2011\studijni_opory-2011\loga\300px-MacOS_original_logo_sv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r="17542" b="33796"/>
          <a:stretch/>
        </p:blipFill>
        <p:spPr bwMode="auto">
          <a:xfrm>
            <a:off x="4357936" y="2132856"/>
            <a:ext cx="792088" cy="7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Documents and Settings\MM104C\Dokumenty\01_SSŠT_2011\studijni_opory-2011\loga\500px-Apple_Computer_Logo_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132856"/>
            <a:ext cx="561901" cy="6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C:\Documents and Settings\MM104C\Dokumenty\01_SSŠT_2011\studijni_opory-2011\loga\os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72" y="2996953"/>
            <a:ext cx="11625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64" y="1916832"/>
            <a:ext cx="448444" cy="4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3"/>
            <a:ext cx="430089" cy="44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2660"/>
            <a:ext cx="648072" cy="75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6" b="35800"/>
          <a:stretch/>
        </p:blipFill>
        <p:spPr bwMode="auto">
          <a:xfrm>
            <a:off x="3059832" y="5731518"/>
            <a:ext cx="2448272" cy="4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9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92696"/>
            <a:ext cx="9144000" cy="6189773"/>
          </a:xfrm>
          <a:prstGeom prst="rect">
            <a:avLst/>
          </a:prstGeom>
          <a:gradFill flip="none" rotWithShape="1">
            <a:gsLst>
              <a:gs pos="0">
                <a:srgbClr val="FFE1B9"/>
              </a:gs>
              <a:gs pos="100000">
                <a:srgbClr val="FFFA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000" b="1" i="1" u="sng" dirty="0">
                <a:solidFill>
                  <a:schemeClr val="tx2"/>
                </a:solidFill>
              </a:rPr>
              <a:t>Software – operační systém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649" y="6238485"/>
            <a:ext cx="9144000" cy="6451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B050"/>
                </a:solidFill>
              </a:rPr>
              <a:t>Jaké znáš způsoby ovládání grafických systémů?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0" y="6237311"/>
            <a:ext cx="1187624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? - !</a:t>
            </a:r>
            <a:endParaRPr lang="cs-CZ" sz="3600" b="0" cap="none" spc="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Obrazovka grafického OS (Windows):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Dopředu nebo Další 13">
            <a:hlinkClick r:id="" action="ppaction://hlinkshowjump?jump=nextslide" highlightClick="1"/>
          </p:cNvPr>
          <p:cNvSpPr/>
          <p:nvPr/>
        </p:nvSpPr>
        <p:spPr>
          <a:xfrm>
            <a:off x="8622792" y="5716103"/>
            <a:ext cx="521208" cy="52120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0" b="86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38" b="14357"/>
          <a:stretch/>
        </p:blipFill>
        <p:spPr bwMode="auto">
          <a:xfrm>
            <a:off x="1043608" y="1242489"/>
            <a:ext cx="7056784" cy="500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687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1304</Words>
  <Application>Microsoft Office PowerPoint</Application>
  <PresentationFormat>Předvádění na obrazovce (4:3)</PresentationFormat>
  <Paragraphs>205</Paragraphs>
  <Slides>15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SOŠ a SOU Horky nad Jizerou  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Software – operační systém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Vančura</dc:creator>
  <cp:lastModifiedBy>Danek</cp:lastModifiedBy>
  <cp:revision>309</cp:revision>
  <dcterms:created xsi:type="dcterms:W3CDTF">2010-11-01T23:40:31Z</dcterms:created>
  <dcterms:modified xsi:type="dcterms:W3CDTF">2014-03-16T10:09:15Z</dcterms:modified>
</cp:coreProperties>
</file>