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60" r:id="rId4"/>
    <p:sldId id="272" r:id="rId5"/>
    <p:sldId id="273" r:id="rId6"/>
    <p:sldId id="261" r:id="rId7"/>
    <p:sldId id="263" r:id="rId8"/>
    <p:sldId id="264" r:id="rId9"/>
    <p:sldId id="266" r:id="rId10"/>
    <p:sldId id="265" r:id="rId11"/>
    <p:sldId id="267" r:id="rId12"/>
    <p:sldId id="257" r:id="rId13"/>
    <p:sldId id="269" r:id="rId14"/>
    <p:sldId id="270" r:id="rId15"/>
    <p:sldId id="271" r:id="rId16"/>
    <p:sldId id="268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4528" autoAdjust="0"/>
    <p:restoredTop sz="94660"/>
  </p:normalViewPr>
  <p:slideViewPr>
    <p:cSldViewPr>
      <p:cViewPr varScale="1">
        <p:scale>
          <a:sx n="68" d="100"/>
          <a:sy n="68" d="100"/>
        </p:scale>
        <p:origin x="-14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FBA6E-D764-4EA2-BBE1-89BCB5E4FFA8}" type="datetimeFigureOut">
              <a:rPr lang="cs-CZ" smtClean="0"/>
              <a:pPr/>
              <a:t>10.12.2017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C11C2-060C-45BC-A5B1-D64A8C6623E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FBA6E-D764-4EA2-BBE1-89BCB5E4FFA8}" type="datetimeFigureOut">
              <a:rPr lang="cs-CZ" smtClean="0"/>
              <a:pPr/>
              <a:t>10.12.2017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C11C2-060C-45BC-A5B1-D64A8C6623E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FBA6E-D764-4EA2-BBE1-89BCB5E4FFA8}" type="datetimeFigureOut">
              <a:rPr lang="cs-CZ" smtClean="0"/>
              <a:pPr/>
              <a:t>10.12.2017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C11C2-060C-45BC-A5B1-D64A8C6623E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FBA6E-D764-4EA2-BBE1-89BCB5E4FFA8}" type="datetimeFigureOut">
              <a:rPr lang="cs-CZ" smtClean="0"/>
              <a:pPr/>
              <a:t>10.12.2017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C11C2-060C-45BC-A5B1-D64A8C6623E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FBA6E-D764-4EA2-BBE1-89BCB5E4FFA8}" type="datetimeFigureOut">
              <a:rPr lang="cs-CZ" smtClean="0"/>
              <a:pPr/>
              <a:t>10.12.2017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C11C2-060C-45BC-A5B1-D64A8C6623E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FBA6E-D764-4EA2-BBE1-89BCB5E4FFA8}" type="datetimeFigureOut">
              <a:rPr lang="cs-CZ" smtClean="0"/>
              <a:pPr/>
              <a:t>10.12.2017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C11C2-060C-45BC-A5B1-D64A8C6623E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FBA6E-D764-4EA2-BBE1-89BCB5E4FFA8}" type="datetimeFigureOut">
              <a:rPr lang="cs-CZ" smtClean="0"/>
              <a:pPr/>
              <a:t>10.12.2017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C11C2-060C-45BC-A5B1-D64A8C6623E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FBA6E-D764-4EA2-BBE1-89BCB5E4FFA8}" type="datetimeFigureOut">
              <a:rPr lang="cs-CZ" smtClean="0"/>
              <a:pPr/>
              <a:t>10.12.2017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C11C2-060C-45BC-A5B1-D64A8C6623E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FBA6E-D764-4EA2-BBE1-89BCB5E4FFA8}" type="datetimeFigureOut">
              <a:rPr lang="cs-CZ" smtClean="0"/>
              <a:pPr/>
              <a:t>10.12.2017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C11C2-060C-45BC-A5B1-D64A8C6623E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FBA6E-D764-4EA2-BBE1-89BCB5E4FFA8}" type="datetimeFigureOut">
              <a:rPr lang="cs-CZ" smtClean="0"/>
              <a:pPr/>
              <a:t>10.12.2017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C11C2-060C-45BC-A5B1-D64A8C6623E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FBA6E-D764-4EA2-BBE1-89BCB5E4FFA8}" type="datetimeFigureOut">
              <a:rPr lang="cs-CZ" smtClean="0"/>
              <a:pPr/>
              <a:t>10.12.2017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C11C2-060C-45BC-A5B1-D64A8C6623E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2FBA6E-D764-4EA2-BBE1-89BCB5E4FFA8}" type="datetimeFigureOut">
              <a:rPr lang="cs-CZ" smtClean="0"/>
              <a:pPr/>
              <a:t>10.12.2017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8C11C2-060C-45BC-A5B1-D64A8C6623E7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oogle.cz/url?sa=t&amp;rct=j&amp;q=&amp;esrc=s&amp;source=web&amp;cd=1&amp;cad=rja&amp;uact=8&amp;ved=0ahUKEwjf-oK8zf_XAhUPOsAKHYyfBk0QFggnMAA&amp;url=https://en.wikipedia.org/wiki/World_Tourism_Organization&amp;usg=AOvVaw2KDOUuodKu53f0mMopl0Cm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z/url?sa=t&amp;rct=j&amp;q=&amp;esrc=s&amp;source=web&amp;cd=1&amp;ved=0ahUKEwjOwKfpzv_XAhVrJ8AKHVXjBHkQFggnMAA&amp;url=https://en.wikipedia.org/wiki/Pacific_Asia_Travel_Association&amp;usg=AOvVaw181TNGqSj6GBlMsgZlMMeQ" TargetMode="External"/><Relationship Id="rId2" Type="http://schemas.openxmlformats.org/officeDocument/2006/relationships/hyperlink" Target="https://www.google.cz/url?sa=t&amp;rct=j&amp;q=&amp;esrc=s&amp;source=web&amp;cd=1&amp;cad=rja&amp;uact=8&amp;ved=0ahUKEwjv6aLYzf_XAhVBLMAKHSLLAP8QFggnMAA&amp;url=https://en.wikipedia.org/wiki/World_Travel_and_Tourism_Council&amp;usg=AOvVaw2AMSP635T480ooDuMZ7GS4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cs.wikipedia.org/wiki/1944" TargetMode="External"/><Relationship Id="rId2" Type="http://schemas.openxmlformats.org/officeDocument/2006/relationships/hyperlink" Target="https://cs.wikipedia.org/wiki/Organizace_spojen%C3%BDch_n%C3%A1rod%C5%A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s.wikipedia.org/wiki/Washington,_D.C.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oulkyanglii.cz/historie-cestovani/" TargetMode="External"/><Relationship Id="rId2" Type="http://schemas.openxmlformats.org/officeDocument/2006/relationships/hyperlink" Target="https://cs.wikipedia.org/wiki/Hlavn%C3%AD_strana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ekonomie-ucetnictvi.cz/definice-a-historie-cestovniho-ruchu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42910" y="285728"/>
            <a:ext cx="7929618" cy="2428892"/>
          </a:xfrm>
        </p:spPr>
        <p:txBody>
          <a:bodyPr>
            <a:normAutofit fontScale="90000"/>
          </a:bodyPr>
          <a:lstStyle/>
          <a:p>
            <a:r>
              <a:rPr lang="cs-CZ" b="1" u="sng" dirty="0" smtClean="0"/>
              <a:t>Vznik CR vývoj a organizace pro Cestovní ruch u nás a ve světě,</a:t>
            </a:r>
            <a:br>
              <a:rPr lang="cs-CZ" b="1" u="sng" dirty="0" smtClean="0"/>
            </a:br>
            <a:r>
              <a:rPr lang="cs-CZ" b="1" u="sng" dirty="0" smtClean="0"/>
              <a:t> podpora Cestovního ruchu v České republice</a:t>
            </a:r>
            <a:endParaRPr lang="cs-CZ" b="1" u="sng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solidFill>
                  <a:schemeClr val="tx1"/>
                </a:solidFill>
              </a:rPr>
              <a:t>Andrea </a:t>
            </a:r>
            <a:r>
              <a:rPr lang="cs-CZ" b="1" dirty="0" err="1" smtClean="0">
                <a:solidFill>
                  <a:schemeClr val="tx1"/>
                </a:solidFill>
              </a:rPr>
              <a:t>Balogová</a:t>
            </a:r>
            <a:endParaRPr lang="cs-CZ" b="1" dirty="0" smtClean="0">
              <a:solidFill>
                <a:schemeClr val="tx1"/>
              </a:solidFill>
            </a:endParaRPr>
          </a:p>
          <a:p>
            <a:r>
              <a:rPr lang="cs-CZ" b="1" dirty="0" smtClean="0">
                <a:solidFill>
                  <a:schemeClr val="tx1"/>
                </a:solidFill>
              </a:rPr>
              <a:t>Obor: Cestovní ruch 4.B</a:t>
            </a:r>
          </a:p>
          <a:p>
            <a:r>
              <a:rPr lang="cs-CZ" b="1" dirty="0" smtClean="0">
                <a:solidFill>
                  <a:schemeClr val="tx1"/>
                </a:solidFill>
              </a:rPr>
              <a:t>2017/2018</a:t>
            </a:r>
            <a:endParaRPr lang="cs-CZ" b="1" dirty="0">
              <a:solidFill>
                <a:schemeClr val="tx1"/>
              </a:solidFill>
            </a:endParaRPr>
          </a:p>
        </p:txBody>
      </p:sp>
      <p:pic>
        <p:nvPicPr>
          <p:cNvPr id="4" name="Picture 5" descr="Výsledek obrázku pro logo horky nad jizerou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29454" y="5357826"/>
            <a:ext cx="1866900" cy="13239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57158" y="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cs-CZ" sz="2400" b="1" dirty="0" smtClean="0">
                <a:latin typeface="Arial" pitchFamily="34" charset="0"/>
                <a:cs typeface="Arial" pitchFamily="34" charset="0"/>
              </a:rPr>
              <a:t>V České republice</a:t>
            </a:r>
            <a:endParaRPr lang="cs-CZ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158" y="928670"/>
            <a:ext cx="8286808" cy="571501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400" b="1" u="sng" dirty="0" smtClean="0">
                <a:latin typeface="Arial" pitchFamily="34" charset="0"/>
                <a:cs typeface="Arial" pitchFamily="34" charset="0"/>
              </a:rPr>
              <a:t>MMR -  ministerstvo pro  místní rozvoj</a:t>
            </a:r>
          </a:p>
          <a:p>
            <a:r>
              <a:rPr lang="cs-CZ" sz="2400" dirty="0" smtClean="0">
                <a:latin typeface="Arial" pitchFamily="34" charset="0"/>
                <a:cs typeface="Arial" pitchFamily="34" charset="0"/>
              </a:rPr>
              <a:t>Řídí orgán vlády ČR</a:t>
            </a:r>
          </a:p>
          <a:p>
            <a:r>
              <a:rPr lang="cs-CZ" sz="2400" dirty="0" smtClean="0">
                <a:latin typeface="Arial" pitchFamily="34" charset="0"/>
                <a:cs typeface="Arial" pitchFamily="34" charset="0"/>
              </a:rPr>
              <a:t>Sídlo v Praze</a:t>
            </a:r>
          </a:p>
          <a:p>
            <a:r>
              <a:rPr lang="cs-CZ" sz="2400" dirty="0" smtClean="0">
                <a:latin typeface="Arial" pitchFamily="34" charset="0"/>
                <a:cs typeface="Arial" pitchFamily="34" charset="0"/>
              </a:rPr>
              <a:t>Vytváří legislativní formy</a:t>
            </a:r>
          </a:p>
          <a:p>
            <a:r>
              <a:rPr lang="cs-CZ" sz="2400" dirty="0" smtClean="0">
                <a:latin typeface="Arial" pitchFamily="34" charset="0"/>
                <a:cs typeface="Arial" pitchFamily="34" charset="0"/>
              </a:rPr>
              <a:t>Tvoří statistiky v CR v ČR</a:t>
            </a:r>
          </a:p>
          <a:p>
            <a:r>
              <a:rPr lang="cs-CZ" sz="2400" dirty="0" smtClean="0">
                <a:latin typeface="Arial" pitchFamily="34" charset="0"/>
                <a:cs typeface="Arial" pitchFamily="34" charset="0"/>
              </a:rPr>
              <a:t>Stará se o reputaci v zahraničí</a:t>
            </a:r>
          </a:p>
          <a:p>
            <a:r>
              <a:rPr lang="cs-CZ" sz="2400" dirty="0" smtClean="0">
                <a:latin typeface="Arial" pitchFamily="34" charset="0"/>
                <a:cs typeface="Arial" pitchFamily="34" charset="0"/>
              </a:rPr>
              <a:t>Účastní se veletrhů a výstav</a:t>
            </a:r>
          </a:p>
          <a:p>
            <a:r>
              <a:rPr lang="cs-CZ" sz="2400" dirty="0" smtClean="0">
                <a:latin typeface="Arial" pitchFamily="34" charset="0"/>
                <a:cs typeface="Arial" pitchFamily="34" charset="0"/>
              </a:rPr>
              <a:t>Spolupracuje s jiným ministerstvem (např. ministerstvo životního prostředí)</a:t>
            </a:r>
          </a:p>
          <a:p>
            <a:r>
              <a:rPr lang="cs-CZ" sz="2400" dirty="0" smtClean="0">
                <a:latin typeface="Arial" pitchFamily="34" charset="0"/>
                <a:cs typeface="Arial" pitchFamily="34" charset="0"/>
              </a:rPr>
              <a:t>Podporuje formy CR v ČR (např. kongresový CR)</a:t>
            </a:r>
            <a:endParaRPr lang="cs-CZ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2400" b="1" u="sng" dirty="0" err="1" smtClean="0">
                <a:latin typeface="Arial" pitchFamily="34" charset="0"/>
                <a:cs typeface="Arial" pitchFamily="34" charset="0"/>
              </a:rPr>
              <a:t>Czech</a:t>
            </a:r>
            <a:r>
              <a:rPr lang="cs-CZ" sz="2400" b="1" u="sng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2400" b="1" u="sng" dirty="0" err="1" smtClean="0">
                <a:latin typeface="Arial" pitchFamily="34" charset="0"/>
                <a:cs typeface="Arial" pitchFamily="34" charset="0"/>
              </a:rPr>
              <a:t>Tourism</a:t>
            </a:r>
            <a:endParaRPr lang="cs-CZ" sz="2400" b="1" u="sng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142984"/>
            <a:ext cx="8401080" cy="4983179"/>
          </a:xfrm>
        </p:spPr>
        <p:txBody>
          <a:bodyPr>
            <a:normAutofit/>
          </a:bodyPr>
          <a:lstStyle/>
          <a:p>
            <a:pPr marL="457200" indent="-457200"/>
            <a:r>
              <a:rPr lang="cs-CZ" sz="2400" dirty="0" smtClean="0">
                <a:latin typeface="Arial" pitchFamily="34" charset="0"/>
                <a:cs typeface="Arial" pitchFamily="34" charset="0"/>
              </a:rPr>
              <a:t>Státní příspěvková organizace v České republice</a:t>
            </a:r>
          </a:p>
          <a:p>
            <a:pPr marL="457200" indent="-457200"/>
            <a:r>
              <a:rPr lang="cs-CZ" sz="2400" dirty="0" smtClean="0">
                <a:latin typeface="Arial" pitchFamily="34" charset="0"/>
                <a:cs typeface="Arial" pitchFamily="34" charset="0"/>
              </a:rPr>
              <a:t>Zřízená v r. 1993 ministerstvem hospodářství</a:t>
            </a:r>
          </a:p>
          <a:p>
            <a:pPr marL="457200" indent="-457200"/>
            <a:r>
              <a:rPr lang="cs-CZ" sz="2400" dirty="0" smtClean="0">
                <a:latin typeface="Arial" pitchFamily="34" charset="0"/>
                <a:cs typeface="Arial" pitchFamily="34" charset="0"/>
              </a:rPr>
              <a:t>Název </a:t>
            </a:r>
            <a:r>
              <a:rPr lang="cs-CZ" sz="2400" dirty="0" err="1" smtClean="0">
                <a:latin typeface="Arial" pitchFamily="34" charset="0"/>
                <a:cs typeface="Arial" pitchFamily="34" charset="0"/>
              </a:rPr>
              <a:t>Czech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2400" dirty="0" err="1" smtClean="0">
                <a:latin typeface="Arial" pitchFamily="34" charset="0"/>
                <a:cs typeface="Arial" pitchFamily="34" charset="0"/>
              </a:rPr>
              <a:t>Tourism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 nese od r. 2003</a:t>
            </a:r>
          </a:p>
          <a:p>
            <a:pPr marL="457200" indent="-457200"/>
            <a:r>
              <a:rPr lang="cs-CZ" sz="2400" dirty="0" smtClean="0">
                <a:latin typeface="Arial" pitchFamily="34" charset="0"/>
                <a:cs typeface="Arial" pitchFamily="34" charset="0"/>
              </a:rPr>
              <a:t>Cílem je koordinovat propagaci ČR v zahraničí i v ČR</a:t>
            </a:r>
          </a:p>
          <a:p>
            <a:pPr marL="457200" indent="-457200"/>
            <a:r>
              <a:rPr lang="cs-CZ" sz="2400" dirty="0" err="1" smtClean="0">
                <a:latin typeface="Arial" pitchFamily="34" charset="0"/>
                <a:cs typeface="Arial" pitchFamily="34" charset="0"/>
              </a:rPr>
              <a:t>Czech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2400" dirty="0" err="1" smtClean="0">
                <a:latin typeface="Arial" pitchFamily="34" charset="0"/>
                <a:cs typeface="Arial" pitchFamily="34" charset="0"/>
              </a:rPr>
              <a:t>Tourism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 je členem Evropské komise CR</a:t>
            </a:r>
          </a:p>
          <a:p>
            <a:pPr marL="457200" indent="-457200"/>
            <a:r>
              <a:rPr lang="cs-CZ" sz="2400" dirty="0" smtClean="0">
                <a:latin typeface="Arial" pitchFamily="34" charset="0"/>
                <a:cs typeface="Arial" pitchFamily="34" charset="0"/>
              </a:rPr>
              <a:t>Sídlí v Praze (vinohradská ulice, budova bývalého nakladatelství Orbis)</a:t>
            </a:r>
          </a:p>
          <a:p>
            <a:pPr marL="457200" indent="-457200"/>
            <a:r>
              <a:rPr lang="cs-CZ" sz="2400" dirty="0" smtClean="0">
                <a:latin typeface="Arial" pitchFamily="34" charset="0"/>
                <a:cs typeface="Arial" pitchFamily="34" charset="0"/>
              </a:rPr>
              <a:t>Vydává různé časopisy, spolupracuje s médií v ČR a zahraničí </a:t>
            </a:r>
          </a:p>
          <a:p>
            <a:pPr marL="457200" indent="-457200"/>
            <a:endParaRPr lang="cs-CZ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cs-CZ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5720" y="0"/>
            <a:ext cx="8072494" cy="857256"/>
          </a:xfrm>
        </p:spPr>
        <p:txBody>
          <a:bodyPr>
            <a:normAutofit/>
          </a:bodyPr>
          <a:lstStyle/>
          <a:p>
            <a:pPr algn="l"/>
            <a:r>
              <a:rPr lang="cs-CZ" sz="2400" b="1" u="sng" dirty="0" smtClean="0">
                <a:latin typeface="Arial" pitchFamily="34" charset="0"/>
                <a:cs typeface="Arial" pitchFamily="34" charset="0"/>
              </a:rPr>
              <a:t>Organizace cestovního ruchu ve světě</a:t>
            </a:r>
            <a:br>
              <a:rPr lang="cs-CZ" sz="2400" b="1" u="sng" dirty="0" smtClean="0">
                <a:latin typeface="Arial" pitchFamily="34" charset="0"/>
                <a:cs typeface="Arial" pitchFamily="34" charset="0"/>
              </a:rPr>
            </a:br>
            <a:r>
              <a:rPr lang="cs-CZ" sz="2400" u="sng" dirty="0" err="1" smtClean="0">
                <a:hlinkClick r:id="rId2"/>
              </a:rPr>
              <a:t>World</a:t>
            </a:r>
            <a:r>
              <a:rPr lang="cs-CZ" sz="2400" u="sng" dirty="0" smtClean="0">
                <a:hlinkClick r:id="rId2"/>
              </a:rPr>
              <a:t> </a:t>
            </a:r>
            <a:r>
              <a:rPr lang="cs-CZ" sz="2400" u="sng" dirty="0" err="1" smtClean="0">
                <a:hlinkClick r:id="rId2"/>
              </a:rPr>
              <a:t>Tourism</a:t>
            </a:r>
            <a:r>
              <a:rPr lang="cs-CZ" sz="2400" u="sng" dirty="0" smtClean="0">
                <a:hlinkClick r:id="rId2"/>
              </a:rPr>
              <a:t> </a:t>
            </a:r>
            <a:r>
              <a:rPr lang="cs-CZ" sz="2400" u="sng" dirty="0" err="1" smtClean="0">
                <a:hlinkClick r:id="rId2"/>
              </a:rPr>
              <a:t>Organization</a:t>
            </a:r>
            <a:endParaRPr lang="cs-CZ" sz="2400" b="1" u="sng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000108"/>
            <a:ext cx="8858280" cy="564357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cs-CZ" sz="2300" b="1" u="sng" dirty="0" smtClean="0">
                <a:latin typeface="Arial" pitchFamily="34" charset="0"/>
                <a:cs typeface="Arial" pitchFamily="34" charset="0"/>
              </a:rPr>
              <a:t>Světová organizace cestovního ruchu (UNWTO): organizace spojených národů na podporu cestovního ruchu</a:t>
            </a:r>
            <a:endParaRPr lang="cs-CZ" sz="2300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2300" dirty="0" smtClean="0">
                <a:latin typeface="Arial" pitchFamily="34" charset="0"/>
                <a:cs typeface="Arial" pitchFamily="34" charset="0"/>
              </a:rPr>
              <a:t>sídlí v Madridu </a:t>
            </a:r>
          </a:p>
          <a:p>
            <a:r>
              <a:rPr lang="cs-CZ" sz="2300" dirty="0" smtClean="0">
                <a:latin typeface="Arial" pitchFamily="34" charset="0"/>
                <a:cs typeface="Arial" pitchFamily="34" charset="0"/>
              </a:rPr>
              <a:t> Vznikla proměnou nevládního charakteru organizace IUOTO v roce 1974</a:t>
            </a:r>
          </a:p>
          <a:p>
            <a:r>
              <a:rPr lang="cs-CZ" sz="2300" dirty="0" smtClean="0">
                <a:latin typeface="Arial" pitchFamily="34" charset="0"/>
                <a:cs typeface="Arial" pitchFamily="34" charset="0"/>
              </a:rPr>
              <a:t>Zahrnuje 200 států (včetně České republiky)  a více než 350 přidružených členů, kteří reprezentují privátní sektor, vzdělávací instituce, turistické asociace a místní turistické úřady</a:t>
            </a:r>
          </a:p>
          <a:p>
            <a:r>
              <a:rPr lang="cs-CZ" sz="2300" dirty="0" smtClean="0">
                <a:latin typeface="Arial" pitchFamily="34" charset="0"/>
                <a:cs typeface="Arial" pitchFamily="34" charset="0"/>
              </a:rPr>
              <a:t>Podporuje ekonomické, sociální a kulturní účinky turismu</a:t>
            </a:r>
          </a:p>
          <a:p>
            <a:r>
              <a:rPr lang="cs-CZ" sz="2300" dirty="0" smtClean="0">
                <a:latin typeface="Arial" pitchFamily="34" charset="0"/>
                <a:cs typeface="Arial" pitchFamily="34" charset="0"/>
              </a:rPr>
              <a:t>UNWTO pomáhá národům umístnit se na mezinárodních trzích</a:t>
            </a:r>
          </a:p>
          <a:p>
            <a:r>
              <a:rPr lang="cs-CZ" sz="2300" dirty="0" smtClean="0">
                <a:latin typeface="Arial" pitchFamily="34" charset="0"/>
                <a:cs typeface="Arial" pitchFamily="34" charset="0"/>
              </a:rPr>
              <a:t>Jejím cílem je udržet a podpořit rozvoj cestovního ruchu</a:t>
            </a:r>
            <a:endParaRPr lang="cs-CZ" sz="23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cs-CZ" sz="2400" b="1" dirty="0" smtClean="0">
                <a:latin typeface="Arial" pitchFamily="34" charset="0"/>
                <a:cs typeface="Arial" pitchFamily="34" charset="0"/>
              </a:rPr>
              <a:t>WTTC - </a:t>
            </a:r>
            <a:r>
              <a:rPr lang="en-US" sz="2400" b="1" u="sng" dirty="0" smtClean="0">
                <a:latin typeface="Arial" pitchFamily="34" charset="0"/>
                <a:cs typeface="Arial" pitchFamily="34" charset="0"/>
                <a:hlinkClick r:id="rId2"/>
              </a:rPr>
              <a:t>World Travel and Tourism Council</a:t>
            </a:r>
            <a:endParaRPr lang="cs-CZ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000108"/>
            <a:ext cx="8401080" cy="5126055"/>
          </a:xfrm>
        </p:spPr>
        <p:txBody>
          <a:bodyPr>
            <a:normAutofit/>
          </a:bodyPr>
          <a:lstStyle/>
          <a:p>
            <a:r>
              <a:rPr lang="cs-CZ" sz="2800" dirty="0" smtClean="0"/>
              <a:t>Světová rada cestování a turismu </a:t>
            </a:r>
          </a:p>
          <a:p>
            <a:r>
              <a:rPr lang="cs-CZ" sz="2800" dirty="0" smtClean="0"/>
              <a:t>Založena v roce 1990, sídlo v Londýně</a:t>
            </a:r>
          </a:p>
          <a:p>
            <a:r>
              <a:rPr lang="cs-CZ" sz="2800" dirty="0" smtClean="0"/>
              <a:t>Rozvoj turismu, vliv CR na životní prostřední, sociální a kulturní prostředí</a:t>
            </a:r>
          </a:p>
          <a:p>
            <a:endParaRPr lang="cs-CZ" sz="2800" dirty="0" smtClean="0"/>
          </a:p>
          <a:p>
            <a:pPr>
              <a:buNone/>
            </a:pPr>
            <a:r>
              <a:rPr lang="cs-CZ" sz="2800" b="1" dirty="0" smtClean="0"/>
              <a:t>PATA - </a:t>
            </a:r>
            <a:r>
              <a:rPr lang="cs-CZ" sz="2800" b="1" u="sng" dirty="0" err="1" smtClean="0">
                <a:hlinkClick r:id="rId3"/>
              </a:rPr>
              <a:t>Pacific</a:t>
            </a:r>
            <a:r>
              <a:rPr lang="cs-CZ" sz="2800" b="1" u="sng" dirty="0" smtClean="0">
                <a:hlinkClick r:id="rId3"/>
              </a:rPr>
              <a:t> </a:t>
            </a:r>
            <a:r>
              <a:rPr lang="cs-CZ" sz="2800" b="1" u="sng" dirty="0" err="1" smtClean="0">
                <a:hlinkClick r:id="rId3"/>
              </a:rPr>
              <a:t>Asia</a:t>
            </a:r>
            <a:r>
              <a:rPr lang="cs-CZ" sz="2800" b="1" u="sng" dirty="0" smtClean="0">
                <a:hlinkClick r:id="rId3"/>
              </a:rPr>
              <a:t> </a:t>
            </a:r>
            <a:r>
              <a:rPr lang="cs-CZ" sz="2800" b="1" u="sng" dirty="0" err="1" smtClean="0">
                <a:hlinkClick r:id="rId3"/>
              </a:rPr>
              <a:t>Travel</a:t>
            </a:r>
            <a:r>
              <a:rPr lang="cs-CZ" sz="2800" b="1" u="sng" dirty="0" smtClean="0">
                <a:hlinkClick r:id="rId3"/>
              </a:rPr>
              <a:t> </a:t>
            </a:r>
            <a:r>
              <a:rPr lang="cs-CZ" sz="2800" b="1" u="sng" dirty="0" err="1" smtClean="0">
                <a:hlinkClick r:id="rId3"/>
              </a:rPr>
              <a:t>Association</a:t>
            </a:r>
            <a:r>
              <a:rPr lang="cs-CZ" sz="2800" b="1" u="sng" dirty="0" smtClean="0">
                <a:hlinkClick r:id="rId3"/>
              </a:rPr>
              <a:t> </a:t>
            </a:r>
            <a:endParaRPr lang="cs-CZ" sz="2800" dirty="0" smtClean="0"/>
          </a:p>
          <a:p>
            <a:r>
              <a:rPr lang="cs-CZ" sz="2400" dirty="0" smtClean="0">
                <a:latin typeface="Arial" pitchFamily="34" charset="0"/>
                <a:cs typeface="Arial" pitchFamily="34" charset="0"/>
              </a:rPr>
              <a:t>Mimo Evropu</a:t>
            </a:r>
          </a:p>
          <a:p>
            <a:r>
              <a:rPr lang="cs-CZ" sz="2400" dirty="0" smtClean="0">
                <a:latin typeface="Arial" pitchFamily="34" charset="0"/>
                <a:cs typeface="Arial" pitchFamily="34" charset="0"/>
              </a:rPr>
              <a:t>Založena v roce 1951</a:t>
            </a:r>
          </a:p>
          <a:p>
            <a:r>
              <a:rPr lang="cs-CZ" sz="2400" dirty="0" smtClean="0">
                <a:latin typeface="Arial" pitchFamily="34" charset="0"/>
                <a:cs typeface="Arial" pitchFamily="34" charset="0"/>
              </a:rPr>
              <a:t>Zkoumá rozvoj CR v Asijsko-Pacifické oblasti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2400" b="1" dirty="0" smtClean="0">
                <a:latin typeface="Arial" pitchFamily="34" charset="0"/>
                <a:cs typeface="Arial" pitchFamily="34" charset="0"/>
              </a:rPr>
              <a:t>UNESCO  - </a:t>
            </a:r>
            <a:r>
              <a:rPr lang="en-US" sz="2400" u="sng" dirty="0" smtClean="0">
                <a:solidFill>
                  <a:srgbClr val="FF0000"/>
                </a:solidFill>
              </a:rPr>
              <a:t>United Nations Educational, Scientific and Cultural Organization</a:t>
            </a:r>
            <a:endParaRPr lang="cs-CZ" sz="2400" b="1" u="sng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Založeno v roce 1945</a:t>
            </a:r>
          </a:p>
          <a:p>
            <a:r>
              <a:rPr lang="cs-CZ" sz="2400" dirty="0" smtClean="0">
                <a:latin typeface="Arial" pitchFamily="34" charset="0"/>
                <a:cs typeface="Arial" pitchFamily="34" charset="0"/>
              </a:rPr>
              <a:t>Sídlí v Paříži</a:t>
            </a:r>
          </a:p>
          <a:p>
            <a:r>
              <a:rPr lang="cs-CZ" sz="2400" dirty="0" smtClean="0">
                <a:latin typeface="Arial" pitchFamily="34" charset="0"/>
                <a:cs typeface="Arial" pitchFamily="34" charset="0"/>
              </a:rPr>
              <a:t>Součást OSN</a:t>
            </a:r>
          </a:p>
          <a:p>
            <a:r>
              <a:rPr lang="cs-CZ" sz="2400" dirty="0" smtClean="0">
                <a:latin typeface="Arial" pitchFamily="34" charset="0"/>
                <a:cs typeface="Arial" pitchFamily="34" charset="0"/>
              </a:rPr>
              <a:t>Ochrana památek, rozvoj vědy a kultury, rozvoj výchovy – chrání zvyky a tradice země (v ČR například sokolnictví)</a:t>
            </a:r>
            <a:endParaRPr lang="cs-CZ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2400" b="1" dirty="0" smtClean="0"/>
              <a:t>Mezinárodní měnový fond -</a:t>
            </a:r>
            <a:r>
              <a:rPr lang="en-US" sz="2400" i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International Monetary Fund</a:t>
            </a:r>
            <a:r>
              <a:rPr lang="en-US" sz="2400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400" u="sng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zkratka</a:t>
            </a:r>
            <a:r>
              <a:rPr lang="en-US" sz="2400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 </a:t>
            </a:r>
            <a:r>
              <a:rPr lang="en-US" sz="2400" i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IMF</a:t>
            </a:r>
            <a:endParaRPr lang="cs-CZ" sz="2400" b="1" u="sng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mezinárodní organizace přidružená k </a:t>
            </a:r>
            <a:r>
              <a:rPr lang="cs-CZ" sz="2400" dirty="0" smtClean="0">
                <a:hlinkClick r:id="rId2" tooltip="Organizace spojených národů"/>
              </a:rPr>
              <a:t>OSN</a:t>
            </a:r>
            <a:endParaRPr lang="cs-CZ" sz="2400" dirty="0" smtClean="0"/>
          </a:p>
          <a:p>
            <a:r>
              <a:rPr lang="cs-CZ" sz="2400" dirty="0" smtClean="0"/>
              <a:t>klade za cíl usnadňovat mezinárodní měnovou spolupráci, podporovat stabilitu směnných kurzů a prostřednictvím půjček podporovat státy, jež zažívají hospodářské potíže</a:t>
            </a:r>
          </a:p>
          <a:p>
            <a:r>
              <a:rPr lang="cs-CZ" sz="2400" dirty="0" smtClean="0"/>
              <a:t>založen v červenci </a:t>
            </a:r>
            <a:r>
              <a:rPr lang="cs-CZ" sz="2400" dirty="0" smtClean="0">
                <a:hlinkClick r:id="rId3" tooltip="1944"/>
              </a:rPr>
              <a:t>1944</a:t>
            </a:r>
            <a:r>
              <a:rPr lang="cs-CZ" sz="2400" dirty="0" smtClean="0"/>
              <a:t> a má v současnosti 188 členských států</a:t>
            </a:r>
          </a:p>
          <a:p>
            <a:r>
              <a:rPr lang="cs-CZ" sz="2400" dirty="0" smtClean="0"/>
              <a:t>Hlavní sídlo MMF se nachází ve </a:t>
            </a:r>
            <a:r>
              <a:rPr lang="cs-CZ" sz="2400" dirty="0" smtClean="0">
                <a:hlinkClick r:id="rId4" tooltip="Washington, D.C."/>
              </a:rPr>
              <a:t>Washingtonu D.C.</a:t>
            </a:r>
            <a:endParaRPr lang="cs-CZ" sz="2400" dirty="0" smtClean="0"/>
          </a:p>
          <a:p>
            <a:pPr>
              <a:buNone/>
            </a:pPr>
            <a:endParaRPr lang="cs-CZ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sz="1400" dirty="0" smtClean="0">
                <a:hlinkClick r:id="rId2"/>
              </a:rPr>
              <a:t>https://cs.wikipedia.org/wiki/Hlavn%C3%AD_strana</a:t>
            </a:r>
            <a:endParaRPr lang="cs-CZ" sz="1400" dirty="0" smtClean="0"/>
          </a:p>
          <a:p>
            <a:pPr>
              <a:buNone/>
            </a:pPr>
            <a:r>
              <a:rPr lang="cs-CZ" sz="1400" dirty="0" smtClean="0">
                <a:hlinkClick r:id="rId3"/>
              </a:rPr>
              <a:t>http://www.</a:t>
            </a:r>
            <a:r>
              <a:rPr lang="cs-CZ" sz="1400" dirty="0" err="1" smtClean="0">
                <a:hlinkClick r:id="rId3"/>
              </a:rPr>
              <a:t>toulkyanglii.cz</a:t>
            </a:r>
            <a:r>
              <a:rPr lang="cs-CZ" sz="1400" dirty="0" smtClean="0">
                <a:hlinkClick r:id="rId3"/>
              </a:rPr>
              <a:t>/historie-</a:t>
            </a:r>
            <a:r>
              <a:rPr lang="cs-CZ" sz="1400" dirty="0" err="1" smtClean="0">
                <a:hlinkClick r:id="rId3"/>
              </a:rPr>
              <a:t>cestovani</a:t>
            </a:r>
            <a:r>
              <a:rPr lang="cs-CZ" sz="1400" dirty="0" smtClean="0">
                <a:hlinkClick r:id="rId3"/>
              </a:rPr>
              <a:t>/</a:t>
            </a:r>
            <a:endParaRPr lang="cs-CZ" sz="1400" dirty="0" smtClean="0"/>
          </a:p>
          <a:p>
            <a:pPr>
              <a:buNone/>
            </a:pPr>
            <a:r>
              <a:rPr lang="cs-CZ" sz="1400" dirty="0" smtClean="0">
                <a:hlinkClick r:id="rId4"/>
              </a:rPr>
              <a:t>https://ekonomie-ucetnictvi.cz/definice-a-historie-cestovniho-ruchu/</a:t>
            </a:r>
            <a:endParaRPr lang="cs-CZ" sz="1400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cs-CZ" sz="2400" b="1" u="sng" dirty="0" smtClean="0">
                <a:latin typeface="Arial" pitchFamily="34" charset="0"/>
                <a:cs typeface="Arial" pitchFamily="34" charset="0"/>
              </a:rPr>
              <a:t>Vznik CR</a:t>
            </a:r>
            <a:endParaRPr lang="cs-CZ" sz="2400" b="1" u="sng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2844" y="714356"/>
            <a:ext cx="9001156" cy="6143644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Už ve středověku lidé podnikali diplomatické, studijní, vzdělávací cesty, vojenská tažení</a:t>
            </a:r>
          </a:p>
          <a:p>
            <a:pPr>
              <a:buNone/>
            </a:pPr>
            <a:r>
              <a:rPr lang="cs-CZ" sz="2400" b="1" u="sng" dirty="0" smtClean="0">
                <a:latin typeface="Arial" pitchFamily="34" charset="0"/>
                <a:cs typeface="Arial" pitchFamily="34" charset="0"/>
              </a:rPr>
              <a:t>Novověk -  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rozvoj CR v Evropě, poutníci, řeholníci, obchodníci = vznikaly nové komunikační sítě</a:t>
            </a:r>
          </a:p>
          <a:p>
            <a:pPr>
              <a:buNone/>
            </a:pPr>
            <a:r>
              <a:rPr lang="cs-CZ" sz="2400" b="1" u="sng" dirty="0" err="1" smtClean="0">
                <a:latin typeface="Arial" pitchFamily="34" charset="0"/>
                <a:cs typeface="Arial" pitchFamily="34" charset="0"/>
              </a:rPr>
              <a:t>Marco</a:t>
            </a:r>
            <a:r>
              <a:rPr lang="cs-CZ" sz="2400" b="1" u="sng" dirty="0" smtClean="0">
                <a:latin typeface="Arial" pitchFamily="34" charset="0"/>
                <a:cs typeface="Arial" pitchFamily="34" charset="0"/>
              </a:rPr>
              <a:t> Polo- 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nejznámější cestoval, cestopis (putování do asijských zemí, Dálný Východ, Čína)</a:t>
            </a:r>
          </a:p>
          <a:p>
            <a:pPr>
              <a:buNone/>
            </a:pPr>
            <a:r>
              <a:rPr lang="cs-CZ" sz="2400" b="1" u="sng" dirty="0" smtClean="0">
                <a:latin typeface="Arial" pitchFamily="34" charset="0"/>
                <a:cs typeface="Arial" pitchFamily="34" charset="0"/>
              </a:rPr>
              <a:t>14. – 15. st. Obchod mezi Evropou a Asií</a:t>
            </a:r>
          </a:p>
          <a:p>
            <a:pPr>
              <a:buNone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Mořeplavec Kryštof Kolumbus – objev nového světadílu</a:t>
            </a:r>
          </a:p>
          <a:p>
            <a:pPr>
              <a:buNone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r. 1519-1522 první plavba kolem světa</a:t>
            </a:r>
          </a:p>
          <a:p>
            <a:pPr>
              <a:buNone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17.-19. st. Začátky moderního CR – 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volný pohyb šlechtice a kupce, rozvoj dopravy, společnosti, v této době počátky hromadné osobní dopravy v českých zemích</a:t>
            </a:r>
          </a:p>
          <a:p>
            <a:pPr>
              <a:buFontTx/>
              <a:buChar char="-"/>
            </a:pPr>
            <a:endParaRPr lang="cs-CZ" sz="2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cs-CZ" sz="2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cs-CZ" sz="2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cs-CZ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cs-CZ" sz="2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cs-CZ" sz="20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2844" y="-21433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cs-CZ" sz="2400" b="1" u="sng" dirty="0" smtClean="0">
                <a:latin typeface="Arial" pitchFamily="34" charset="0"/>
                <a:cs typeface="Arial" pitchFamily="34" charset="0"/>
              </a:rPr>
              <a:t>Thomas </a:t>
            </a:r>
            <a:r>
              <a:rPr lang="cs-CZ" sz="2400" b="1" u="sng" dirty="0" err="1" smtClean="0">
                <a:latin typeface="Arial" pitchFamily="34" charset="0"/>
                <a:cs typeface="Arial" pitchFamily="34" charset="0"/>
              </a:rPr>
              <a:t>Cook</a:t>
            </a:r>
            <a:r>
              <a:rPr lang="cs-CZ" sz="2400" b="1" u="sng" dirty="0" smtClean="0">
                <a:latin typeface="Arial" pitchFamily="34" charset="0"/>
                <a:cs typeface="Arial" pitchFamily="34" charset="0"/>
              </a:rPr>
              <a:t> – první významná osoba v CR</a:t>
            </a:r>
            <a:endParaRPr lang="cs-CZ" sz="2400" b="1" u="sng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4282" y="571480"/>
            <a:ext cx="8929718" cy="6072206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cs-CZ" sz="2600" dirty="0" smtClean="0">
                <a:latin typeface="Arial" pitchFamily="34" charset="0"/>
                <a:cs typeface="Arial" pitchFamily="34" charset="0"/>
              </a:rPr>
              <a:t>anglický podnikatel, který zorganizoval první hromadný zájezd (570 lidí, z </a:t>
            </a:r>
            <a:r>
              <a:rPr lang="cs-CZ" sz="2600" dirty="0" err="1" smtClean="0">
                <a:latin typeface="Arial" pitchFamily="34" charset="0"/>
                <a:cs typeface="Arial" pitchFamily="34" charset="0"/>
              </a:rPr>
              <a:t>Leicestru</a:t>
            </a:r>
            <a:r>
              <a:rPr lang="cs-CZ" sz="2600" dirty="0" smtClean="0">
                <a:latin typeface="Arial" pitchFamily="34" charset="0"/>
                <a:cs typeface="Arial" pitchFamily="34" charset="0"/>
              </a:rPr>
              <a:t> do </a:t>
            </a:r>
            <a:r>
              <a:rPr lang="cs-CZ" sz="2600" dirty="0" err="1" smtClean="0">
                <a:latin typeface="Arial" pitchFamily="34" charset="0"/>
                <a:cs typeface="Arial" pitchFamily="34" charset="0"/>
              </a:rPr>
              <a:t>Loughborough</a:t>
            </a:r>
            <a:r>
              <a:rPr lang="cs-CZ" sz="2600" dirty="0" smtClean="0">
                <a:latin typeface="Arial" pitchFamily="34" charset="0"/>
                <a:cs typeface="Arial" pitchFamily="34" charset="0"/>
              </a:rPr>
              <a:t>, v ceně jízdenky byla zahrnuta cena za čaj a sušenky)</a:t>
            </a:r>
          </a:p>
          <a:p>
            <a:pPr>
              <a:buNone/>
            </a:pPr>
            <a:r>
              <a:rPr lang="cs-CZ" sz="2600" dirty="0">
                <a:latin typeface="Arial" pitchFamily="34" charset="0"/>
                <a:cs typeface="Arial" pitchFamily="34" charset="0"/>
              </a:rPr>
              <a:t>p</a:t>
            </a:r>
            <a:r>
              <a:rPr lang="cs-CZ" sz="2600" dirty="0" smtClean="0">
                <a:latin typeface="Arial" pitchFamily="34" charset="0"/>
                <a:cs typeface="Arial" pitchFamily="34" charset="0"/>
              </a:rPr>
              <a:t>ři svých zájezdech využíval železniční dopravu</a:t>
            </a:r>
          </a:p>
          <a:p>
            <a:pPr>
              <a:buNone/>
            </a:pPr>
            <a:r>
              <a:rPr lang="cs-CZ" sz="2600" dirty="0" smtClean="0">
                <a:latin typeface="Arial" pitchFamily="34" charset="0"/>
                <a:cs typeface="Arial" pitchFamily="34" charset="0"/>
              </a:rPr>
              <a:t>– založil cestovní kancelář, kterou nazval Thomas </a:t>
            </a:r>
            <a:r>
              <a:rPr lang="cs-CZ" sz="2600" dirty="0" err="1" smtClean="0">
                <a:latin typeface="Arial" pitchFamily="34" charset="0"/>
                <a:cs typeface="Arial" pitchFamily="34" charset="0"/>
              </a:rPr>
              <a:t>Cook</a:t>
            </a:r>
            <a:r>
              <a:rPr lang="cs-CZ" sz="2600" dirty="0" smtClean="0">
                <a:latin typeface="Arial" pitchFamily="34" charset="0"/>
                <a:cs typeface="Arial" pitchFamily="34" charset="0"/>
              </a:rPr>
              <a:t> (pravidelné zájezdy do Švýcarska a Francie)</a:t>
            </a:r>
          </a:p>
          <a:p>
            <a:pPr>
              <a:buNone/>
            </a:pPr>
            <a:r>
              <a:rPr lang="cs-CZ" sz="2600" dirty="0" smtClean="0">
                <a:latin typeface="Arial" pitchFamily="34" charset="0"/>
                <a:cs typeface="Arial" pitchFamily="34" charset="0"/>
              </a:rPr>
              <a:t>- první turistická cesta kolem světa (222 dní)</a:t>
            </a:r>
          </a:p>
          <a:p>
            <a:pPr>
              <a:buNone/>
            </a:pPr>
            <a:r>
              <a:rPr lang="cs-CZ" sz="2600" b="1" i="1" dirty="0" smtClean="0">
                <a:latin typeface="Arial" pitchFamily="34" charset="0"/>
                <a:cs typeface="Arial" pitchFamily="34" charset="0"/>
              </a:rPr>
              <a:t>svým klientům nabízel moderní služby, kterou jsou využívány i v</a:t>
            </a:r>
          </a:p>
          <a:p>
            <a:pPr>
              <a:buNone/>
            </a:pPr>
            <a:r>
              <a:rPr lang="cs-CZ" sz="2600" b="1" i="1" dirty="0" smtClean="0">
                <a:latin typeface="Arial" pitchFamily="34" charset="0"/>
                <a:cs typeface="Arial" pitchFamily="34" charset="0"/>
              </a:rPr>
              <a:t>současné době</a:t>
            </a:r>
          </a:p>
          <a:p>
            <a:pPr>
              <a:buNone/>
            </a:pPr>
            <a:r>
              <a:rPr lang="cs-CZ" sz="2600" b="1" i="1" dirty="0" smtClean="0">
                <a:latin typeface="Arial" pitchFamily="34" charset="0"/>
                <a:cs typeface="Arial" pitchFamily="34" charset="0"/>
              </a:rPr>
              <a:t>s jeho jménem je spojen objev cestovního šeku, voucheru</a:t>
            </a:r>
          </a:p>
          <a:p>
            <a:pPr>
              <a:buNone/>
            </a:pPr>
            <a:r>
              <a:rPr lang="cs-CZ" sz="2600" b="1" i="1" dirty="0" smtClean="0">
                <a:latin typeface="Arial" pitchFamily="34" charset="0"/>
                <a:cs typeface="Arial" pitchFamily="34" charset="0"/>
              </a:rPr>
              <a:t>Využíval řadu prvků = zpracování popisů tras, časových </a:t>
            </a:r>
            <a:r>
              <a:rPr lang="cs-CZ" sz="2600" b="1" i="1" dirty="0" smtClean="0">
                <a:latin typeface="Arial" pitchFamily="34" charset="0"/>
                <a:cs typeface="Arial" pitchFamily="34" charset="0"/>
              </a:rPr>
              <a:t>harmonogramů</a:t>
            </a:r>
            <a:r>
              <a:rPr lang="cs-CZ" sz="2600" b="1" i="1" dirty="0" smtClean="0">
                <a:latin typeface="Arial" pitchFamily="34" charset="0"/>
                <a:cs typeface="Arial" pitchFamily="34" charset="0"/>
              </a:rPr>
              <a:t>,  programů, uzavíraní dohod se železničními společnostmi o možnosti vydávání jízdenek za smluvní ceny </a:t>
            </a:r>
          </a:p>
          <a:p>
            <a:pPr>
              <a:buNone/>
            </a:pPr>
            <a:r>
              <a:rPr lang="cs-CZ" sz="2600" b="1" i="1" dirty="0" smtClean="0">
                <a:latin typeface="Arial" pitchFamily="34" charset="0"/>
                <a:cs typeface="Arial" pitchFamily="34" charset="0"/>
              </a:rPr>
              <a:t>Zavedl pojem ,, organizovaný cestovní ruch“ a pracovní metody – smysl pro kvalitu, odborné znalosti, spolehlivost a velkou pozornost věnoval reklamě</a:t>
            </a:r>
          </a:p>
          <a:p>
            <a:pPr>
              <a:buNone/>
            </a:pPr>
            <a:r>
              <a:rPr lang="cs-CZ" sz="2600" dirty="0" smtClean="0">
                <a:latin typeface="Arial" pitchFamily="34" charset="0"/>
                <a:cs typeface="Arial" pitchFamily="34" charset="0"/>
              </a:rPr>
              <a:t>V současné době je cestovní kancelář Thomas </a:t>
            </a:r>
            <a:r>
              <a:rPr lang="cs-CZ" sz="2600" dirty="0" err="1" smtClean="0">
                <a:latin typeface="Arial" pitchFamily="34" charset="0"/>
                <a:cs typeface="Arial" pitchFamily="34" charset="0"/>
              </a:rPr>
              <a:t>Cook</a:t>
            </a:r>
            <a:r>
              <a:rPr lang="cs-CZ" sz="2600" dirty="0" smtClean="0">
                <a:latin typeface="Arial" pitchFamily="34" charset="0"/>
                <a:cs typeface="Arial" pitchFamily="34" charset="0"/>
              </a:rPr>
              <a:t> obrovskou firmou s ročním obratem 9 miliard liber, která ročně uspokojuje požadavky více než 20 milionů klientů</a:t>
            </a:r>
          </a:p>
          <a:p>
            <a:pPr>
              <a:buNone/>
            </a:pPr>
            <a:endParaRPr lang="cs-CZ" sz="20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2400" b="1" dirty="0" smtClean="0">
                <a:latin typeface="Arial" pitchFamily="34" charset="0"/>
                <a:cs typeface="Arial" pitchFamily="34" charset="0"/>
              </a:rPr>
              <a:t>Etapy CR</a:t>
            </a:r>
            <a:endParaRPr lang="cs-CZ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Arial" charset="0"/>
              <a:buNone/>
            </a:pPr>
            <a:r>
              <a:rPr lang="cs-CZ" sz="2600" b="1" dirty="0" smtClean="0">
                <a:latin typeface="Arial" charset="0"/>
                <a:cs typeface="Arial" charset="0"/>
              </a:rPr>
              <a:t>První etapa – </a:t>
            </a:r>
            <a:r>
              <a:rPr lang="cs-CZ" sz="2600" b="1" u="sng" dirty="0" smtClean="0">
                <a:latin typeface="Arial" charset="0"/>
                <a:cs typeface="Arial" charset="0"/>
              </a:rPr>
              <a:t>do 1. světové války</a:t>
            </a:r>
          </a:p>
          <a:p>
            <a:pPr marL="457200" indent="-457200">
              <a:buFont typeface="Arial" charset="0"/>
              <a:buNone/>
            </a:pPr>
            <a:endParaRPr lang="cs-CZ" sz="2600" dirty="0" smtClean="0">
              <a:latin typeface="Arial" charset="0"/>
              <a:cs typeface="Arial" charset="0"/>
            </a:endParaRPr>
          </a:p>
          <a:p>
            <a:pPr marL="457200" indent="-457200">
              <a:buFont typeface="Arial" charset="0"/>
              <a:buNone/>
            </a:pPr>
            <a:r>
              <a:rPr lang="cs-CZ" sz="2600" dirty="0" smtClean="0"/>
              <a:t>– Zvyšuje se fond volného času</a:t>
            </a:r>
          </a:p>
          <a:p>
            <a:pPr marL="457200" indent="-457200">
              <a:buFont typeface="Arial" charset="0"/>
              <a:buNone/>
            </a:pPr>
            <a:r>
              <a:rPr lang="cs-CZ" sz="2600" dirty="0" smtClean="0"/>
              <a:t>– Vyšší vrstvy společnosti vyhledávají lázeňství</a:t>
            </a:r>
          </a:p>
          <a:p>
            <a:pPr marL="457200" indent="-457200">
              <a:buFont typeface="Arial" charset="0"/>
              <a:buNone/>
            </a:pPr>
            <a:r>
              <a:rPr lang="cs-CZ" sz="2600" dirty="0" smtClean="0"/>
              <a:t>– Nižší vrstvy společnosti vyhledávají turistiku</a:t>
            </a:r>
          </a:p>
          <a:p>
            <a:pPr marL="457200" indent="-457200">
              <a:buFont typeface="Arial" charset="0"/>
              <a:buNone/>
            </a:pPr>
            <a:r>
              <a:rPr lang="cs-CZ" sz="2600" dirty="0" smtClean="0"/>
              <a:t>– Stát nezasahuje do CR</a:t>
            </a:r>
          </a:p>
          <a:p>
            <a:pPr marL="457200" indent="-457200">
              <a:buFont typeface="Arial" charset="0"/>
              <a:buNone/>
            </a:pPr>
            <a:r>
              <a:rPr lang="cs-CZ" sz="2600" dirty="0" smtClean="0"/>
              <a:t>– Prudký rozvoj MTZ (materiálně-technické základny)</a:t>
            </a:r>
          </a:p>
          <a:p>
            <a:pPr marL="457200" indent="-457200">
              <a:buFont typeface="Arial" charset="0"/>
              <a:buNone/>
            </a:pPr>
            <a:r>
              <a:rPr lang="cs-CZ" sz="2600" dirty="0" smtClean="0"/>
              <a:t>– Vznik nových profesí v CR</a:t>
            </a:r>
            <a:endParaRPr lang="cs-CZ" sz="2600" dirty="0" smtClean="0">
              <a:latin typeface="Arial" charset="0"/>
              <a:cs typeface="Arial" charset="0"/>
            </a:endParaRPr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cs-CZ" sz="2700" b="1" u="sng" dirty="0" smtClean="0">
                <a:latin typeface="Arial" pitchFamily="34" charset="0"/>
                <a:cs typeface="Arial" pitchFamily="34" charset="0"/>
              </a:rPr>
              <a:t>Druhá etapa – mezi 2 světovými válkami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cs-CZ" sz="2400" dirty="0" smtClean="0">
                <a:latin typeface="Arial" charset="0"/>
                <a:cs typeface="Arial" charset="0"/>
              </a:rPr>
              <a:t>– Ochranářská rozhodnutí v oblasti CR</a:t>
            </a:r>
          </a:p>
          <a:p>
            <a:pPr>
              <a:buFont typeface="Arial" charset="0"/>
              <a:buNone/>
            </a:pPr>
            <a:r>
              <a:rPr lang="cs-CZ" sz="2400" dirty="0" smtClean="0">
                <a:latin typeface="Arial" charset="0"/>
                <a:cs typeface="Arial" charset="0"/>
              </a:rPr>
              <a:t>– Hospodářská krize – omezení domácího CR</a:t>
            </a:r>
          </a:p>
          <a:p>
            <a:pPr>
              <a:buFont typeface="Arial" charset="0"/>
              <a:buNone/>
            </a:pPr>
            <a:r>
              <a:rPr lang="cs-CZ" sz="2400" dirty="0" smtClean="0">
                <a:latin typeface="Arial" charset="0"/>
                <a:cs typeface="Arial" charset="0"/>
              </a:rPr>
              <a:t>– Rozvoj dopravy</a:t>
            </a:r>
          </a:p>
          <a:p>
            <a:pPr>
              <a:buFont typeface="Arial" charset="0"/>
              <a:buNone/>
            </a:pPr>
            <a:r>
              <a:rPr lang="cs-CZ" sz="2400" dirty="0" smtClean="0">
                <a:latin typeface="Arial" charset="0"/>
                <a:cs typeface="Arial" charset="0"/>
              </a:rPr>
              <a:t>– Rozvoj zimního CR</a:t>
            </a:r>
          </a:p>
          <a:p>
            <a:pPr>
              <a:buFont typeface="Arial" charset="0"/>
              <a:buNone/>
            </a:pPr>
            <a:r>
              <a:rPr lang="cs-CZ" sz="2400" dirty="0" smtClean="0">
                <a:latin typeface="Arial" charset="0"/>
                <a:cs typeface="Arial" charset="0"/>
              </a:rPr>
              <a:t>– Vznik mezinárodních orgánů v CR – WTO</a:t>
            </a:r>
          </a:p>
          <a:p>
            <a:pPr>
              <a:buFont typeface="Arial" charset="0"/>
              <a:buNone/>
            </a:pPr>
            <a:r>
              <a:rPr lang="cs-CZ" sz="2400" dirty="0" smtClean="0">
                <a:latin typeface="Arial" charset="0"/>
                <a:cs typeface="Arial" charset="0"/>
              </a:rPr>
              <a:t>– Specializované odborné školy pro přípravu pracovníků v CR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596" y="-285776"/>
            <a:ext cx="8229600" cy="1143000"/>
          </a:xfrm>
        </p:spPr>
        <p:txBody>
          <a:bodyPr>
            <a:normAutofit/>
          </a:bodyPr>
          <a:lstStyle/>
          <a:p>
            <a:pPr algn="l"/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571480"/>
            <a:ext cx="8929718" cy="6500858"/>
          </a:xfrm>
        </p:spPr>
        <p:txBody>
          <a:bodyPr>
            <a:normAutofit/>
          </a:bodyPr>
          <a:lstStyle/>
          <a:p>
            <a:pPr marL="457200" indent="-457200">
              <a:buNone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Po roce 1945</a:t>
            </a:r>
          </a:p>
          <a:p>
            <a:pPr marL="457200" indent="-457200">
              <a:buFontTx/>
              <a:buChar char="-"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Vytvoření dvou odlišných politických soustav -&gt; odlišný vývoj v rámci těchto soustav</a:t>
            </a:r>
          </a:p>
          <a:p>
            <a:pPr marL="457200" indent="-457200">
              <a:buFontTx/>
              <a:buChar char="-"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V prvních letech útlum CR, lidé podnikali pouze tzv. pietní cesty</a:t>
            </a:r>
          </a:p>
          <a:p>
            <a:pPr marL="457200" indent="-457200">
              <a:buNone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Po roce 1948</a:t>
            </a:r>
          </a:p>
          <a:p>
            <a:pPr marL="457200" indent="-457200">
              <a:buFontTx/>
              <a:buChar char="-"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Cestování omezeno, v </a:t>
            </a:r>
            <a:r>
              <a:rPr lang="cs-CZ" sz="2400" dirty="0" smtClean="0"/>
              <a:t>kapitalistických zemích převládal cestovní ruch individuální a v socialistických zemích byl podporován rozvoj cestovního ruchu vázaného (rekreace ROH, závodní rekreace, zájezdy kolektivů apod.)</a:t>
            </a:r>
          </a:p>
          <a:p>
            <a:pPr marL="457200" indent="-457200">
              <a:buNone/>
            </a:pPr>
            <a:endParaRPr lang="cs-CZ" sz="2400" dirty="0" smtClean="0"/>
          </a:p>
          <a:p>
            <a:pPr marL="457200" indent="-457200">
              <a:buFontTx/>
              <a:buChar char="-"/>
            </a:pPr>
            <a:endParaRPr lang="cs-CZ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2400" b="1" dirty="0" smtClean="0">
                <a:latin typeface="Arial" pitchFamily="34" charset="0"/>
                <a:cs typeface="Arial" pitchFamily="34" charset="0"/>
              </a:rPr>
              <a:t>Třetí etapa -  </a:t>
            </a:r>
            <a:r>
              <a:rPr lang="cs-CZ" sz="2400" b="1" u="sng" dirty="0" smtClean="0">
                <a:latin typeface="Arial" pitchFamily="34" charset="0"/>
                <a:cs typeface="Arial" pitchFamily="34" charset="0"/>
              </a:rPr>
              <a:t>po 2. světové válce</a:t>
            </a:r>
            <a:endParaRPr lang="cs-CZ" sz="2400" b="1" u="sng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– 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Rozvoj CR ovlivněn existencí východního a západního bloku</a:t>
            </a:r>
          </a:p>
          <a:p>
            <a:pPr>
              <a:buNone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– Prudký nárůst všech forem a druhů CR</a:t>
            </a:r>
          </a:p>
          <a:p>
            <a:pPr>
              <a:buNone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– Roste fond volného času</a:t>
            </a:r>
          </a:p>
          <a:p>
            <a:pPr>
              <a:buNone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– Přesun CR na zimní sezónu</a:t>
            </a:r>
          </a:p>
          <a:p>
            <a:pPr>
              <a:buNone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– CR se stává masovou záležitostí</a:t>
            </a:r>
            <a:endParaRPr lang="cs-CZ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4282" y="214290"/>
            <a:ext cx="8929718" cy="6215106"/>
          </a:xfrm>
        </p:spPr>
        <p:txBody>
          <a:bodyPr>
            <a:normAutofit lnSpcReduction="10000"/>
          </a:bodyPr>
          <a:lstStyle/>
          <a:p>
            <a:pPr fontAlgn="base">
              <a:buNone/>
            </a:pPr>
            <a:r>
              <a:rPr lang="cs-CZ" sz="2200" b="1" dirty="0" smtClean="0"/>
              <a:t>po roce 1989:</a:t>
            </a:r>
          </a:p>
          <a:p>
            <a:pPr fontAlgn="base"/>
            <a:endParaRPr lang="cs-CZ" sz="2200" dirty="0" smtClean="0"/>
          </a:p>
          <a:p>
            <a:pPr fontAlgn="base"/>
            <a:r>
              <a:rPr lang="cs-CZ" sz="2200" dirty="0" smtClean="0">
                <a:latin typeface="Arial" pitchFamily="34" charset="0"/>
                <a:cs typeface="Arial" pitchFamily="34" charset="0"/>
              </a:rPr>
              <a:t>CR jako průmyslové odvětví</a:t>
            </a:r>
          </a:p>
          <a:p>
            <a:pPr fontAlgn="base"/>
            <a:r>
              <a:rPr lang="cs-CZ" sz="2200" dirty="0" smtClean="0">
                <a:latin typeface="Arial" pitchFamily="34" charset="0"/>
                <a:cs typeface="Arial" pitchFamily="34" charset="0"/>
              </a:rPr>
              <a:t>Zvyšuje se podíl CR v bývalých rozvojových zemích</a:t>
            </a:r>
          </a:p>
          <a:p>
            <a:pPr fontAlgn="base"/>
            <a:r>
              <a:rPr lang="cs-CZ" sz="2200" dirty="0" smtClean="0">
                <a:latin typeface="Arial" pitchFamily="34" charset="0"/>
                <a:cs typeface="Arial" pitchFamily="34" charset="0"/>
              </a:rPr>
              <a:t>  Účast většiny lidí na CR vícekrát za rok    </a:t>
            </a:r>
          </a:p>
          <a:p>
            <a:pPr fontAlgn="base"/>
            <a:r>
              <a:rPr lang="cs-CZ" sz="2200" dirty="0" smtClean="0">
                <a:latin typeface="Arial" pitchFamily="34" charset="0"/>
                <a:cs typeface="Arial" pitchFamily="34" charset="0"/>
              </a:rPr>
              <a:t> Obecně kvantitativní nárůst CR</a:t>
            </a:r>
          </a:p>
          <a:p>
            <a:pPr fontAlgn="base"/>
            <a:r>
              <a:rPr lang="cs-CZ" sz="2200" dirty="0" smtClean="0">
                <a:latin typeface="Arial" pitchFamily="34" charset="0"/>
                <a:cs typeface="Arial" pitchFamily="34" charset="0"/>
              </a:rPr>
              <a:t> Přechodná stagnace domácího CR a prudký nárůst zahraničního CR</a:t>
            </a:r>
          </a:p>
          <a:p>
            <a:pPr fontAlgn="base"/>
            <a:r>
              <a:rPr lang="cs-CZ" sz="2200" dirty="0" smtClean="0">
                <a:latin typeface="Arial" pitchFamily="34" charset="0"/>
                <a:cs typeface="Arial" pitchFamily="34" charset="0"/>
              </a:rPr>
              <a:t>Rozvoj volného CR</a:t>
            </a:r>
          </a:p>
          <a:p>
            <a:pPr fontAlgn="base">
              <a:buNone/>
            </a:pPr>
            <a:endParaRPr lang="cs-CZ" sz="2200" dirty="0" smtClean="0"/>
          </a:p>
          <a:p>
            <a:pPr>
              <a:buNone/>
            </a:pPr>
            <a:r>
              <a:rPr lang="cs-CZ" sz="2200" b="1" u="sng" dirty="0" smtClean="0">
                <a:latin typeface="Arial" pitchFamily="34" charset="0"/>
                <a:cs typeface="Arial" pitchFamily="34" charset="0"/>
              </a:rPr>
              <a:t>Služby, které pomáhají rozvíjet CR: </a:t>
            </a:r>
            <a:endParaRPr lang="cs-CZ" sz="22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2200" dirty="0" smtClean="0">
                <a:latin typeface="Arial" pitchFamily="34" charset="0"/>
                <a:cs typeface="Arial" pitchFamily="34" charset="0"/>
              </a:rPr>
              <a:t>Doprava, ubytovací a stravovací služby, </a:t>
            </a:r>
            <a:r>
              <a:rPr lang="cs-CZ" sz="2200" dirty="0" err="1" smtClean="0">
                <a:latin typeface="Arial" pitchFamily="34" charset="0"/>
                <a:cs typeface="Arial" pitchFamily="34" charset="0"/>
              </a:rPr>
              <a:t>služby</a:t>
            </a:r>
            <a:r>
              <a:rPr lang="cs-CZ" sz="2200" dirty="0" smtClean="0">
                <a:latin typeface="Arial" pitchFamily="34" charset="0"/>
                <a:cs typeface="Arial" pitchFamily="34" charset="0"/>
              </a:rPr>
              <a:t> cestovních kanceláří/agentur,</a:t>
            </a:r>
          </a:p>
          <a:p>
            <a:pPr>
              <a:buNone/>
            </a:pPr>
            <a:r>
              <a:rPr lang="cs-CZ" sz="2200" dirty="0" smtClean="0">
                <a:latin typeface="Arial" pitchFamily="34" charset="0"/>
                <a:cs typeface="Arial" pitchFamily="34" charset="0"/>
              </a:rPr>
              <a:t>lázeňské služby, kongresové služby, animace v CR, směnárenské, pojištění,</a:t>
            </a:r>
          </a:p>
          <a:p>
            <a:pPr>
              <a:buNone/>
            </a:pPr>
            <a:r>
              <a:rPr lang="cs-CZ" sz="2200" dirty="0" smtClean="0">
                <a:latin typeface="Arial" pitchFamily="34" charset="0"/>
                <a:cs typeface="Arial" pitchFamily="34" charset="0"/>
              </a:rPr>
              <a:t>služby pasových a celních orgánů, informatika při poskytování služeb CR</a:t>
            </a:r>
          </a:p>
          <a:p>
            <a:pPr fontAlgn="base">
              <a:buNone/>
            </a:pPr>
            <a:endParaRPr lang="cs-CZ" sz="2000" dirty="0" smtClean="0"/>
          </a:p>
          <a:p>
            <a:pPr>
              <a:buNone/>
            </a:pPr>
            <a:endParaRPr lang="cs-CZ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642918"/>
            <a:ext cx="8401080" cy="548324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400" b="1" u="sng" dirty="0" smtClean="0">
                <a:latin typeface="Arial" pitchFamily="34" charset="0"/>
                <a:cs typeface="Arial" pitchFamily="34" charset="0"/>
              </a:rPr>
              <a:t>CR ovlivňuje:</a:t>
            </a:r>
          </a:p>
          <a:p>
            <a:pPr marL="457200" indent="-457200"/>
            <a:r>
              <a:rPr lang="cs-CZ" sz="2400" dirty="0" smtClean="0">
                <a:latin typeface="Arial" pitchFamily="34" charset="0"/>
                <a:cs typeface="Arial" pitchFamily="34" charset="0"/>
              </a:rPr>
              <a:t>tvorbu hrubého domácího produktu</a:t>
            </a:r>
          </a:p>
          <a:p>
            <a:pPr marL="457200" indent="-457200"/>
            <a:r>
              <a:rPr lang="cs-CZ" sz="2400" dirty="0" smtClean="0">
                <a:latin typeface="Arial" pitchFamily="34" charset="0"/>
                <a:cs typeface="Arial" pitchFamily="34" charset="0"/>
              </a:rPr>
              <a:t>trh práce</a:t>
            </a:r>
          </a:p>
          <a:p>
            <a:pPr marL="457200" indent="-457200"/>
            <a:r>
              <a:rPr lang="cs-CZ" sz="2400" dirty="0" smtClean="0">
                <a:latin typeface="Arial" pitchFamily="34" charset="0"/>
                <a:cs typeface="Arial" pitchFamily="34" charset="0"/>
              </a:rPr>
              <a:t>vytváření devizových rezerv státu</a:t>
            </a:r>
          </a:p>
          <a:p>
            <a:pPr marL="457200" indent="-457200"/>
            <a:r>
              <a:rPr lang="cs-CZ" sz="2400" dirty="0" smtClean="0">
                <a:latin typeface="Arial" pitchFamily="34" charset="0"/>
                <a:cs typeface="Arial" pitchFamily="34" charset="0"/>
              </a:rPr>
              <a:t>platební bilanci státu</a:t>
            </a:r>
          </a:p>
          <a:p>
            <a:pPr marL="457200" indent="-457200"/>
            <a:r>
              <a:rPr lang="cs-CZ" sz="2400" dirty="0" smtClean="0">
                <a:latin typeface="Arial" pitchFamily="34" charset="0"/>
                <a:cs typeface="Arial" pitchFamily="34" charset="0"/>
              </a:rPr>
              <a:t>tvoří příjmy místních rozpočtů</a:t>
            </a:r>
          </a:p>
          <a:p>
            <a:pPr marL="457200" indent="-457200"/>
            <a:r>
              <a:rPr lang="cs-CZ" sz="2400" dirty="0" smtClean="0">
                <a:latin typeface="Arial" pitchFamily="34" charset="0"/>
                <a:cs typeface="Arial" pitchFamily="34" charset="0"/>
              </a:rPr>
              <a:t>podporuje investiční aktivity</a:t>
            </a:r>
          </a:p>
          <a:p>
            <a:pPr marL="457200" indent="-457200"/>
            <a:r>
              <a:rPr lang="cs-CZ" sz="2400" dirty="0" smtClean="0">
                <a:latin typeface="Arial" pitchFamily="34" charset="0"/>
                <a:cs typeface="Arial" pitchFamily="34" charset="0"/>
              </a:rPr>
              <a:t>zvyšuje všeobecnou vzdělanostní úroveň</a:t>
            </a:r>
          </a:p>
          <a:p>
            <a:pPr marL="457200" indent="-457200"/>
            <a:r>
              <a:rPr lang="cs-CZ" sz="2400" dirty="0" smtClean="0">
                <a:latin typeface="Arial" pitchFamily="34" charset="0"/>
                <a:cs typeface="Arial" pitchFamily="34" charset="0"/>
              </a:rPr>
              <a:t>dopravu  a další služby</a:t>
            </a:r>
          </a:p>
          <a:p>
            <a:pPr marL="457200" indent="-457200"/>
            <a:endParaRPr lang="cs-CZ" sz="2400" dirty="0" smtClean="0">
              <a:latin typeface="Arial" pitchFamily="34" charset="0"/>
              <a:cs typeface="Arial" pitchFamily="34" charset="0"/>
            </a:endParaRPr>
          </a:p>
          <a:p>
            <a:endParaRPr lang="cs-CZ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291</TotalTime>
  <Words>920</Words>
  <Application>Microsoft Office PowerPoint</Application>
  <PresentationFormat>Předvádění na obrazovce (4:3)</PresentationFormat>
  <Paragraphs>127</Paragraphs>
  <Slides>16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Motiv sady Office</vt:lpstr>
      <vt:lpstr>Vznik CR vývoj a organizace pro Cestovní ruch u nás a ve světě,  podpora Cestovního ruchu v České republice</vt:lpstr>
      <vt:lpstr>Vznik CR</vt:lpstr>
      <vt:lpstr>Thomas Cook – první významná osoba v CR</vt:lpstr>
      <vt:lpstr>Etapy CR</vt:lpstr>
      <vt:lpstr>Druhá etapa – mezi 2 světovými válkami </vt:lpstr>
      <vt:lpstr>Snímek 6</vt:lpstr>
      <vt:lpstr>Třetí etapa -  po 2. světové válce</vt:lpstr>
      <vt:lpstr> </vt:lpstr>
      <vt:lpstr>  </vt:lpstr>
      <vt:lpstr>V České republice</vt:lpstr>
      <vt:lpstr>Czech Tourism</vt:lpstr>
      <vt:lpstr>Organizace cestovního ruchu ve světě World Tourism Organization</vt:lpstr>
      <vt:lpstr>WTTC - World Travel and Tourism Council</vt:lpstr>
      <vt:lpstr>UNESCO  - United Nations Educational, Scientific and Cultural Organization</vt:lpstr>
      <vt:lpstr>Mezinárodní měnový fond -International Monetary Fund, zkratka IMF</vt:lpstr>
      <vt:lpstr>zdroje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Vznik, vývoj a organizace pro Cestovní ruch u nás a ve světě,  podpora Cestovního ruchu v České republice</dc:title>
  <dc:creator>ABalog</dc:creator>
  <cp:lastModifiedBy>ABalog</cp:lastModifiedBy>
  <cp:revision>33</cp:revision>
  <dcterms:created xsi:type="dcterms:W3CDTF">2017-11-17T13:11:00Z</dcterms:created>
  <dcterms:modified xsi:type="dcterms:W3CDTF">2017-12-10T15:22:08Z</dcterms:modified>
</cp:coreProperties>
</file>