
<file path=[Content_Types].xml><?xml version="1.0" encoding="utf-8"?>
<Types xmlns="http://schemas.openxmlformats.org/package/2006/content-types">
  <Default Extension="png" ContentType="image/png"/>
  <Default Extension="png&amp;ehk=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&amp;ehk=54bmbBZC6bR0PKp" ContentType="image/jpeg"/>
  <Default Extension="gif" ContentType="image/gif"/>
  <Default Extension="png&amp;ehk=lQEVqsVgY40MTQzhuGoDKg&amp;r=0&amp;pid=OfficeInsert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60" r:id="rId4"/>
    <p:sldId id="273" r:id="rId5"/>
    <p:sldId id="275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</p:sldIdLst>
  <p:sldSz cx="9144000" cy="5143500" type="screen16x9"/>
  <p:notesSz cx="6858000" cy="9144000"/>
  <p:embeddedFontLs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Economica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lt1"/>
                </a:solidFill>
              </a:rPr>
              <a:t>‹#›</a:t>
            </a:fld>
            <a:endParaRPr lang="c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llerina_logo.png" TargetMode="External"/><Relationship Id="rId2" Type="http://schemas.openxmlformats.org/officeDocument/2006/relationships/image" Target="../media/image4.png&amp;ehk=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hroomery.org/forums/showflat.php/Number/20287839" TargetMode="External"/><Relationship Id="rId4" Type="http://schemas.openxmlformats.org/officeDocument/2006/relationships/image" Target="../media/image11.jpg&amp;ehk=54bmbBZC6bR0PK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&amp;ehk=lQEVqsVgY40MTQzhuGoDKg&amp;r=0&amp;pid=OfficeInsert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2593800" y="1088050"/>
            <a:ext cx="3956400" cy="2534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6000"/>
              <a:t>Stravovací a ubytovací služby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6772750" y="3956547"/>
            <a:ext cx="3054600" cy="108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800">
                <a:latin typeface="Arial"/>
                <a:ea typeface="Arial"/>
                <a:cs typeface="Arial"/>
                <a:sym typeface="Arial"/>
              </a:rPr>
              <a:t>Michal Vovčák</a:t>
            </a:r>
          </a:p>
          <a:p>
            <a:pPr lvl="0">
              <a:spcBef>
                <a:spcPts val="0"/>
              </a:spcBef>
              <a:buNone/>
            </a:pPr>
            <a:r>
              <a:rPr lang="cs" sz="1800">
                <a:latin typeface="Arial"/>
                <a:ea typeface="Arial"/>
                <a:cs typeface="Arial"/>
                <a:sym typeface="Arial"/>
              </a:rPr>
              <a:t>4.B</a:t>
            </a:r>
          </a:p>
          <a:p>
            <a:pPr lvl="0">
              <a:spcBef>
                <a:spcPts val="0"/>
              </a:spcBef>
              <a:buNone/>
            </a:pPr>
            <a:r>
              <a:rPr lang="cs" sz="1800">
                <a:latin typeface="Arial"/>
                <a:ea typeface="Arial"/>
                <a:cs typeface="Arial"/>
                <a:sym typeface="Arial"/>
              </a:rPr>
              <a:t>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53F3BAD-A8DA-4208-82CE-9E83C784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82137"/>
            <a:ext cx="8832300" cy="4579225"/>
          </a:xfrm>
        </p:spPr>
        <p:txBody>
          <a:bodyPr/>
          <a:lstStyle/>
          <a:p>
            <a:pPr marL="285750" indent="-285750"/>
            <a:r>
              <a:rPr lang="cs-CZ" u="sng" dirty="0"/>
              <a:t>Sortiment pokrmů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převládají zde pokrmy z grilu, zapékaná jídla a polévky</a:t>
            </a:r>
          </a:p>
          <a:p>
            <a:pPr marL="285750" indent="-285750">
              <a:buFontTx/>
              <a:buChar char="-"/>
            </a:pPr>
            <a:r>
              <a:rPr lang="cs-CZ" dirty="0"/>
              <a:t>Toasty, minutky na toastech, sendviče a předkrmové koktejly apod.</a:t>
            </a:r>
          </a:p>
          <a:p>
            <a:pPr marL="285750" indent="-285750"/>
            <a:r>
              <a:rPr lang="cs-CZ" u="sng" dirty="0"/>
              <a:t>Sortiment nápojů</a:t>
            </a:r>
          </a:p>
          <a:p>
            <a:pPr marL="285750" indent="-285750">
              <a:buFontTx/>
              <a:buChar char="-"/>
            </a:pPr>
            <a:r>
              <a:rPr lang="cs-CZ" dirty="0"/>
              <a:t>Alkoholické a nealkoholické nápojem, míchané nápoje </a:t>
            </a:r>
          </a:p>
          <a:p>
            <a:pPr marL="285750" indent="-285750">
              <a:buFontTx/>
              <a:buChar char="-"/>
            </a:pPr>
            <a:r>
              <a:rPr lang="cs-CZ" dirty="0"/>
              <a:t>Mezi lihovinami nesmí chybět  několik značek koňaku, </a:t>
            </a:r>
            <a:r>
              <a:rPr lang="cs-CZ" dirty="0" err="1"/>
              <a:t>whiskey</a:t>
            </a:r>
            <a:r>
              <a:rPr lang="cs-CZ" dirty="0"/>
              <a:t>, ginu, vodky, rumu, ovocných likérů</a:t>
            </a:r>
          </a:p>
          <a:p>
            <a:pPr marL="285750" indent="-285750">
              <a:buFontTx/>
              <a:buChar char="-"/>
            </a:pPr>
            <a:r>
              <a:rPr lang="cs-CZ" dirty="0"/>
              <a:t>Z teplých nápojů – káva, kakao, čokoláda</a:t>
            </a:r>
          </a:p>
        </p:txBody>
      </p:sp>
    </p:spTree>
    <p:extLst>
      <p:ext uri="{BB962C8B-B14F-4D97-AF65-F5344CB8AC3E}">
        <p14:creationId xmlns:p14="http://schemas.microsoft.com/office/powerpoint/2010/main" val="86224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1FEB0-E3C8-45AC-8F27-3A4FDB45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Varieté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2877CB4-D983-41CF-AF47-A51070241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Velká zábavní střediska</a:t>
            </a:r>
          </a:p>
          <a:p>
            <a:r>
              <a:rPr lang="cs-CZ" dirty="0" err="1"/>
              <a:t>Reprezantativní</a:t>
            </a:r>
            <a:r>
              <a:rPr lang="cs-CZ" dirty="0"/>
              <a:t> charakter</a:t>
            </a:r>
          </a:p>
          <a:p>
            <a:r>
              <a:rPr lang="cs-CZ" dirty="0" err="1"/>
              <a:t>Podtatou</a:t>
            </a:r>
            <a:r>
              <a:rPr lang="cs-CZ" dirty="0"/>
              <a:t> provozu je celovečerní program  řízený podle určitých pravidel</a:t>
            </a:r>
          </a:p>
          <a:p>
            <a:r>
              <a:rPr lang="cs-CZ" dirty="0"/>
              <a:t>Ze všech míst viditelné jeviště a taneční sál + balkony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E9B27D-9822-4DEB-8DEE-44670FB88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6735" y="269349"/>
            <a:ext cx="1995565" cy="19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412A4-9DE4-43B4-AED7-B245BB47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Kabarety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91A3BD6-281F-4C5A-8DB2-69D84198E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Menší </a:t>
            </a:r>
            <a:r>
              <a:rPr lang="cs-CZ" dirty="0" err="1"/>
              <a:t>společensko</a:t>
            </a:r>
            <a:r>
              <a:rPr lang="cs-CZ" dirty="0"/>
              <a:t> – zábavní středisko s lidovým charakterem </a:t>
            </a:r>
          </a:p>
          <a:p>
            <a:r>
              <a:rPr lang="cs-CZ" dirty="0"/>
              <a:t> Zařízení bývá jednodušší, jeviště menší a program řídí </a:t>
            </a:r>
            <a:r>
              <a:rPr lang="cs-CZ" dirty="0" err="1"/>
              <a:t>konficiér</a:t>
            </a:r>
            <a:endParaRPr lang="cs-CZ" dirty="0"/>
          </a:p>
          <a:p>
            <a:r>
              <a:rPr lang="cs-CZ" dirty="0"/>
              <a:t> Střídají se zde vystoupení tanečníků i zpěváků</a:t>
            </a:r>
          </a:p>
          <a:p>
            <a:r>
              <a:rPr lang="cs-CZ" dirty="0"/>
              <a:t> Kabarety mají často politický, kritický a ironický nádech</a:t>
            </a:r>
          </a:p>
          <a:p>
            <a:r>
              <a:rPr lang="cs-CZ" dirty="0"/>
              <a:t> Sortiment pokrmů a nápojů je často na úrovní normální restaurace</a:t>
            </a:r>
          </a:p>
          <a:p>
            <a:r>
              <a:rPr lang="cs-CZ" dirty="0"/>
              <a:t>Nejčastější nápoj pivo</a:t>
            </a:r>
          </a:p>
          <a:p>
            <a:r>
              <a:rPr lang="cs-CZ" dirty="0"/>
              <a:t>Doplňkový sortiment- topinky, brambůrky, bramboráky,….</a:t>
            </a:r>
          </a:p>
        </p:txBody>
      </p:sp>
    </p:spTree>
    <p:extLst>
      <p:ext uri="{BB962C8B-B14F-4D97-AF65-F5344CB8AC3E}">
        <p14:creationId xmlns:p14="http://schemas.microsoft.com/office/powerpoint/2010/main" val="180537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352E5-F29B-4EEE-8DBA-8D978755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Koliby a salaše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AF2E4D5-270A-4364-A9BF-5B9D72151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725974" cy="3354000"/>
          </a:xfrm>
        </p:spPr>
        <p:txBody>
          <a:bodyPr/>
          <a:lstStyle/>
          <a:p>
            <a:r>
              <a:rPr lang="cs-CZ" dirty="0"/>
              <a:t> Atraktivní střediska horského charakteru, lidová hudba a tanec</a:t>
            </a:r>
          </a:p>
          <a:p>
            <a:r>
              <a:rPr lang="cs-CZ" dirty="0"/>
              <a:t> Budovy jsou v lidovém slohu, většinou zdobené řezbou (ale i železo, cihly </a:t>
            </a:r>
            <a:r>
              <a:rPr lang="cs-CZ" dirty="0" err="1"/>
              <a:t>atd</a:t>
            </a:r>
            <a:r>
              <a:rPr lang="cs-CZ" dirty="0"/>
              <a:t>)</a:t>
            </a:r>
          </a:p>
          <a:p>
            <a:r>
              <a:rPr lang="cs-CZ" dirty="0"/>
              <a:t>Součástí místnosti bývá krb, pec nebo oheň</a:t>
            </a:r>
          </a:p>
          <a:p>
            <a:r>
              <a:rPr lang="cs-CZ" dirty="0"/>
              <a:t>Nápoje se podávají ve skle nebo keramice a pokrmy na dřevěných nebo keramických talířích. Miskách, kastrůlcích, kotlících, jehlách atd.</a:t>
            </a:r>
          </a:p>
          <a:p>
            <a:r>
              <a:rPr lang="cs-CZ" dirty="0"/>
              <a:t>Nabídka pokrmů se liší oblastí, nabízí se vepřové a uzené maso, domácí klobásy, skopové a jehněčí maso, pečené sele, halušky, výrobky z mléka atd.. </a:t>
            </a:r>
          </a:p>
          <a:p>
            <a:r>
              <a:rPr lang="cs-CZ" dirty="0"/>
              <a:t> Nápoje- víno, pálenky, teplé alko nápoje</a:t>
            </a:r>
          </a:p>
        </p:txBody>
      </p:sp>
    </p:spTree>
    <p:extLst>
      <p:ext uri="{BB962C8B-B14F-4D97-AF65-F5344CB8AC3E}">
        <p14:creationId xmlns:p14="http://schemas.microsoft.com/office/powerpoint/2010/main" val="396222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Profesní sdružení ve stravovacích službách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/>
              <a:t>- Česká barmanská asociace</a:t>
            </a:r>
            <a:br>
              <a:rPr lang="cs"/>
            </a:br>
            <a:r>
              <a:rPr lang="cs"/>
              <a:t>- Asociace kuchařů a cukrářů </a:t>
            </a:r>
            <a:br>
              <a:rPr lang="cs"/>
            </a:br>
            <a:r>
              <a:rPr lang="cs"/>
              <a:t>- Sdružení podnikatelů v pohostinství a CR</a:t>
            </a:r>
            <a:br>
              <a:rPr lang="cs"/>
            </a:br>
            <a:r>
              <a:rPr lang="cs"/>
              <a:t>- Národní federace hotelů a restaurací </a:t>
            </a:r>
            <a:br>
              <a:rPr lang="cs"/>
            </a:br>
            <a:endParaRPr lang="cs"/>
          </a:p>
        </p:txBody>
      </p:sp>
      <p:pic>
        <p:nvPicPr>
          <p:cNvPr id="105" name="Shape 105" descr="Výsledek obrázku pro profession clip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200" y="1805175"/>
            <a:ext cx="2136350" cy="29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1162250" y="803675"/>
            <a:ext cx="6565500" cy="323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sz="6000">
                <a:latin typeface="Economica"/>
                <a:ea typeface="Economica"/>
                <a:cs typeface="Economica"/>
                <a:sym typeface="Economica"/>
              </a:rPr>
              <a:t>Ubytovací služby</a:t>
            </a:r>
          </a:p>
        </p:txBody>
      </p:sp>
      <p:pic>
        <p:nvPicPr>
          <p:cNvPr id="111" name="Shape 111" descr="Výsledek obrázku pro bed clip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00" y="2373900"/>
            <a:ext cx="37719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Výsledek obrázku pro house clip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0775" y="1883975"/>
            <a:ext cx="2924825" cy="29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Ubytovací služby- obecné informace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- Je to základní služba </a:t>
            </a:r>
            <a:br>
              <a:rPr lang="cs"/>
            </a:br>
            <a:r>
              <a:rPr lang="cs"/>
              <a:t>- Poskytuje přechodné ubytování </a:t>
            </a:r>
            <a:br>
              <a:rPr lang="cs"/>
            </a:br>
            <a:r>
              <a:rPr lang="cs"/>
              <a:t>- Vznikají s rozvojem dopravních služeb </a:t>
            </a:r>
            <a:br>
              <a:rPr lang="cs"/>
            </a:br>
            <a:r>
              <a:rPr lang="cs"/>
              <a:t>- Nejdříve hostince – jídlo a noc </a:t>
            </a:r>
            <a:br>
              <a:rPr lang="cs"/>
            </a:br>
            <a:r>
              <a:rPr lang="cs"/>
              <a:t>- Slovo hotel pochází z francouzštiny </a:t>
            </a:r>
            <a:br>
              <a:rPr lang="cs"/>
            </a:br>
            <a:r>
              <a:rPr lang="cs"/>
              <a:t>- 1. velké hotely vznikají v Anglii v 18. a 19. století </a:t>
            </a:r>
            <a:br>
              <a:rPr lang="cs"/>
            </a:br>
            <a:r>
              <a:rPr lang="cs"/>
              <a:t>- Ritz – první významný hoteliér </a:t>
            </a:r>
            <a:br>
              <a:rPr lang="cs"/>
            </a:br>
            <a:r>
              <a:rPr lang="cs"/>
              <a:t>- Místo společenských událostí </a:t>
            </a:r>
            <a:br>
              <a:rPr lang="cs"/>
            </a:br>
            <a:r>
              <a:rPr lang="cs"/>
              <a:t>- V roce 1918 v Praze významné hotely ( Národní třída, Václavák, Nadpoříčí) </a:t>
            </a:r>
            <a:br>
              <a:rPr lang="cs"/>
            </a:br>
            <a:r>
              <a:rPr lang="cs"/>
              <a:t>- Po 2. Světové válce mnoho hotelů znárodněno </a:t>
            </a:r>
            <a:br>
              <a:rPr lang="cs"/>
            </a:br>
            <a:r>
              <a:rPr lang="cs"/>
              <a:t>- Ubytovací průmysl = polovina pracovních míst v CR </a:t>
            </a:r>
            <a:br>
              <a:rPr lang="cs"/>
            </a:br>
            <a:endParaRPr lang="cs"/>
          </a:p>
        </p:txBody>
      </p:sp>
      <p:pic>
        <p:nvPicPr>
          <p:cNvPr id="119" name="Shape 119" descr="Související obráze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972" y="840775"/>
            <a:ext cx="2540425" cy="23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Ubytování</a:t>
            </a:r>
          </a:p>
        </p:txBody>
      </p:sp>
      <p:cxnSp>
        <p:nvCxnSpPr>
          <p:cNvPr id="125" name="Shape 125"/>
          <p:cNvCxnSpPr/>
          <p:nvPr/>
        </p:nvCxnSpPr>
        <p:spPr>
          <a:xfrm>
            <a:off x="1434250" y="1162225"/>
            <a:ext cx="2052600" cy="989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6" name="Shape 126"/>
          <p:cNvSpPr txBox="1"/>
          <p:nvPr/>
        </p:nvSpPr>
        <p:spPr>
          <a:xfrm>
            <a:off x="3696900" y="2151325"/>
            <a:ext cx="39690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800" b="1">
                <a:latin typeface="Open Sans"/>
                <a:ea typeface="Open Sans"/>
                <a:cs typeface="Open Sans"/>
                <a:sym typeface="Open Sans"/>
              </a:rPr>
              <a:t>Individuální</a:t>
            </a: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 – pronajímání např. jednoho pokoje, vlastního karavanu či houseboatu</a:t>
            </a:r>
          </a:p>
        </p:txBody>
      </p:sp>
      <p:cxnSp>
        <p:nvCxnSpPr>
          <p:cNvPr id="127" name="Shape 127"/>
          <p:cNvCxnSpPr/>
          <p:nvPr/>
        </p:nvCxnSpPr>
        <p:spPr>
          <a:xfrm flipH="1">
            <a:off x="581050" y="1162225"/>
            <a:ext cx="853200" cy="1941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8" name="Shape 128"/>
          <p:cNvSpPr txBox="1"/>
          <p:nvPr/>
        </p:nvSpPr>
        <p:spPr>
          <a:xfrm>
            <a:off x="457500" y="3118525"/>
            <a:ext cx="85206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800" b="1">
                <a:latin typeface="Open Sans"/>
                <a:ea typeface="Open Sans"/>
                <a:cs typeface="Open Sans"/>
                <a:sym typeface="Open Sans"/>
              </a:rPr>
              <a:t>Hromadná </a:t>
            </a: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- </a:t>
            </a:r>
          </a:p>
          <a:p>
            <a:pPr lvl="0">
              <a:spcBef>
                <a:spcPts val="0"/>
              </a:spcBef>
              <a:buNone/>
            </a:pP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a) </a:t>
            </a:r>
            <a:r>
              <a:rPr lang="cs" sz="1800" u="sng">
                <a:latin typeface="Open Sans"/>
                <a:ea typeface="Open Sans"/>
                <a:cs typeface="Open Sans"/>
                <a:sym typeface="Open Sans"/>
              </a:rPr>
              <a:t>Hotely a obdobná ubytovací zařízení</a:t>
            </a: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 ( hotel, hotel Garni, penzion)</a:t>
            </a:r>
          </a:p>
          <a:p>
            <a:pPr lvl="0">
              <a:spcBef>
                <a:spcPts val="0"/>
              </a:spcBef>
              <a:buNone/>
            </a:pP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b) </a:t>
            </a:r>
            <a:r>
              <a:rPr lang="cs" sz="1800" u="sng">
                <a:latin typeface="Open Sans"/>
                <a:ea typeface="Open Sans"/>
                <a:cs typeface="Open Sans"/>
                <a:sym typeface="Open Sans"/>
              </a:rPr>
              <a:t>Ostatní hromadná ubytovací zařízení</a:t>
            </a: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 (kempy, chatové osady, turistické ubytovny)</a:t>
            </a:r>
          </a:p>
          <a:p>
            <a:pPr lvl="0">
              <a:spcBef>
                <a:spcPts val="0"/>
              </a:spcBef>
              <a:buNone/>
            </a:pP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c) </a:t>
            </a:r>
            <a:r>
              <a:rPr lang="cs" sz="1800" u="sng">
                <a:latin typeface="Open Sans"/>
                <a:ea typeface="Open Sans"/>
                <a:cs typeface="Open Sans"/>
                <a:sym typeface="Open Sans"/>
              </a:rPr>
              <a:t>Ostatní nespecifikovaná ubytovací zařízení</a:t>
            </a: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 (internáty, vysokoškolské koleje)</a:t>
            </a:r>
            <a:r>
              <a:rPr lang="cs" sz="1800" b="1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cs" sz="1800" b="1">
                <a:latin typeface="Open Sans"/>
                <a:ea typeface="Open Sans"/>
                <a:cs typeface="Open Sans"/>
                <a:sym typeface="Open Sans"/>
              </a:rPr>
            </a:br>
            <a:endParaRPr lang="cs" sz="18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9" name="Shape 129" descr="Výsledek obrázku pro houseboat clip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2325" y="315922"/>
            <a:ext cx="2838050" cy="15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Pojmy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b="1"/>
              <a:t>Hotel</a:t>
            </a:r>
            <a:r>
              <a:rPr lang="cs"/>
              <a:t> = ubytovací zařízení s nejméně deseti pokoji </a:t>
            </a:r>
            <a:br>
              <a:rPr lang="cs"/>
            </a:br>
            <a:r>
              <a:rPr lang="cs" b="1"/>
              <a:t>Hotel Garni </a:t>
            </a:r>
            <a:r>
              <a:rPr lang="cs"/>
              <a:t>= zařízení hotelového typu s omezeným stravováním (pouze snídaně)</a:t>
            </a:r>
            <a:br>
              <a:rPr lang="cs"/>
            </a:br>
            <a:r>
              <a:rPr lang="cs" b="1"/>
              <a:t>Motel</a:t>
            </a:r>
            <a:r>
              <a:rPr lang="cs"/>
              <a:t> = nachází se u pozemních komunikací, ubytovací zařízení s nejméně deseti pokoji </a:t>
            </a:r>
            <a:br>
              <a:rPr lang="cs"/>
            </a:br>
            <a:r>
              <a:rPr lang="cs" b="1"/>
              <a:t>Botel</a:t>
            </a:r>
            <a:r>
              <a:rPr lang="cs"/>
              <a:t> = ubytovací zařízení na lodi, přikotvené u břehu </a:t>
            </a:r>
            <a:br>
              <a:rPr lang="cs"/>
            </a:br>
            <a:r>
              <a:rPr lang="cs" b="1"/>
              <a:t>Bungalov</a:t>
            </a:r>
            <a:r>
              <a:rPr lang="cs"/>
              <a:t>= nachází se v uzavřeném prostoru, místnosti a sociální zařízení </a:t>
            </a:r>
            <a:br>
              <a:rPr lang="cs"/>
            </a:br>
            <a:endParaRPr lang="c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Pojmy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b="1" dirty="0"/>
              <a:t>Depan</a:t>
            </a:r>
            <a:r>
              <a:rPr lang="cs-CZ" b="1" dirty="0" err="1"/>
              <a:t>dance</a:t>
            </a:r>
            <a:r>
              <a:rPr lang="cs" dirty="0"/>
              <a:t> = vedlejší část hotelu, nemá vlastní recepci</a:t>
            </a:r>
            <a:br>
              <a:rPr lang="cs" dirty="0"/>
            </a:br>
            <a:r>
              <a:rPr lang="cs" b="1" dirty="0"/>
              <a:t>Pension </a:t>
            </a:r>
            <a:r>
              <a:rPr lang="cs" dirty="0"/>
              <a:t>= ubytovací zařízení s nejméně pěti pokoji a omezeným rozsahem služeb </a:t>
            </a:r>
            <a:br>
              <a:rPr lang="cs" dirty="0"/>
            </a:br>
            <a:r>
              <a:rPr lang="cs" b="1" dirty="0"/>
              <a:t>All inclusive</a:t>
            </a:r>
            <a:r>
              <a:rPr lang="cs" dirty="0"/>
              <a:t> = vše v ceně, tři jídla denně (neomezené množství, nápoje po celý den) </a:t>
            </a:r>
            <a:br>
              <a:rPr lang="cs" dirty="0"/>
            </a:br>
            <a:r>
              <a:rPr lang="cs" b="1" dirty="0"/>
              <a:t>Kontinentální snídaně</a:t>
            </a:r>
            <a:r>
              <a:rPr lang="cs" dirty="0"/>
              <a:t> = pečivo, máslo, džem, sýr, čaj, káva, kakao </a:t>
            </a:r>
            <a:br>
              <a:rPr lang="cs" dirty="0"/>
            </a:br>
            <a:r>
              <a:rPr lang="cs" b="1" dirty="0"/>
              <a:t>Polopenze</a:t>
            </a:r>
            <a:r>
              <a:rPr lang="cs" dirty="0"/>
              <a:t> = snídaně + jedno hlavní jídlo</a:t>
            </a:r>
            <a:br>
              <a:rPr lang="cs" dirty="0"/>
            </a:br>
            <a:r>
              <a:rPr lang="cs" b="1" dirty="0"/>
              <a:t>Plná penze</a:t>
            </a:r>
            <a:r>
              <a:rPr lang="cs" dirty="0"/>
              <a:t> = snídaně, oběd, večeře</a:t>
            </a:r>
            <a:br>
              <a:rPr lang="cs" dirty="0"/>
            </a:br>
            <a:endParaRPr lang="cs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Stravovací služby- obecné informace 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s"/>
              <a:t>- Základní služba CR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s"/>
              <a:t>- Má velký význam pro ekonomiku státu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cs"/>
              <a:t>- Stravovací služby se vyvíjeli současně s historickým a kulturním vývojem daného státu.</a:t>
            </a:r>
          </a:p>
        </p:txBody>
      </p:sp>
      <p:pic>
        <p:nvPicPr>
          <p:cNvPr id="70" name="Shape 70" descr="Výsledek obrázku pro eat clip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465" y="173100"/>
            <a:ext cx="1918435" cy="167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Hotelové pokoje</a:t>
            </a:r>
          </a:p>
        </p:txBody>
      </p:sp>
      <p:cxnSp>
        <p:nvCxnSpPr>
          <p:cNvPr id="147" name="Shape 147"/>
          <p:cNvCxnSpPr/>
          <p:nvPr/>
        </p:nvCxnSpPr>
        <p:spPr>
          <a:xfrm>
            <a:off x="642950" y="1496075"/>
            <a:ext cx="2015400" cy="321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8" name="Shape 148"/>
          <p:cNvSpPr txBox="1"/>
          <p:nvPr/>
        </p:nvSpPr>
        <p:spPr>
          <a:xfrm>
            <a:off x="2720150" y="1613425"/>
            <a:ext cx="4438800" cy="9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800" b="1">
                <a:latin typeface="Open Sans"/>
                <a:ea typeface="Open Sans"/>
                <a:cs typeface="Open Sans"/>
                <a:sym typeface="Open Sans"/>
              </a:rPr>
              <a:t>Single </a:t>
            </a: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= jednolůžkový pokoj</a:t>
            </a:r>
          </a:p>
        </p:txBody>
      </p:sp>
      <p:cxnSp>
        <p:nvCxnSpPr>
          <p:cNvPr id="149" name="Shape 149"/>
          <p:cNvCxnSpPr/>
          <p:nvPr/>
        </p:nvCxnSpPr>
        <p:spPr>
          <a:xfrm>
            <a:off x="667675" y="1508425"/>
            <a:ext cx="1916400" cy="791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0" name="Shape 150"/>
          <p:cNvSpPr txBox="1"/>
          <p:nvPr/>
        </p:nvSpPr>
        <p:spPr>
          <a:xfrm>
            <a:off x="2584075" y="2132875"/>
            <a:ext cx="6379800" cy="6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 b="1" dirty="0">
                <a:latin typeface="Open Sans"/>
                <a:ea typeface="Open Sans"/>
                <a:cs typeface="Open Sans"/>
                <a:sym typeface="Open Sans"/>
              </a:rPr>
              <a:t>Double</a:t>
            </a: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= dvoulůžkový pokoj s manželkou postelí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151" name="Shape 151"/>
          <p:cNvCxnSpPr/>
          <p:nvPr/>
        </p:nvCxnSpPr>
        <p:spPr>
          <a:xfrm>
            <a:off x="642950" y="1508425"/>
            <a:ext cx="2027700" cy="147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2" name="Shape 152"/>
          <p:cNvSpPr txBox="1"/>
          <p:nvPr/>
        </p:nvSpPr>
        <p:spPr>
          <a:xfrm>
            <a:off x="2658350" y="2788075"/>
            <a:ext cx="6379800" cy="7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800" b="1">
                <a:latin typeface="Open Sans"/>
                <a:ea typeface="Open Sans"/>
                <a:cs typeface="Open Sans"/>
                <a:sym typeface="Open Sans"/>
              </a:rPr>
              <a:t>Twin</a:t>
            </a: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 = dvoulůžkový pokoj s oddělenými postelemi</a:t>
            </a:r>
          </a:p>
        </p:txBody>
      </p:sp>
      <p:cxnSp>
        <p:nvCxnSpPr>
          <p:cNvPr id="153" name="Shape 153"/>
          <p:cNvCxnSpPr/>
          <p:nvPr/>
        </p:nvCxnSpPr>
        <p:spPr>
          <a:xfrm>
            <a:off x="655300" y="1508425"/>
            <a:ext cx="1854600" cy="2003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4" name="Shape 154"/>
          <p:cNvSpPr txBox="1"/>
          <p:nvPr/>
        </p:nvSpPr>
        <p:spPr>
          <a:xfrm>
            <a:off x="2584075" y="3400150"/>
            <a:ext cx="6083100" cy="50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800" b="1">
                <a:latin typeface="Open Sans"/>
                <a:ea typeface="Open Sans"/>
                <a:cs typeface="Open Sans"/>
                <a:sym typeface="Open Sans"/>
              </a:rPr>
              <a:t>Vícelůžkový pokoj</a:t>
            </a: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 = tři a více lůžek</a:t>
            </a:r>
          </a:p>
        </p:txBody>
      </p:sp>
      <p:cxnSp>
        <p:nvCxnSpPr>
          <p:cNvPr id="155" name="Shape 155"/>
          <p:cNvCxnSpPr/>
          <p:nvPr/>
        </p:nvCxnSpPr>
        <p:spPr>
          <a:xfrm>
            <a:off x="642950" y="1508425"/>
            <a:ext cx="1706100" cy="2720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6" name="Shape 156"/>
          <p:cNvSpPr txBox="1"/>
          <p:nvPr/>
        </p:nvSpPr>
        <p:spPr>
          <a:xfrm>
            <a:off x="2472825" y="4092550"/>
            <a:ext cx="5353800" cy="7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800" b="1" dirty="0">
                <a:latin typeface="Open Sans"/>
                <a:ea typeface="Open Sans"/>
                <a:cs typeface="Open Sans"/>
                <a:sym typeface="Open Sans"/>
              </a:rPr>
              <a:t>Apartmán</a:t>
            </a: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 = ložnice, obývák, kuchyňský kout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4DD87084-BA61-4478-AD9F-330FF4E3B793}"/>
              </a:ext>
            </a:extLst>
          </p:cNvPr>
          <p:cNvCxnSpPr/>
          <p:nvPr/>
        </p:nvCxnSpPr>
        <p:spPr>
          <a:xfrm>
            <a:off x="642950" y="1508425"/>
            <a:ext cx="1143320" cy="32443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8EADE6-40D6-45DA-94CA-C3EBC7EA935A}"/>
              </a:ext>
            </a:extLst>
          </p:cNvPr>
          <p:cNvSpPr txBox="1"/>
          <p:nvPr/>
        </p:nvSpPr>
        <p:spPr>
          <a:xfrm>
            <a:off x="1846710" y="4624450"/>
            <a:ext cx="69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Studio </a:t>
            </a:r>
            <a:r>
              <a:rPr lang="cs-CZ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= jedna místnost s kuchyňským koutem a pevnými lůžky</a:t>
            </a:r>
            <a:r>
              <a:rPr lang="cs-CZ" sz="18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Kategorizace ubytování (druh)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08025" y="1360050"/>
            <a:ext cx="2720100" cy="176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b="1">
                <a:latin typeface="Open Sans"/>
                <a:ea typeface="Open Sans"/>
                <a:cs typeface="Open Sans"/>
                <a:sym typeface="Open Sans"/>
              </a:rPr>
              <a:t>Podle velikosti</a:t>
            </a:r>
            <a:r>
              <a:rPr lang="cs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Malá (5-100 pokojů) 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Střední (100-250 pokojů) 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Velká (250 a pokojů více)</a:t>
            </a:r>
            <a:br>
              <a:rPr lang="cs"/>
            </a:br>
            <a:endParaRPr lang="cs"/>
          </a:p>
        </p:txBody>
      </p:sp>
      <p:sp>
        <p:nvSpPr>
          <p:cNvPr id="163" name="Shape 163"/>
          <p:cNvSpPr txBox="1"/>
          <p:nvPr/>
        </p:nvSpPr>
        <p:spPr>
          <a:xfrm>
            <a:off x="370975" y="2411025"/>
            <a:ext cx="2794200" cy="14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b="1">
                <a:latin typeface="Open Sans"/>
                <a:ea typeface="Open Sans"/>
                <a:cs typeface="Open Sans"/>
                <a:sym typeface="Open Sans"/>
              </a:rPr>
              <a:t>Podle doby provozu</a:t>
            </a:r>
            <a:r>
              <a:rPr lang="cs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Celoroční 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Sezónní – hlavní sezona (léto, zima)</a:t>
            </a:r>
          </a:p>
          <a:p>
            <a:pPr lvl="0">
              <a:spcBef>
                <a:spcPts val="0"/>
              </a:spcBef>
              <a:buNone/>
            </a:pP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Mimosezónní (jaro, podzim)</a:t>
            </a:r>
            <a:br>
              <a:rPr lang="cs"/>
            </a:br>
            <a:endParaRPr lang="cs"/>
          </a:p>
        </p:txBody>
      </p:sp>
      <p:sp>
        <p:nvSpPr>
          <p:cNvPr id="164" name="Shape 164"/>
          <p:cNvSpPr txBox="1"/>
          <p:nvPr/>
        </p:nvSpPr>
        <p:spPr>
          <a:xfrm>
            <a:off x="408025" y="3845325"/>
            <a:ext cx="2596500" cy="117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b="1">
                <a:latin typeface="Open Sans"/>
                <a:ea typeface="Open Sans"/>
                <a:cs typeface="Open Sans"/>
                <a:sym typeface="Open Sans"/>
              </a:rPr>
              <a:t>Podle umístění 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Městská 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Horská 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Lázeňská </a:t>
            </a:r>
            <a:br>
              <a:rPr lang="cs"/>
            </a:br>
            <a:endParaRPr lang="cs"/>
          </a:p>
        </p:txBody>
      </p:sp>
      <p:sp>
        <p:nvSpPr>
          <p:cNvPr id="165" name="Shape 165"/>
          <p:cNvSpPr txBox="1"/>
          <p:nvPr/>
        </p:nvSpPr>
        <p:spPr>
          <a:xfrm>
            <a:off x="4512925" y="1347700"/>
            <a:ext cx="3486600" cy="14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b="1">
                <a:latin typeface="Open Sans"/>
                <a:ea typeface="Open Sans"/>
                <a:cs typeface="Open Sans"/>
                <a:sym typeface="Open Sans"/>
              </a:rPr>
              <a:t>Podle převažující klientely 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Kongresová turistika 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Sportovci 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Rodiny s dětmi 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Obchodníci </a:t>
            </a:r>
            <a:br>
              <a:rPr lang="cs"/>
            </a:br>
            <a:endParaRPr lang="cs"/>
          </a:p>
        </p:txBody>
      </p:sp>
      <p:sp>
        <p:nvSpPr>
          <p:cNvPr id="166" name="Shape 166"/>
          <p:cNvSpPr txBox="1"/>
          <p:nvPr/>
        </p:nvSpPr>
        <p:spPr>
          <a:xfrm>
            <a:off x="4512925" y="2584125"/>
            <a:ext cx="3338100" cy="126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b="1">
                <a:latin typeface="Open Sans"/>
                <a:ea typeface="Open Sans"/>
                <a:cs typeface="Open Sans"/>
                <a:sym typeface="Open Sans"/>
              </a:rPr>
              <a:t>Podle druhu zařízení</a:t>
            </a:r>
            <a:r>
              <a:rPr lang="cs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Hotel 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Motel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Botel</a:t>
            </a:r>
            <a:br>
              <a:rPr lang="cs">
                <a:latin typeface="Open Sans"/>
                <a:ea typeface="Open Sans"/>
                <a:cs typeface="Open Sans"/>
                <a:sym typeface="Open Sans"/>
              </a:rPr>
            </a:br>
            <a:r>
              <a:rPr lang="cs">
                <a:latin typeface="Open Sans"/>
                <a:ea typeface="Open Sans"/>
                <a:cs typeface="Open Sans"/>
                <a:sym typeface="Open Sans"/>
              </a:rPr>
              <a:t>- Penzion</a:t>
            </a:r>
            <a:br>
              <a:rPr lang="cs"/>
            </a:br>
            <a:endParaRPr lang="c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 descr="Výsledek obrázku pro stars clip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739" y="1225224"/>
            <a:ext cx="3880884" cy="116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Klasifikace ubytování ( hodnocení kvality) 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00000"/>
              </a:lnSpc>
              <a:spcAft>
                <a:spcPts val="0"/>
              </a:spcAft>
              <a:buChar char="-"/>
            </a:pPr>
            <a:r>
              <a:rPr lang="en-US" b="1" dirty="0" err="1"/>
              <a:t>Turist</a:t>
            </a:r>
            <a:r>
              <a:rPr lang="en-US" b="1" dirty="0"/>
              <a:t> *</a:t>
            </a:r>
            <a:br>
              <a:rPr lang="en-US" b="1" dirty="0"/>
            </a:br>
            <a:r>
              <a:rPr lang="en-US" b="1" dirty="0"/>
              <a:t>Economy **</a:t>
            </a:r>
            <a:br>
              <a:rPr lang="en-US" b="1" dirty="0"/>
            </a:br>
            <a:r>
              <a:rPr lang="en-US" b="1" dirty="0" err="1"/>
              <a:t>Standart</a:t>
            </a:r>
            <a:r>
              <a:rPr lang="en-US" b="1" dirty="0"/>
              <a:t> ***</a:t>
            </a:r>
            <a:br>
              <a:rPr lang="en-US" b="1" dirty="0"/>
            </a:br>
            <a:r>
              <a:rPr lang="en-US" b="1" dirty="0"/>
              <a:t>First class ****</a:t>
            </a:r>
            <a:br>
              <a:rPr lang="en-US" b="1" dirty="0"/>
            </a:br>
            <a:r>
              <a:rPr lang="en-US" b="1" dirty="0"/>
              <a:t>Luxury *****</a:t>
            </a:r>
            <a:endParaRPr lang="cs"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dirty="0"/>
              <a:t>Klasifikace ubytovacích zařízení je </a:t>
            </a:r>
            <a:r>
              <a:rPr lang="cs" b="1" dirty="0"/>
              <a:t>dobrovolná</a:t>
            </a:r>
            <a:r>
              <a:rPr lang="cs" dirty="0"/>
              <a:t>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b="1" dirty="0"/>
              <a:t>Výhody klasifikace</a:t>
            </a:r>
            <a:r>
              <a:rPr lang="cs" dirty="0"/>
              <a:t> – konkurenční výhoda, více klientů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Char char="-"/>
            </a:pPr>
            <a:r>
              <a:rPr lang="cs" dirty="0"/>
              <a:t>Klasifikaci zařízení  hotelového typu mohou provádět dvě profesní sdružení:</a:t>
            </a:r>
            <a:br>
              <a:rPr lang="cs" dirty="0"/>
            </a:br>
            <a:r>
              <a:rPr lang="cs" b="1" dirty="0"/>
              <a:t>NF HR</a:t>
            </a:r>
            <a:r>
              <a:rPr lang="cs" dirty="0"/>
              <a:t>= Národní federace hotelů a restaurací </a:t>
            </a:r>
            <a:br>
              <a:rPr lang="cs" dirty="0"/>
            </a:br>
            <a:r>
              <a:rPr lang="cs" b="1" dirty="0"/>
              <a:t>HOREKA</a:t>
            </a:r>
            <a:r>
              <a:rPr lang="cs" dirty="0"/>
              <a:t>= sdružení podnikatelů v pohostinství a CR</a:t>
            </a:r>
            <a:br>
              <a:rPr lang="cs" dirty="0"/>
            </a:br>
            <a:r>
              <a:rPr lang="cs" dirty="0"/>
              <a:t>                 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B8BD384-1C45-4E4A-9813-5BA74786E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97982" y="1422107"/>
            <a:ext cx="796771" cy="8005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Hodnotící okruhy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cs" sz="2000" b="1" u="sng" dirty="0"/>
              <a:t>V rámci každé třídy se hodnotí tyto okruhy:</a:t>
            </a:r>
            <a:r>
              <a:rPr lang="cs" sz="2000" dirty="0"/>
              <a:t> </a:t>
            </a:r>
            <a:br>
              <a:rPr lang="cs" sz="2000" dirty="0"/>
            </a:br>
            <a:r>
              <a:rPr lang="cs" sz="2000" dirty="0"/>
              <a:t>1. </a:t>
            </a:r>
            <a:r>
              <a:rPr lang="cs" sz="2000" b="1" dirty="0"/>
              <a:t>Obecné požadavky</a:t>
            </a:r>
            <a:r>
              <a:rPr lang="cs" sz="2000" dirty="0"/>
              <a:t> (únikový plán, bezpečnost hosta)</a:t>
            </a:r>
            <a:br>
              <a:rPr lang="cs" sz="2000" dirty="0"/>
            </a:br>
            <a:r>
              <a:rPr lang="cs" sz="2000" dirty="0"/>
              <a:t>2. </a:t>
            </a:r>
            <a:r>
              <a:rPr lang="cs" sz="2000" b="1" dirty="0"/>
              <a:t>Vybavení pokojů</a:t>
            </a:r>
            <a:r>
              <a:rPr lang="cs" sz="2000" dirty="0"/>
              <a:t> (velikost, osvětlení, sociální zařízení, internet, telefon)</a:t>
            </a:r>
            <a:br>
              <a:rPr lang="cs" sz="2000" dirty="0"/>
            </a:br>
            <a:r>
              <a:rPr lang="cs" sz="2000" dirty="0"/>
              <a:t>3. </a:t>
            </a:r>
            <a:r>
              <a:rPr lang="cs" sz="2000" b="1" dirty="0"/>
              <a:t>Hygienické zařízení</a:t>
            </a:r>
            <a:r>
              <a:rPr lang="cs" sz="2000" dirty="0"/>
              <a:t> (hygiena hostů i zaměstnanců)</a:t>
            </a:r>
            <a:br>
              <a:rPr lang="cs" sz="2000" dirty="0"/>
            </a:br>
            <a:r>
              <a:rPr lang="cs" sz="2000" dirty="0"/>
              <a:t>4. </a:t>
            </a:r>
            <a:r>
              <a:rPr lang="cs" sz="2000" b="1" dirty="0"/>
              <a:t>Servis (služby) </a:t>
            </a:r>
            <a:br>
              <a:rPr lang="cs" sz="2000" dirty="0"/>
            </a:br>
            <a:r>
              <a:rPr lang="cs" sz="2000" dirty="0"/>
              <a:t>- Hotel může získat 1 až 5 hvězdiček </a:t>
            </a:r>
            <a:br>
              <a:rPr lang="cs" sz="2000" dirty="0"/>
            </a:br>
            <a:r>
              <a:rPr lang="cs" sz="2000" dirty="0"/>
              <a:t>- Penzion může získat 1 až 4 hvězdičky </a:t>
            </a:r>
            <a:br>
              <a:rPr lang="cs" sz="2000" dirty="0"/>
            </a:br>
            <a:r>
              <a:rPr lang="cs" sz="2000" dirty="0"/>
              <a:t>- Ubytovny mohou získat 1 až 3 hvězdičky </a:t>
            </a:r>
            <a:br>
              <a:rPr lang="cs" dirty="0"/>
            </a:br>
            <a:endParaRPr lang="cs" dirty="0"/>
          </a:p>
        </p:txBody>
      </p:sp>
      <p:pic>
        <p:nvPicPr>
          <p:cNvPr id="180" name="Shape 180" descr="Související obrázek"/>
          <p:cNvPicPr preferRelativeResize="0"/>
          <p:nvPr/>
        </p:nvPicPr>
        <p:blipFill rotWithShape="1">
          <a:blip r:embed="rId3">
            <a:alphaModFix/>
          </a:blip>
          <a:srcRect b="-14442"/>
          <a:stretch/>
        </p:blipFill>
        <p:spPr>
          <a:xfrm>
            <a:off x="7073950" y="2952050"/>
            <a:ext cx="1758350" cy="18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Hotelové služby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519300" y="1248775"/>
            <a:ext cx="4550100" cy="33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800" b="1" dirty="0">
                <a:latin typeface="Open Sans"/>
                <a:ea typeface="Open Sans"/>
                <a:cs typeface="Open Sans"/>
                <a:sym typeface="Open Sans"/>
              </a:rPr>
              <a:t>Placené služby v hotelu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Ubytování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Stravování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cs-CZ" sz="1800" dirty="0" err="1">
                <a:latin typeface="Open Sans"/>
                <a:ea typeface="Open Sans"/>
                <a:cs typeface="Open Sans"/>
                <a:sym typeface="Open Sans"/>
              </a:rPr>
              <a:t>Wellness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Sporty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Wifi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Sekretářské služby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Minibar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Hlídání dětí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Trezor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Parkování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endParaRPr lang="cs"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4475825" y="1360050"/>
            <a:ext cx="4154400" cy="341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800" b="1" dirty="0">
                <a:latin typeface="Open Sans"/>
                <a:ea typeface="Open Sans"/>
                <a:cs typeface="Open Sans"/>
                <a:sym typeface="Open Sans"/>
              </a:rPr>
              <a:t>Neplacené služby v hotelu</a:t>
            </a: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Parkování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Otevírání dveří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Bagážista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Pokojská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Poskytování informací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Buzení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Předání vzkazů, zásilek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Rezervace pokojů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" sz="1800" dirty="0">
                <a:latin typeface="Open Sans"/>
                <a:ea typeface="Open Sans"/>
                <a:cs typeface="Open Sans"/>
                <a:sym typeface="Open Sans"/>
              </a:rPr>
              <a:t>- Posílání balíků </a:t>
            </a:r>
            <a:br>
              <a:rPr lang="cs" sz="1800" dirty="0">
                <a:latin typeface="Open Sans"/>
                <a:ea typeface="Open Sans"/>
                <a:cs typeface="Open Sans"/>
                <a:sym typeface="Open Sans"/>
              </a:rPr>
            </a:br>
            <a:endParaRPr lang="cs"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 descr="Související obráze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900" y="299825"/>
            <a:ext cx="6058451" cy="454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Funkce stravování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55850" y="1267775"/>
            <a:ext cx="8832300" cy="355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cs" b="1" u="sng" dirty="0"/>
              <a:t>společensko-zábavní</a:t>
            </a:r>
            <a:r>
              <a:rPr lang="cs" dirty="0"/>
              <a:t> = </a:t>
            </a:r>
            <a:r>
              <a:rPr lang="cs-CZ" dirty="0"/>
              <a:t>kavárny, herny, bary, vinárny =&gt; priorita je zábava</a:t>
            </a:r>
          </a:p>
          <a:p>
            <a:pPr lvl="0">
              <a:spcBef>
                <a:spcPts val="0"/>
              </a:spcBef>
              <a:buNone/>
            </a:pPr>
            <a:r>
              <a:rPr lang="cs" dirty="0"/>
              <a:t>- </a:t>
            </a:r>
            <a:r>
              <a:rPr lang="cs" b="1" u="sng" dirty="0"/>
              <a:t>základní</a:t>
            </a:r>
            <a:r>
              <a:rPr lang="cs" dirty="0"/>
              <a:t> = jídelny, resraurace, fastfoody, pizzerie =&gt; </a:t>
            </a:r>
            <a:r>
              <a:rPr lang="cs-CZ" dirty="0"/>
              <a:t>priorita je jídlo</a:t>
            </a:r>
            <a:br>
              <a:rPr lang="cs" dirty="0"/>
            </a:br>
            <a:r>
              <a:rPr lang="cs" dirty="0"/>
              <a:t>- </a:t>
            </a:r>
            <a:r>
              <a:rPr lang="cs" b="1" u="sng" dirty="0"/>
              <a:t>doplňková</a:t>
            </a:r>
            <a:r>
              <a:rPr lang="cs" dirty="0"/>
              <a:t> = </a:t>
            </a:r>
            <a:r>
              <a:rPr lang="cs-CZ" dirty="0"/>
              <a:t>divadlo, kino, čerpací stanice =&gt; Prioritou je jiná služba</a:t>
            </a:r>
            <a:br>
              <a:rPr lang="cs" dirty="0"/>
            </a:br>
            <a:br>
              <a:rPr lang="cs" dirty="0"/>
            </a:br>
            <a:r>
              <a:rPr lang="cs" dirty="0"/>
              <a:t>- služby poskytované ve stravovacích službách se dělí na: </a:t>
            </a:r>
            <a:br>
              <a:rPr lang="cs" dirty="0"/>
            </a:br>
            <a:br>
              <a:rPr lang="cs" dirty="0"/>
            </a:br>
            <a:r>
              <a:rPr lang="cs" b="1" u="sng" dirty="0"/>
              <a:t>Restaurační zařízení</a:t>
            </a:r>
            <a:r>
              <a:rPr lang="cs" dirty="0"/>
              <a:t> – restaurace, motoresty, bufety, bistro, jídelní vůz </a:t>
            </a:r>
            <a:br>
              <a:rPr lang="cs" dirty="0"/>
            </a:br>
            <a:br>
              <a:rPr lang="cs" dirty="0"/>
            </a:br>
            <a:br>
              <a:rPr lang="cs" dirty="0"/>
            </a:br>
            <a:endParaRPr lang="cs" dirty="0"/>
          </a:p>
        </p:txBody>
      </p:sp>
      <p:pic>
        <p:nvPicPr>
          <p:cNvPr id="98" name="Shape 98" descr="Související obráze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7340" y="0"/>
            <a:ext cx="1456660" cy="12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F9939-8830-4105-8442-8956BA9A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Kavárny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EAEC5FA-926B-43C8-881F-1389B9503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 rozvoj kaváren dosáhl vrcholu koncem 19. a počátkem 20. století</a:t>
            </a:r>
          </a:p>
          <a:p>
            <a:pPr>
              <a:lnSpc>
                <a:spcPct val="100000"/>
              </a:lnSpc>
            </a:pPr>
            <a:r>
              <a:rPr lang="cs-CZ" dirty="0"/>
              <a:t> káva se postupně stávala společenským nápojem</a:t>
            </a:r>
          </a:p>
          <a:p>
            <a:pPr>
              <a:lnSpc>
                <a:spcPct val="100000"/>
              </a:lnSpc>
            </a:pPr>
            <a:r>
              <a:rPr lang="cs-CZ" dirty="0"/>
              <a:t> sortiment  i služby se přizpůsobovali klientele</a:t>
            </a:r>
          </a:p>
          <a:p>
            <a:pPr>
              <a:lnSpc>
                <a:spcPct val="100000"/>
              </a:lnSpc>
            </a:pPr>
            <a:r>
              <a:rPr lang="cs-CZ" dirty="0"/>
              <a:t> současnou klientelu tvoří mladí </a:t>
            </a:r>
            <a:r>
              <a:rPr lang="cs-CZ" dirty="0" err="1"/>
              <a:t>lidé,pro</a:t>
            </a:r>
            <a:r>
              <a:rPr lang="cs-CZ" dirty="0"/>
              <a:t> které káva není oblíbeným nápojem netouží po klidu</a:t>
            </a:r>
          </a:p>
          <a:p>
            <a:pPr>
              <a:lnSpc>
                <a:spcPct val="100000"/>
              </a:lnSpc>
            </a:pPr>
            <a:r>
              <a:rPr lang="cs-CZ" dirty="0"/>
              <a:t> řadíme je ke společensko-zábavním střediskům, můžeme zde podávat snídaně nebo jsou otevřeny v době, kdy jsou ostatní střediska uzavřena ( v hotelích)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B2E828-0505-42DE-ABEA-63A72B3A7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158" y="646515"/>
            <a:ext cx="1507629" cy="211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5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B803B-00C6-4B11-8D6A-659D6201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kaváren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D1B9E26-8CF8-4B7F-9355-E77022D09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80676"/>
            <a:ext cx="8520600" cy="3354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br>
              <a:rPr lang="cs-CZ" sz="600" b="1" dirty="0"/>
            </a:br>
            <a:r>
              <a:rPr lang="cs-CZ" sz="2000" b="1" dirty="0">
                <a:latin typeface="+mn-lt"/>
              </a:rPr>
              <a:t>1.</a:t>
            </a:r>
            <a:r>
              <a:rPr lang="cs-CZ" sz="2000" dirty="0">
                <a:latin typeface="+mn-lt"/>
              </a:rPr>
              <a:t>   </a:t>
            </a:r>
            <a:r>
              <a:rPr lang="cs-CZ" sz="2000" b="1" dirty="0">
                <a:latin typeface="+mn-lt"/>
              </a:rPr>
              <a:t>Klasické denní kavárny:</a:t>
            </a:r>
            <a:endParaRPr lang="cs-CZ" sz="20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000" dirty="0">
                <a:latin typeface="+mn-lt"/>
              </a:rPr>
              <a:t> Především výběr teplých a studených nápojů.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000" dirty="0">
                <a:latin typeface="+mn-lt"/>
              </a:rPr>
              <a:t> Pokrmy jsou většinou doplňkového charakteru (dezerty, studená kuchyně)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000" dirty="0">
                <a:latin typeface="+mn-lt"/>
              </a:rPr>
              <a:t> Jsou zařízeny pro dlouhodobý pobyt hostů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000" dirty="0">
                <a:latin typeface="+mn-lt"/>
              </a:rPr>
              <a:t> V kavárnách s denním provozem se podávají snídaně a podle poptávky obědy a večeře.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000" b="1" dirty="0">
                <a:latin typeface="+mn-lt"/>
              </a:rPr>
              <a:t>2.</a:t>
            </a:r>
            <a:r>
              <a:rPr lang="cs-CZ" sz="2000" dirty="0">
                <a:latin typeface="+mn-lt"/>
              </a:rPr>
              <a:t>   </a:t>
            </a:r>
            <a:r>
              <a:rPr lang="cs-CZ" sz="2000" b="1" dirty="0">
                <a:latin typeface="+mn-lt"/>
              </a:rPr>
              <a:t>Kavárny s odpoledním  a nočním provozem:</a:t>
            </a:r>
            <a:endParaRPr lang="cs-CZ" sz="20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000" dirty="0">
                <a:latin typeface="+mn-lt"/>
              </a:rPr>
              <a:t> Mají </a:t>
            </a:r>
            <a:r>
              <a:rPr lang="cs-CZ" sz="2000" dirty="0" err="1">
                <a:latin typeface="+mn-lt"/>
              </a:rPr>
              <a:t>společensko</a:t>
            </a:r>
            <a:r>
              <a:rPr lang="cs-CZ" sz="2000" dirty="0">
                <a:latin typeface="+mn-lt"/>
              </a:rPr>
              <a:t> zábavní charakter.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000" dirty="0">
                <a:latin typeface="+mn-lt"/>
              </a:rPr>
              <a:t> Většinou nabízejí reprodukovanou hudbu, večer se tančí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000" dirty="0">
                <a:latin typeface="+mn-lt"/>
              </a:rPr>
              <a:t> Velké taneční kavárny bývají ve centrech měst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000" dirty="0">
                <a:latin typeface="+mn-lt"/>
              </a:rPr>
              <a:t> Nabízejí i různé programy.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19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2422A-DF61-44F2-AA63-96B8E272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kaváren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C49BD86-6687-40A6-AC86-1933D9050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Literární</a:t>
            </a:r>
          </a:p>
          <a:p>
            <a:r>
              <a:rPr lang="cs-CZ" dirty="0"/>
              <a:t>Hudební</a:t>
            </a:r>
          </a:p>
          <a:p>
            <a:r>
              <a:rPr lang="cs-CZ" dirty="0"/>
              <a:t>Počítačové</a:t>
            </a:r>
          </a:p>
          <a:p>
            <a:r>
              <a:rPr lang="cs-CZ" dirty="0"/>
              <a:t>Taneční</a:t>
            </a:r>
          </a:p>
          <a:p>
            <a:r>
              <a:rPr lang="cs-CZ" dirty="0"/>
              <a:t>Kinokavárny</a:t>
            </a:r>
          </a:p>
          <a:p>
            <a:r>
              <a:rPr lang="cs-CZ" dirty="0"/>
              <a:t>Internetové</a:t>
            </a:r>
          </a:p>
          <a:p>
            <a:r>
              <a:rPr lang="cs-CZ" dirty="0"/>
              <a:t>Čajovny a cukrárny</a:t>
            </a:r>
          </a:p>
        </p:txBody>
      </p:sp>
    </p:spTree>
    <p:extLst>
      <p:ext uri="{BB962C8B-B14F-4D97-AF65-F5344CB8AC3E}">
        <p14:creationId xmlns:p14="http://schemas.microsoft.com/office/powerpoint/2010/main" val="40350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B3E7E8-FC4F-4DEC-9061-7E8B5BF9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Vinárny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453B0B-DA91-4638-A3FC-64040A26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41813"/>
            <a:ext cx="9367283" cy="4101687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společensko</a:t>
            </a:r>
            <a:r>
              <a:rPr lang="cs-CZ" dirty="0"/>
              <a:t> – zábavní středisko, vyhledávané milovníky vína</a:t>
            </a:r>
          </a:p>
          <a:p>
            <a:r>
              <a:rPr lang="cs-CZ" dirty="0"/>
              <a:t>Rozdělení (denní, noční, speciální)</a:t>
            </a:r>
          </a:p>
          <a:p>
            <a:r>
              <a:rPr lang="cs-CZ" u="sng" dirty="0"/>
              <a:t>Sortiment nápojů </a:t>
            </a:r>
            <a:r>
              <a:rPr lang="cs-CZ" dirty="0"/>
              <a:t>– nabídkové vitríny -&gt; velký sortiment vín (správně chlazených)				                    -&gt; nealko nápoje, alko nápoje, teplé i studené</a:t>
            </a:r>
          </a:p>
          <a:p>
            <a:pPr marL="285750" indent="-285750"/>
            <a:r>
              <a:rPr lang="cs-CZ" u="sng" dirty="0"/>
              <a:t>Sortiment pokrmů</a:t>
            </a:r>
          </a:p>
          <a:p>
            <a:pPr>
              <a:buNone/>
            </a:pPr>
            <a:r>
              <a:rPr lang="cs-CZ" dirty="0"/>
              <a:t> - pokrmy minutkového charakteru (pikantní)</a:t>
            </a:r>
          </a:p>
          <a:p>
            <a:pPr>
              <a:buNone/>
            </a:pPr>
            <a:r>
              <a:rPr lang="cs-CZ" dirty="0"/>
              <a:t> - studené pokrmy (sýry, uzenina, moučníky)</a:t>
            </a:r>
          </a:p>
          <a:p>
            <a:pPr>
              <a:buNone/>
            </a:pPr>
            <a:r>
              <a:rPr lang="cs-CZ" dirty="0"/>
              <a:t>- doplňkový sortiment (slané mandle, olivy, chuťovky)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	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15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86A56B-602B-416F-9C06-D5FE9ACC3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850" y="95693"/>
            <a:ext cx="8832300" cy="4451634"/>
          </a:xfrm>
        </p:spPr>
        <p:txBody>
          <a:bodyPr/>
          <a:lstStyle/>
          <a:p>
            <a:r>
              <a:rPr lang="cs-CZ" u="sng" dirty="0"/>
              <a:t>Denní </a:t>
            </a:r>
            <a:r>
              <a:rPr lang="cs-CZ" dirty="0"/>
              <a:t>– </a:t>
            </a:r>
          </a:p>
          <a:p>
            <a:pPr marL="285750" indent="-285750">
              <a:buFontTx/>
              <a:buChar char="-"/>
            </a:pPr>
            <a:r>
              <a:rPr lang="cs-CZ" dirty="0"/>
              <a:t>Mají často restaurační charakter, provozní špička -&gt; dopoledne a odpoledne</a:t>
            </a:r>
          </a:p>
          <a:p>
            <a:pPr marL="285750" indent="-285750">
              <a:buFontTx/>
              <a:buChar char="-"/>
            </a:pPr>
            <a:r>
              <a:rPr lang="cs-CZ" dirty="0"/>
              <a:t>Zařízení- jednoduché i stylové -&gt; masivní nábytek, dlažba, venkovské motivy</a:t>
            </a:r>
          </a:p>
          <a:p>
            <a:pPr marL="285750" indent="-285750">
              <a:buFontTx/>
              <a:buChar char="-"/>
            </a:pPr>
            <a:r>
              <a:rPr lang="cs-CZ" dirty="0"/>
              <a:t>Součást vybavení je výčep sudového vína s možností konzumace ve stoje</a:t>
            </a:r>
          </a:p>
          <a:p>
            <a:pPr marL="285750" indent="-285750"/>
            <a:r>
              <a:rPr lang="cs-CZ" u="sng" dirty="0"/>
              <a:t>Noční </a:t>
            </a:r>
            <a:r>
              <a:rPr lang="cs-CZ" dirty="0"/>
              <a:t>– </a:t>
            </a:r>
          </a:p>
          <a:p>
            <a:pPr marL="285750" indent="-285750">
              <a:buFontTx/>
              <a:buChar char="-"/>
            </a:pPr>
            <a:r>
              <a:rPr lang="cs-CZ" dirty="0"/>
              <a:t>Zařízení- přizpůsobeno delšímu pobytu -&gt; boxy, sedačky, tlumené osvětlení, expediční nebo barový pult</a:t>
            </a:r>
          </a:p>
          <a:p>
            <a:pPr marL="285750" indent="-285750">
              <a:buFontTx/>
              <a:buChar char="-"/>
            </a:pPr>
            <a:r>
              <a:rPr lang="cs-CZ" dirty="0"/>
              <a:t>Vstup je většinou placený + šatna </a:t>
            </a:r>
          </a:p>
          <a:p>
            <a:pPr marL="285750" indent="-285750">
              <a:buFontTx/>
              <a:buChar char="-"/>
            </a:pPr>
            <a:r>
              <a:rPr lang="cs-CZ" dirty="0"/>
              <a:t>Hudba- moderní, lidová, reprodukovaná</a:t>
            </a:r>
          </a:p>
          <a:p>
            <a:pPr marL="285750" indent="-285750">
              <a:buFontTx/>
              <a:buChar char="-"/>
            </a:pPr>
            <a:r>
              <a:rPr lang="cs-CZ" dirty="0"/>
              <a:t>Intimní prostředí, nerušená zábava a diskrétní obsluha</a:t>
            </a:r>
          </a:p>
          <a:p>
            <a:pPr marL="285750" indent="-285750"/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1981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E37EE-1F15-48A0-9312-BCD41599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Bary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4E3A115-7301-42C3-A841-F3F539787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/>
              <a:t>Denní</a:t>
            </a:r>
            <a:r>
              <a:rPr lang="cs-CZ" dirty="0"/>
              <a:t> – patří mezi oblíbená střediska rychlého občerstvení, mohou být malá samostatná střediska nebo součástí velkých provozoven</a:t>
            </a:r>
          </a:p>
          <a:p>
            <a:pPr>
              <a:buNone/>
            </a:pPr>
            <a:r>
              <a:rPr lang="cs-CZ" dirty="0" err="1"/>
              <a:t>Např</a:t>
            </a:r>
            <a:r>
              <a:rPr lang="cs-CZ" dirty="0"/>
              <a:t>: Gril bary, Mléčné bary, Espresa, Pivní bary,..</a:t>
            </a:r>
          </a:p>
          <a:p>
            <a:r>
              <a:rPr lang="cs-CZ" u="sng" dirty="0"/>
              <a:t>Noční</a:t>
            </a:r>
            <a:r>
              <a:rPr lang="cs-CZ" dirty="0"/>
              <a:t> – střediska podobná vinárnám, dlouhá otvírací doba, hudba, tanec a jiný program (u větších středisek)</a:t>
            </a:r>
          </a:p>
          <a:p>
            <a:pPr>
              <a:buNone/>
            </a:pPr>
            <a:r>
              <a:rPr lang="cs-CZ" dirty="0"/>
              <a:t>Při zřizování středisek s programem je nutné pamatovat na šatny pro umělce</a:t>
            </a:r>
          </a:p>
        </p:txBody>
      </p:sp>
    </p:spTree>
    <p:extLst>
      <p:ext uri="{BB962C8B-B14F-4D97-AF65-F5344CB8AC3E}">
        <p14:creationId xmlns:p14="http://schemas.microsoft.com/office/powerpoint/2010/main" val="4042750001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713</Words>
  <Application>Microsoft Office PowerPoint</Application>
  <PresentationFormat>Předvádění na obrazovce (16:9)</PresentationFormat>
  <Paragraphs>127</Paragraphs>
  <Slides>25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Open Sans</vt:lpstr>
      <vt:lpstr>Economica</vt:lpstr>
      <vt:lpstr>Luxe</vt:lpstr>
      <vt:lpstr>Stravovací a ubytovací služby</vt:lpstr>
      <vt:lpstr>Stravovací služby- obecné informace </vt:lpstr>
      <vt:lpstr>Funkce stravování</vt:lpstr>
      <vt:lpstr>Kavárny</vt:lpstr>
      <vt:lpstr>Dělení kaváren</vt:lpstr>
      <vt:lpstr>Druhy kaváren</vt:lpstr>
      <vt:lpstr>Vinárny</vt:lpstr>
      <vt:lpstr>Prezentace aplikace PowerPoint</vt:lpstr>
      <vt:lpstr>Bary </vt:lpstr>
      <vt:lpstr>Prezentace aplikace PowerPoint</vt:lpstr>
      <vt:lpstr>Varieté</vt:lpstr>
      <vt:lpstr>Kabarety</vt:lpstr>
      <vt:lpstr>Koliby a salaše</vt:lpstr>
      <vt:lpstr>Profesní sdružení ve stravovacích službách</vt:lpstr>
      <vt:lpstr>Prezentace aplikace PowerPoint</vt:lpstr>
      <vt:lpstr>Ubytovací služby- obecné informace</vt:lpstr>
      <vt:lpstr>Ubytování</vt:lpstr>
      <vt:lpstr>Pojmy</vt:lpstr>
      <vt:lpstr>Pojmy</vt:lpstr>
      <vt:lpstr>Hotelové pokoje</vt:lpstr>
      <vt:lpstr>Kategorizace ubytování (druh)</vt:lpstr>
      <vt:lpstr>Klasifikace ubytování ( hodnocení kvality) </vt:lpstr>
      <vt:lpstr>Hodnotící okruhy</vt:lpstr>
      <vt:lpstr>Hotelové služby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Stravovací a ubytovací služby</dc:title>
  <cp:lastModifiedBy>Michal</cp:lastModifiedBy>
  <cp:revision>12</cp:revision>
  <dcterms:modified xsi:type="dcterms:W3CDTF">2017-12-15T11:31:03Z</dcterms:modified>
</cp:coreProperties>
</file>