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8" r:id="rId3"/>
    <p:sldId id="266" r:id="rId4"/>
    <p:sldId id="267" r:id="rId5"/>
    <p:sldId id="273" r:id="rId6"/>
    <p:sldId id="274" r:id="rId7"/>
    <p:sldId id="268" r:id="rId8"/>
    <p:sldId id="272" r:id="rId9"/>
    <p:sldId id="259" r:id="rId10"/>
    <p:sldId id="270" r:id="rId11"/>
    <p:sldId id="271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7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C0502-12D5-49B9-A9B6-BDD765D17C18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61169-F1E1-44CE-A935-96F364A70E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1169-F1E1-44CE-A935-96F364A70EAF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770A46-A8D9-4389-A05C-CD51460C326E}" type="datetimeFigureOut">
              <a:rPr lang="cs-CZ" smtClean="0"/>
              <a:pPr/>
              <a:t>18. 12. 2017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7EEF071-A5FA-4148-84B9-94B1BAF9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1538" y="1000108"/>
            <a:ext cx="7692392" cy="2829506"/>
          </a:xfrm>
        </p:spPr>
        <p:txBody>
          <a:bodyPr>
            <a:noAutofit/>
          </a:bodyPr>
          <a:lstStyle/>
          <a:p>
            <a:pPr algn="ctr"/>
            <a:r>
              <a:rPr lang="cs-CZ" sz="8800" dirty="0" smtClean="0"/>
              <a:t>Průvodcovské služby </a:t>
            </a:r>
            <a:endParaRPr lang="cs-CZ" sz="8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86546" y="6286496"/>
            <a:ext cx="2357454" cy="571504"/>
          </a:xfrm>
        </p:spPr>
        <p:txBody>
          <a:bodyPr/>
          <a:lstStyle/>
          <a:p>
            <a:r>
              <a:rPr lang="cs-CZ" dirty="0" err="1" smtClean="0"/>
              <a:t>Vachová</a:t>
            </a:r>
            <a:r>
              <a:rPr lang="cs-CZ" dirty="0" smtClean="0"/>
              <a:t> 4.B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Specifické povinnosti průvodce podle druhu dopravního prostředku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7290" y="1785926"/>
            <a:ext cx="7498080" cy="4800600"/>
          </a:xfrm>
        </p:spPr>
        <p:txBody>
          <a:bodyPr>
            <a:normAutofit fontScale="85000" lnSpcReduction="20000"/>
          </a:bodyPr>
          <a:lstStyle/>
          <a:p>
            <a:r>
              <a:rPr lang="cs-CZ" sz="2300" b="1" dirty="0" smtClean="0">
                <a:latin typeface="Arial" pitchFamily="34" charset="0"/>
                <a:cs typeface="Arial" pitchFamily="34" charset="0"/>
              </a:rPr>
              <a:t>Autokarový zájezd </a:t>
            </a:r>
            <a:r>
              <a:rPr lang="cs-CZ" sz="2300" dirty="0" smtClean="0">
                <a:latin typeface="Arial" pitchFamily="34" charset="0"/>
                <a:cs typeface="Arial" pitchFamily="34" charset="0"/>
              </a:rPr>
              <a:t>– Na začátku přepravy průvodce zjistí počáteční stav na tachometru a po ukončení přepravy konečný počet </a:t>
            </a:r>
            <a:r>
              <a:rPr lang="cs-CZ" sz="2300" dirty="0" smtClean="0">
                <a:latin typeface="Arial" pitchFamily="34" charset="0"/>
                <a:cs typeface="Arial" pitchFamily="34" charset="0"/>
              </a:rPr>
              <a:t>km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300" dirty="0" smtClean="0">
                <a:latin typeface="Arial" pitchFamily="34" charset="0"/>
                <a:cs typeface="Arial" pitchFamily="34" charset="0"/>
              </a:rPr>
              <a:t>                                   - dbá na to, aby řidič doplňoval pohonné hmoty, vede evidenci o všech výdajích placených řidičem, kontroluje čistotu autokaru, po ukončení přepravy potvrdí řidiči společný cestovní </a:t>
            </a:r>
            <a:r>
              <a:rPr lang="cs-CZ" sz="2300" dirty="0" smtClean="0">
                <a:latin typeface="Arial" pitchFamily="34" charset="0"/>
                <a:cs typeface="Arial" pitchFamily="34" charset="0"/>
              </a:rPr>
              <a:t>lístek</a:t>
            </a:r>
          </a:p>
          <a:p>
            <a:pPr>
              <a:buNone/>
            </a:pP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Poznámka: </a:t>
            </a:r>
            <a:r>
              <a:rPr lang="cs-CZ" sz="2300" i="1" dirty="0" smtClean="0">
                <a:latin typeface="Arial" pitchFamily="34" charset="0"/>
                <a:cs typeface="Arial" pitchFamily="34" charset="0"/>
              </a:rPr>
              <a:t>Řidiči</a:t>
            </a:r>
            <a:r>
              <a:rPr lang="cs-CZ" sz="2300" b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cs-CZ" sz="2300" dirty="0" smtClean="0">
                <a:latin typeface="Arial" pitchFamily="34" charset="0"/>
                <a:cs typeface="Arial" pitchFamily="34" charset="0"/>
              </a:rPr>
              <a:t>min. věk 21 let, max. nepřetržitá doba řízení 4,5 hod., max. celková denní doba řízení 9 hod., min. doba odpočinku jeden řidič: 11 hod., dva řidiči: 9 hod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300" b="1" dirty="0" smtClean="0">
                <a:latin typeface="Arial" pitchFamily="34" charset="0"/>
                <a:cs typeface="Arial" pitchFamily="34" charset="0"/>
              </a:rPr>
              <a:t>Vlakový zájezd </a:t>
            </a:r>
            <a:r>
              <a:rPr lang="cs-CZ" sz="2300" dirty="0" smtClean="0">
                <a:latin typeface="Arial" pitchFamily="34" charset="0"/>
                <a:cs typeface="Arial" pitchFamily="34" charset="0"/>
              </a:rPr>
              <a:t>– používán CK velmi málo, průvodce převezme od CK ceniny, potvrzení železnice o rezervaci, včas upozorní klienty na přestupy a na příjezd do cílové stanice</a:t>
            </a:r>
          </a:p>
          <a:p>
            <a:r>
              <a:rPr lang="cs-CZ" sz="2300" b="1" dirty="0" smtClean="0">
                <a:latin typeface="Arial" pitchFamily="34" charset="0"/>
                <a:cs typeface="Arial" pitchFamily="34" charset="0"/>
              </a:rPr>
              <a:t>Letecký zájezd </a:t>
            </a:r>
            <a:r>
              <a:rPr lang="cs-CZ" sz="2300" dirty="0" smtClean="0">
                <a:latin typeface="Arial" pitchFamily="34" charset="0"/>
                <a:cs typeface="Arial" pitchFamily="34" charset="0"/>
              </a:rPr>
              <a:t>– Průvodce se dostaví včas na místo srazu na letišti, označí místo srazu, překontroluje seznam klientů, a podá informace k letu. Po příletu do cíle delegát zajistí odvoz do ubytovacího zařízení.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Lodní zájezd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– Průvodce zabezpečuje nástup klientů na loď, informuje je o přidělení míst v kajutách, o tom jaké služby na lodi lze využít, upozorní je na vystupování z lodi</a:t>
            </a:r>
          </a:p>
          <a:p>
            <a:pPr>
              <a:spcBef>
                <a:spcPts val="0"/>
              </a:spcBef>
            </a:pPr>
            <a:endParaRPr lang="cs-CZ" sz="19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cer\Desktop\l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357694"/>
            <a:ext cx="3393837" cy="2259023"/>
          </a:xfrm>
          <a:prstGeom prst="rect">
            <a:avLst/>
          </a:prstGeom>
          <a:noFill/>
        </p:spPr>
      </p:pic>
      <p:pic>
        <p:nvPicPr>
          <p:cNvPr id="3075" name="Picture 3" descr="C:\Users\Acer\Desktop\letadlo-mc-21_dotyk-6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786190"/>
            <a:ext cx="3646486" cy="2125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průvodce na zájezd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1. Dohoda s CK o provedení průvodcovských služeb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Průvodce nabídne CK své služby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kancelář v případě zájmu nabídne provedení některých zájezdů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Uzavře se smlouva  (co nejdříve)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2. Zpracování informačního minima</a:t>
            </a:r>
          </a:p>
          <a:p>
            <a:pPr>
              <a:spcBef>
                <a:spcPts val="0"/>
              </a:spcBef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Průvodce zpracovává o každé zemi, do které vede zájezd</a:t>
            </a:r>
          </a:p>
          <a:p>
            <a:pPr>
              <a:spcBef>
                <a:spcPts val="0"/>
              </a:spcBef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Mělo by obsahovat: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oficiální název státu, rozlohu, počet obyvatel, hlavní město, adresu a telefonní číslo  zastupitelského úřadu v Praze, adresu a telefonní číslo našeho zastupitelského úřadu v dané zemi, telefonní čísla dalších institucí (informační střediska, hotely..), předvolbu v dané zemi a v ČR, základní údaje o přírodních podmínkách, základní údaje o hospodářství, údaje o obyvatelstvu, politický systém, stručný přehled dějin atd..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3. Topologická příprava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Studium programu zájezdu a zakreslení trasy do mapy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Studium plánů měst, které navštívíme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Vypsání čísel dálnic a silnic, které použijeme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Výpočet km na jednotlivé dny, příprava itineráře</a:t>
            </a:r>
          </a:p>
          <a:p>
            <a:pPr>
              <a:spcBef>
                <a:spcPts val="0"/>
              </a:spcBef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5852" y="500042"/>
            <a:ext cx="7498080" cy="57864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4. Chronologická příprava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= zpracování časového rozvrhu na každý den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5. Seznámení s druhem a podmínkami pojištění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Průvodce si musí před zájezdem zjistit, zda cestovní pojištění je v ceně zájezdu, u které pojišťovny bylo uzavřeno a jaké jsou jeho podmínky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6. Psychologická příprava </a:t>
            </a:r>
          </a:p>
          <a:p>
            <a:pPr>
              <a:spcBef>
                <a:spcPts val="0"/>
              </a:spcBef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Průvodce musí znát složení skupiny z hlediska manželských párů, rodin s dětmi a stáří účastníků. Hlavním úkolem je pečovat o životy a zdraví klientů. 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7. Slovní projev průvodců </a:t>
            </a:r>
          </a:p>
          <a:p>
            <a:pPr>
              <a:spcBef>
                <a:spcPts val="0"/>
              </a:spcBef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1800" b="1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Příprava slovního projevu je vyvrcholením jeho přípravy na zájezd. </a:t>
            </a:r>
          </a:p>
          <a:p>
            <a:pPr>
              <a:spcBef>
                <a:spcPts val="0"/>
              </a:spcBef>
              <a:buNone/>
            </a:pP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Musí se představit,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představit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řidiče a seznámit klienty s programem. Měl by se naučit mluvit správně do mikrofonu.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Převzetí zájezdu 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O převzetí zájezdu se sepíše protokol, který obsahuje seznam cenin, formulářů a pomůcek, které průvodce převzal. Každá CK má vlastní systém používaných tiskopisů. </a:t>
            </a:r>
          </a:p>
          <a:p>
            <a:pPr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Běžně používané tiskopisy: 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1. Předtištěný informační formulář – zapsány základní informace o průběhu zájezdu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2. Seznam účastníků – Využíván pro ubytování klientů, při přejezdech na hranicích, získávání slev pro skupiny atd..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3. Zasedací pořádek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4. Ubytovací rozdělovník – zpracovává ho CK, obsahuje rozpis pokojů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5. Voucher – používá se jako doklad o předem objednaných službách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6. Doklady o pojištění </a:t>
            </a:r>
          </a:p>
          <a:p>
            <a:pPr>
              <a:spcBef>
                <a:spcPts val="0"/>
              </a:spcBef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7. .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Atestatio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medici – latinsky psaný formulář k zapsání základních lékařských nálezů pro pojišťovnu</a:t>
            </a: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7290" y="1357298"/>
            <a:ext cx="7498080" cy="4800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8. Pokyny pro přidělený zájezd určené průvodci</a:t>
            </a:r>
          </a:p>
          <a:p>
            <a:pPr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9. Pokyny pro zájezd určené klientům</a:t>
            </a:r>
          </a:p>
          <a:p>
            <a:pPr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10. Dopravní ceniny a doklady související s přepravou klientů</a:t>
            </a:r>
          </a:p>
          <a:p>
            <a:pPr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11. Reklamační list – dokument, na kterém jsou důkladně popsány závady, které zákazník reklamuje, vyplňuje se 2x.</a:t>
            </a:r>
          </a:p>
          <a:p>
            <a:pPr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12. Ostatní – telefonní čísla, finanční hotovost, propagační materiály</a:t>
            </a:r>
          </a:p>
        </p:txBody>
      </p:sp>
      <p:pic>
        <p:nvPicPr>
          <p:cNvPr id="1026" name="Picture 2" descr="C:\Users\Acer\Desktop\DP_5000 kop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857628"/>
            <a:ext cx="5500726" cy="26640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průvodcovské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Za nejstarší cestovatele považujeme Řeky, Egypťany a Římany.</a:t>
            </a:r>
          </a:p>
          <a:p>
            <a:pPr>
              <a:spcBef>
                <a:spcPts val="0"/>
              </a:spcBef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První popisy cest pocházejí od řeckého dějepisce HÉRODORA, který popisuje země kolem Středozemního moře. </a:t>
            </a:r>
          </a:p>
          <a:p>
            <a:pPr>
              <a:spcBef>
                <a:spcPts val="0"/>
              </a:spcBef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Obsah průvodcovské činnosti se začal více naplňovat až ve středověku –cestují bohatí měšťané, kupci a mladí šlechtici. </a:t>
            </a:r>
          </a:p>
          <a:p>
            <a:pPr>
              <a:spcBef>
                <a:spcPts val="0"/>
              </a:spcBef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Prvními průvodci byli chudí studenti, kteří dobře znali navštívenou zemi a její jazyk. </a:t>
            </a:r>
          </a:p>
          <a:p>
            <a:pPr>
              <a:spcBef>
                <a:spcPts val="0"/>
              </a:spcBef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Po poutních místech (Řím, Jeruzalém, Betlém..) prováděli kněží a mniši. </a:t>
            </a:r>
          </a:p>
          <a:p>
            <a:pPr>
              <a:spcBef>
                <a:spcPts val="0"/>
              </a:spcBef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První polovina 15. století – vznik prvních cestopisů.</a:t>
            </a:r>
          </a:p>
          <a:p>
            <a:pPr>
              <a:spcBef>
                <a:spcPts val="0"/>
              </a:spcBef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V roce 1841 Thomas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Cook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zorganizoval první výlet. </a:t>
            </a:r>
          </a:p>
          <a:p>
            <a:pPr>
              <a:spcBef>
                <a:spcPts val="0"/>
              </a:spcBef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Od roku 1862 pořádal pravidelné zájezdy do Švýcarska a Francie</a:t>
            </a:r>
          </a:p>
          <a:p>
            <a:pPr>
              <a:spcBef>
                <a:spcPts val="0"/>
              </a:spcBef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V roce 1870 podnikl první skupinovou turistickou cestu kolem světa za 222 dní.</a:t>
            </a:r>
          </a:p>
          <a:p>
            <a:pPr>
              <a:spcBef>
                <a:spcPts val="0"/>
              </a:spcBef>
            </a:pP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endParaRPr lang="cs-CZ" sz="1600" dirty="0" smtClean="0"/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Úkolem průvodce: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organizování jednotlivých tuzemských i zahraničních zájezdů nebo podobných akcích a jejich účastníkům poskytovat informační, poradenské a další služby.</a:t>
            </a:r>
          </a:p>
          <a:p>
            <a:pPr marL="425196" indent="-342900"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Pracovní činnosti: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organizace zájezdu,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poskytovat informace o průběhu zájezdu</a:t>
            </a:r>
          </a:p>
          <a:p>
            <a:pPr marL="425196" indent="-342900"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                doprovod zájezdových skupin na cestách</a:t>
            </a:r>
          </a:p>
          <a:p>
            <a:pPr marL="425196" indent="-342900"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               zajišťování kompletních programů včetně nakupování  jízdenek, vstupenek, zařizování rezervací</a:t>
            </a:r>
          </a:p>
          <a:p>
            <a:pPr marL="425196" indent="-342900"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              projednávání přání klientů</a:t>
            </a:r>
          </a:p>
          <a:p>
            <a:pPr marL="425196" indent="-342900"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              řešení problémů klientů ( krádež, onemocnění, ztráta cestovních dokladů..)</a:t>
            </a:r>
          </a:p>
          <a:p>
            <a:pPr marL="425196" indent="-342900"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Povolání je vykonáváno ve venkovním prostředí měst, rekreačních středisek, přírody, v interiérech památek</a:t>
            </a:r>
          </a:p>
          <a:p>
            <a:pPr marL="425196" indent="-342900"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Vlastnosti průvodce: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bezúhonnost, zodpovědnost, svědomitost, pohotovost, rozhodnost, dochvilnost, optimismus</a:t>
            </a:r>
          </a:p>
          <a:p>
            <a:pPr marL="425196" indent="-342900">
              <a:spcBef>
                <a:spcPts val="0"/>
              </a:spcBef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Měl by mít: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dobrý zdravotní stav, odborné znalosti, orientační schopnost, jazykové znalost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i…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Základní vybavení: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Osobní doklady, průkaz průvodce, odznak, visačka se jménem, písemná příprava, příruční taška na doklady, mapové a textové pomůcky, osobní peněžní hotovost, mobilní telefon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Povinnosti: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pečlivé opatrování svěřených dokladů, dopravních cenin a hotovosti, shromažďování a třídění všech informací nezbytných pro závěrečné vyhodnocení a vyúčtování zájezdu, zajištění dodržování zasedacího pořádku a ubytovacího pořádku, spolupracování s řidičem.. </a:t>
            </a:r>
          </a:p>
        </p:txBody>
      </p:sp>
      <p:pic>
        <p:nvPicPr>
          <p:cNvPr id="4098" name="Picture 2" descr="C:\Users\Acer\Desktop\průka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000504"/>
            <a:ext cx="3167070" cy="2058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průvodce 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i="1" dirty="0" smtClean="0">
                <a:latin typeface="Arial" pitchFamily="34" charset="0"/>
                <a:cs typeface="Arial" pitchFamily="34" charset="0"/>
              </a:rPr>
              <a:t>Průvodce musí mít střední školu cestovního ruchu nebo maturitu a zkoušky průvodců složené na škole, která má příslušné oprávnění.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Zkouška: 1. část odborná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geografie CR, dějiny umění, metodika průvodcovské činnosti, řešení problémových situací, ekonomika CR, psychologie, zdravotní příprava, služby CR, zpracování itineráře trasy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2. část jazykovou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z jednoho jazyka, který si uchazeč volí sám, pokud má uchazeč státní zkoušku, jazyková část je uznána  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Cena zkoušky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 cca 5000Kč</a:t>
            </a: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průvodce 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Forma zkoušky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 odborná část zkoušky je ústní před zkušební komisí, jazyková část zkoušky se skládá z ústní části a stručné písemné části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Průběh zkoušky: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 Kontrola totožnosti účastníka dle občanského průkazu, vylosování otázek, individuální příprava ke zkoušce a vlastní zkouška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Hodnocení zkoušky: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 Znalosti z každého předmětu jsou hodnoceny známkou 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prospěl - neprospěl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Jestliže je jeden předmět hodnocen známkou neprospěl, je celá zkouška hodnocena známkou "neprospěl" 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Osvědčení: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 Při úspěšném složení zkoušky obdržíte 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Osvědčení Průvodce cestovního ruchu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které prokazuje Vaši 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vysokou kvalifikaci průvodce. Osvědčení má celostátní platnost.</a:t>
            </a:r>
            <a:endParaRPr lang="cs-CZ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Činnosti průvodce z pohledu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1. Organizace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rychlé řešení běžných a problémových situací ( organice prohlídky města, ubytování, stravování, ztráta, krádež..)</a:t>
            </a: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2. Informace - informace o zemi a lidech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(geologie, geografie, dějiny kultury, politická situace, náboženství, zvyky, slavnosti..)</a:t>
            </a:r>
          </a:p>
          <a:p>
            <a:pPr>
              <a:spcBef>
                <a:spcPts val="0"/>
              </a:spcBef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                  - praktické cestovní informace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(čas odjezdu a příjezdu, informace o dopravním prostředku, informace o ubytování a stravování, informace o cenách vstupného..)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3. Tlumočení 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4. Zprostředkování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mezi CK a klienty, mezi CK a dodavateli služeb</a:t>
            </a: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průvodce s 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1. Interní pracovník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– zaměstnanec – průvodce je zaměstnancem CK, na základě pracovní smlouvy vykonává činnost průvodce, CK uzavírá  dohodu o hmotné zodpovědnosti, CK smí pověřit prací průvodce pouze osoby s předepsanou kvalifikací</a:t>
            </a:r>
          </a:p>
          <a:p>
            <a:pPr>
              <a:spcBef>
                <a:spcPts val="0"/>
              </a:spcBef>
              <a:buNone/>
            </a:pP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2. Externí pracovník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– samostatný průvodce –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průvodce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podniká na základě živnostenského listu </a:t>
            </a:r>
          </a:p>
          <a:p>
            <a:endParaRPr lang="cs-CZ" dirty="0"/>
          </a:p>
        </p:txBody>
      </p:sp>
      <p:pic>
        <p:nvPicPr>
          <p:cNvPr id="4" name="Picture 4" descr="C:\Users\Acer\Desktop\Fischer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786190"/>
            <a:ext cx="4392629" cy="1421846"/>
          </a:xfrm>
          <a:prstGeom prst="rect">
            <a:avLst/>
          </a:prstGeom>
          <a:noFill/>
        </p:spPr>
      </p:pic>
      <p:pic>
        <p:nvPicPr>
          <p:cNvPr id="5" name="Picture 2" descr="C:\Users\Acer\Desktop\new-logo1-300x16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57760"/>
            <a:ext cx="5072098" cy="2840375"/>
          </a:xfrm>
          <a:prstGeom prst="rect">
            <a:avLst/>
          </a:prstGeom>
          <a:noFill/>
        </p:spPr>
      </p:pic>
      <p:pic>
        <p:nvPicPr>
          <p:cNvPr id="6" name="Picture 3" descr="C:\Users\Acer\Desktop\AX_logo_pozitiv_Online_CKverz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5214950"/>
            <a:ext cx="3943350" cy="1285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průvodce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Vedoucí zájezdu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řídí a kontroluje itinerář v zastoupení CK, zajišťuje, aby se plnil program a poskytuje místní pracovní informace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Doprovod zájezdu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zástupce CK, který poskytuje informace klientům 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Průvodce CR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provádí návštěvníky v jazyce podle jejich výběru a poskytuje výklad o kulturním a přírodním dědictví oblasti, (má specializace na danou oblast) 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Delegát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– pobývá delší dobu na určitém území, kde CK zajišťuje zájezdy (většinou zahraničí) a poskytuje praktickou pomoc a vyřizuje administrativní záležitosti klientů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Animátor/ koordinátor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odpovídá za plánování volného času a dozoru nad programy v rámci volné času a sportovními programy, mluví jazykem, kterému rozumí většina cestujících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Hosteska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– vítá a informuje návštěvníky na letištích, nádražích, v hotelích, výstavách a obsluhuje pasažéry v dopravních prostředcích</a:t>
            </a:r>
          </a:p>
          <a:p>
            <a:pPr>
              <a:spcBef>
                <a:spcPts val="0"/>
              </a:spcBef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Specializované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horský, lovecký, sportovní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335</TotalTime>
  <Words>1399</Words>
  <Application>Microsoft Office PowerPoint</Application>
  <PresentationFormat>Předvádění na obrazovce (4:3)</PresentationFormat>
  <Paragraphs>99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Slunovrat</vt:lpstr>
      <vt:lpstr>Průvodcovské služby </vt:lpstr>
      <vt:lpstr>Historie průvodcovské činnosti</vt:lpstr>
      <vt:lpstr>Průvodce</vt:lpstr>
      <vt:lpstr>Snímek 4</vt:lpstr>
      <vt:lpstr>Zkouška průvodce CR</vt:lpstr>
      <vt:lpstr>Zkouška průvodce CR</vt:lpstr>
      <vt:lpstr>Činnosti průvodce z pohledu klienta</vt:lpstr>
      <vt:lpstr>Vztah průvodce s CK</vt:lpstr>
      <vt:lpstr>Typy průvodce</vt:lpstr>
      <vt:lpstr>Specifické povinnosti průvodce podle druhu dopravního prostředku</vt:lpstr>
      <vt:lpstr>Snímek 11</vt:lpstr>
      <vt:lpstr>Příprava průvodce na zájezd</vt:lpstr>
      <vt:lpstr>Snímek 13</vt:lpstr>
      <vt:lpstr>Převzetí zájezdu CK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Průvodcovské služby </dc:title>
  <dc:creator>Acer</dc:creator>
  <cp:lastModifiedBy>Acer</cp:lastModifiedBy>
  <cp:revision>11</cp:revision>
  <dcterms:created xsi:type="dcterms:W3CDTF">2017-11-27T16:36:51Z</dcterms:created>
  <dcterms:modified xsi:type="dcterms:W3CDTF">2017-12-18T19:59:30Z</dcterms:modified>
</cp:coreProperties>
</file>