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2" r:id="rId6"/>
    <p:sldId id="264" r:id="rId7"/>
    <p:sldId id="265" r:id="rId8"/>
    <p:sldId id="266" r:id="rId9"/>
    <p:sldId id="269" r:id="rId10"/>
    <p:sldId id="267" r:id="rId11"/>
    <p:sldId id="268" r:id="rId12"/>
    <p:sldId id="270" r:id="rId13"/>
    <p:sldId id="261" r:id="rId14"/>
    <p:sldId id="258" r:id="rId15"/>
    <p:sldId id="263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038" autoAdjust="0"/>
    <p:restoredTop sz="94660"/>
  </p:normalViewPr>
  <p:slideViewPr>
    <p:cSldViewPr>
      <p:cViewPr varScale="1">
        <p:scale>
          <a:sx n="84" d="100"/>
          <a:sy n="84" d="100"/>
        </p:scale>
        <p:origin x="-1373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916C1-2ED4-48E1-8F7F-C89331FAD34E}" type="datetimeFigureOut">
              <a:rPr lang="cs-CZ" smtClean="0"/>
              <a:pPr/>
              <a:t>26. 11. 2017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E6EAD-A523-4BB7-98C8-C65EC283B56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916C1-2ED4-48E1-8F7F-C89331FAD34E}" type="datetimeFigureOut">
              <a:rPr lang="cs-CZ" smtClean="0"/>
              <a:pPr/>
              <a:t>26. 11. 2017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E6EAD-A523-4BB7-98C8-C65EC283B56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916C1-2ED4-48E1-8F7F-C89331FAD34E}" type="datetimeFigureOut">
              <a:rPr lang="cs-CZ" smtClean="0"/>
              <a:pPr/>
              <a:t>26. 11. 2017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E6EAD-A523-4BB7-98C8-C65EC283B56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916C1-2ED4-48E1-8F7F-C89331FAD34E}" type="datetimeFigureOut">
              <a:rPr lang="cs-CZ" smtClean="0"/>
              <a:pPr/>
              <a:t>26. 11. 2017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E6EAD-A523-4BB7-98C8-C65EC283B56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916C1-2ED4-48E1-8F7F-C89331FAD34E}" type="datetimeFigureOut">
              <a:rPr lang="cs-CZ" smtClean="0"/>
              <a:pPr/>
              <a:t>26. 11. 2017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4CE6EAD-A523-4BB7-98C8-C65EC283B56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916C1-2ED4-48E1-8F7F-C89331FAD34E}" type="datetimeFigureOut">
              <a:rPr lang="cs-CZ" smtClean="0"/>
              <a:pPr/>
              <a:t>26. 11. 2017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E6EAD-A523-4BB7-98C8-C65EC283B56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916C1-2ED4-48E1-8F7F-C89331FAD34E}" type="datetimeFigureOut">
              <a:rPr lang="cs-CZ" smtClean="0"/>
              <a:pPr/>
              <a:t>26. 11. 2017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E6EAD-A523-4BB7-98C8-C65EC283B56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916C1-2ED4-48E1-8F7F-C89331FAD34E}" type="datetimeFigureOut">
              <a:rPr lang="cs-CZ" smtClean="0"/>
              <a:pPr/>
              <a:t>26. 11. 2017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E6EAD-A523-4BB7-98C8-C65EC283B56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916C1-2ED4-48E1-8F7F-C89331FAD34E}" type="datetimeFigureOut">
              <a:rPr lang="cs-CZ" smtClean="0"/>
              <a:pPr/>
              <a:t>26. 11. 2017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E6EAD-A523-4BB7-98C8-C65EC283B56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916C1-2ED4-48E1-8F7F-C89331FAD34E}" type="datetimeFigureOut">
              <a:rPr lang="cs-CZ" smtClean="0"/>
              <a:pPr/>
              <a:t>26. 11. 2017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E6EAD-A523-4BB7-98C8-C65EC283B56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Klepnutím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916C1-2ED4-48E1-8F7F-C89331FAD34E}" type="datetimeFigureOut">
              <a:rPr lang="cs-CZ" smtClean="0"/>
              <a:pPr/>
              <a:t>26. 11. 2017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E6EAD-A523-4BB7-98C8-C65EC283B56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04916C1-2ED4-48E1-8F7F-C89331FAD34E}" type="datetimeFigureOut">
              <a:rPr lang="cs-CZ" smtClean="0"/>
              <a:pPr/>
              <a:t>26. 11. 2017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4CE6EAD-A523-4BB7-98C8-C65EC283B56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nionpojistovna.cz/cestovni-pojisteni-do-sveta-online?gclid=Cj0KCQiAl8rQBRDrARIsAEW_To8dHH7bf08dXUEPTOD2CjzOYSDlkyq_ZzjKrtphJ4lJEEO_9mvWiJwaAqLIEALw_wcB" TargetMode="External"/><Relationship Id="rId2" Type="http://schemas.openxmlformats.org/officeDocument/2006/relationships/hyperlink" Target="http://www.seminarky.cz/Zdravotni-sluzby-Maturitni-otazka-z-Cestovniho-ruchu-30989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zemepis-maturita.studentske.cz/2008/03/pojiovac-sluby-v-cestovnm-ruchu.html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Pojišťovací služby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Hlavatý 4.B – Cestovní ruch</a:t>
            </a:r>
            <a:endParaRPr lang="cs-CZ" dirty="0"/>
          </a:p>
        </p:txBody>
      </p:sp>
      <p:pic>
        <p:nvPicPr>
          <p:cNvPr id="15361" name="Picture 1" descr="C:\Users\Uživatel\Downloads\3902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42852"/>
            <a:ext cx="2411932" cy="117790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214554"/>
            <a:ext cx="8358246" cy="2643206"/>
          </a:xfrm>
        </p:spPr>
        <p:txBody>
          <a:bodyPr/>
          <a:lstStyle/>
          <a:p>
            <a:r>
              <a:rPr lang="cs-CZ" dirty="0" smtClean="0"/>
              <a:t>Děkuji za pozornost.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000" dirty="0" smtClean="0"/>
              <a:t>https://www.google.cz/search?biw=1536&amp;bih=760&amp;tbm=isch&amp;sa=1&amp;ei=pwUTWvuoJ4jwatyIvogN&amp;q=mapa+afriky&amp;oq=mapa+afriky&amp;gs_l=psy-ab.3..0l10.436080.437756.0.437842.11.8.0.0.0.0.421.783.0j1j1j0j1.3.0....0...1.1.64.psy-ab..8.3.780...0i67k1.0.jBf-uwD8d4U#imgrc=bml4bSjH3aXiZM:</a:t>
            </a:r>
          </a:p>
          <a:p>
            <a:r>
              <a:rPr lang="cs-CZ" sz="1000" dirty="0" smtClean="0">
                <a:hlinkClick r:id="rId2"/>
              </a:rPr>
              <a:t>http://www.</a:t>
            </a:r>
            <a:r>
              <a:rPr lang="cs-CZ" sz="1000" dirty="0" err="1" smtClean="0">
                <a:hlinkClick r:id="rId2"/>
              </a:rPr>
              <a:t>seminarky.cz</a:t>
            </a:r>
            <a:r>
              <a:rPr lang="cs-CZ" sz="1000" dirty="0" smtClean="0">
                <a:hlinkClick r:id="rId2"/>
              </a:rPr>
              <a:t>/</a:t>
            </a:r>
            <a:r>
              <a:rPr lang="cs-CZ" sz="1000" dirty="0" err="1" smtClean="0">
                <a:hlinkClick r:id="rId2"/>
              </a:rPr>
              <a:t>Zdravotni</a:t>
            </a:r>
            <a:r>
              <a:rPr lang="cs-CZ" sz="1000" dirty="0" smtClean="0">
                <a:hlinkClick r:id="rId2"/>
              </a:rPr>
              <a:t>-</a:t>
            </a:r>
            <a:r>
              <a:rPr lang="cs-CZ" sz="1000" dirty="0" err="1" smtClean="0">
                <a:hlinkClick r:id="rId2"/>
              </a:rPr>
              <a:t>sluzby</a:t>
            </a:r>
            <a:r>
              <a:rPr lang="cs-CZ" sz="1000" dirty="0" smtClean="0">
                <a:hlinkClick r:id="rId2"/>
              </a:rPr>
              <a:t>-</a:t>
            </a:r>
            <a:r>
              <a:rPr lang="cs-CZ" sz="1000" dirty="0" err="1" smtClean="0">
                <a:hlinkClick r:id="rId2"/>
              </a:rPr>
              <a:t>Maturitni</a:t>
            </a:r>
            <a:r>
              <a:rPr lang="cs-CZ" sz="1000" dirty="0" smtClean="0">
                <a:hlinkClick r:id="rId2"/>
              </a:rPr>
              <a:t>-</a:t>
            </a:r>
            <a:r>
              <a:rPr lang="cs-CZ" sz="1000" dirty="0" err="1" smtClean="0">
                <a:hlinkClick r:id="rId2"/>
              </a:rPr>
              <a:t>otazka</a:t>
            </a:r>
            <a:r>
              <a:rPr lang="cs-CZ" sz="1000" dirty="0" smtClean="0">
                <a:hlinkClick r:id="rId2"/>
              </a:rPr>
              <a:t>-z-</a:t>
            </a:r>
            <a:r>
              <a:rPr lang="cs-CZ" sz="1000" dirty="0" err="1" smtClean="0">
                <a:hlinkClick r:id="rId2"/>
              </a:rPr>
              <a:t>Cestovniho</a:t>
            </a:r>
            <a:r>
              <a:rPr lang="cs-CZ" sz="1000" dirty="0" smtClean="0">
                <a:hlinkClick r:id="rId2"/>
              </a:rPr>
              <a:t>-ruchu-30989</a:t>
            </a:r>
            <a:endParaRPr lang="cs-CZ" sz="1000" dirty="0" smtClean="0"/>
          </a:p>
          <a:p>
            <a:r>
              <a:rPr lang="cs-CZ" sz="1000" dirty="0" smtClean="0"/>
              <a:t>https://www.google.cz/search?biw=1536&amp;bih=760&amp;tbm=isch&amp;sa=1&amp;ei=IPsSWu-qDpL8kwWGq5igCg&amp;q=oznameni+o+pojistne+udalosti&amp;oq=oznameni+o+pojistne+udalosti&amp;gs_l=psy-ab.3...1336002.1341104.0.1341198.28.28.0.0.0.0.159.2690.13j13.26.0....0...1.1.64.psy-ab..2.12.1279...0j0i30k1j0i5i30k1j0i24k1.0.4YwiG0Y4Kks</a:t>
            </a:r>
          </a:p>
          <a:p>
            <a:r>
              <a:rPr lang="cs-CZ" sz="1000" dirty="0" smtClean="0">
                <a:hlinkClick r:id="rId3"/>
              </a:rPr>
              <a:t>https://www.unionpojistovna.cz/cestovni-pojisteni-do-sveta-online?gclid=Cj0KCQiAl8rQBRDrARIsAEW_To8dHH7bf08dXUEPTOD2CjzOYSDlkyq_ZzjKrtphJ4lJEEO_9mvWiJwaAqLIEALw_wcB#step1</a:t>
            </a:r>
            <a:endParaRPr lang="cs-CZ" sz="1000" dirty="0" smtClean="0"/>
          </a:p>
          <a:p>
            <a:r>
              <a:rPr lang="cs-CZ" sz="1000" dirty="0" smtClean="0">
                <a:hlinkClick r:id="rId4"/>
              </a:rPr>
              <a:t>http://zemepis-maturita.studentske.cz/2008/03/pojiovac-sluby-v-cestovnm-ruchu.html</a:t>
            </a:r>
            <a:endParaRPr lang="cs-CZ" sz="1000" dirty="0" smtClean="0"/>
          </a:p>
          <a:p>
            <a:endParaRPr lang="cs-CZ" sz="1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</a:t>
            </a:r>
            <a:r>
              <a:rPr lang="cs-CZ" dirty="0" smtClean="0"/>
              <a:t>řílohy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Picture 2" descr="Výsledek obrázku pro mapa afrik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643050"/>
            <a:ext cx="4067804" cy="3143272"/>
          </a:xfrm>
          <a:prstGeom prst="rect">
            <a:avLst/>
          </a:prstGeom>
          <a:noFill/>
        </p:spPr>
      </p:pic>
      <p:pic>
        <p:nvPicPr>
          <p:cNvPr id="5" name="Picture 2" descr="Výsledek obrázku pro african men in car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3500438"/>
            <a:ext cx="4071966" cy="22904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Picture 2" descr="Výsledek obrázku pro oznameni o pojistne udalost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85724"/>
            <a:ext cx="6057900" cy="67722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-142900"/>
            <a:ext cx="8229600" cy="1143000"/>
          </a:xfrm>
        </p:spPr>
        <p:txBody>
          <a:bodyPr/>
          <a:lstStyle/>
          <a:p>
            <a:r>
              <a:rPr lang="cs-CZ" dirty="0" smtClean="0"/>
              <a:t>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1026" name="AutoShape 2" descr="Výsledek obrázku pro pojisten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8" name="AutoShape 4" descr="Výsledek obrázku pro pojisten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30" name="AutoShape 6" descr="Výsledek obrázku pro pojisten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32" name="AutoShape 8" descr="Výsledek obrázku pro pojisten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34" name="AutoShape 10" descr="Výsledek obrázku pro pojisten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85860"/>
            <a:ext cx="3214678" cy="52208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4678" y="1285860"/>
            <a:ext cx="2857520" cy="5207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00728" y="1285860"/>
            <a:ext cx="3143272" cy="5214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TextovéPole 13"/>
          <p:cNvSpPr txBox="1"/>
          <p:nvPr/>
        </p:nvSpPr>
        <p:spPr>
          <a:xfrm>
            <a:off x="428596" y="785794"/>
            <a:ext cx="13628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základní</a:t>
            </a:r>
            <a:endParaRPr lang="cs-CZ" sz="24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3571868" y="785794"/>
            <a:ext cx="15808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err="1" smtClean="0"/>
              <a:t>standartní</a:t>
            </a:r>
            <a:endParaRPr lang="cs-CZ" sz="2400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6858016" y="785794"/>
            <a:ext cx="1643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všechno</a:t>
            </a:r>
            <a:endParaRPr lang="cs-CZ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Zdravotní služby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8434" name="Picture 2" descr="Výsledek obrázku pro zdravotni sluzb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1428736"/>
            <a:ext cx="5286412" cy="48987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Pomáhá </a:t>
            </a:r>
            <a:r>
              <a:rPr lang="cs-CZ" dirty="0" smtClean="0"/>
              <a:t>klientovi </a:t>
            </a:r>
            <a:r>
              <a:rPr lang="cs-CZ" dirty="0" smtClean="0"/>
              <a:t>při odstraňování nepředvídatelných a náhodných událostí</a:t>
            </a:r>
          </a:p>
          <a:p>
            <a:r>
              <a:rPr lang="cs-CZ" dirty="0" smtClean="0"/>
              <a:t>Dělí se na 2 skupiny </a:t>
            </a:r>
            <a:r>
              <a:rPr lang="cs-CZ" dirty="0" smtClean="0"/>
              <a:t>(pojištění CK)</a:t>
            </a:r>
            <a:endParaRPr lang="cs-CZ" dirty="0" smtClean="0"/>
          </a:p>
          <a:p>
            <a:pPr lvl="1"/>
            <a:r>
              <a:rPr lang="cs-CZ" dirty="0" smtClean="0"/>
              <a:t> povinné –proti úpadku CK (v ceně zájezdu)</a:t>
            </a:r>
          </a:p>
          <a:p>
            <a:pPr lvl="1"/>
            <a:r>
              <a:rPr lang="cs-CZ" dirty="0" smtClean="0"/>
              <a:t>dobrovolné – individuální, variabilní, </a:t>
            </a:r>
            <a:r>
              <a:rPr lang="cs-CZ" dirty="0" smtClean="0"/>
              <a:t>komplexní</a:t>
            </a:r>
            <a:endParaRPr lang="cs-CZ" dirty="0" smtClean="0"/>
          </a:p>
          <a:p>
            <a:r>
              <a:rPr lang="cs-CZ" dirty="0" smtClean="0"/>
              <a:t>Pojištění klienta </a:t>
            </a:r>
          </a:p>
          <a:p>
            <a:pPr lvl="1"/>
            <a:r>
              <a:rPr lang="cs-CZ" dirty="0" smtClean="0"/>
              <a:t>Pojistné riziko – náhodná událost, jejíž následky jsou kryty pojištěním</a:t>
            </a:r>
          </a:p>
          <a:p>
            <a:pPr lvl="1"/>
            <a:r>
              <a:rPr lang="cs-CZ" dirty="0" smtClean="0"/>
              <a:t>Pojistná částka – maximální výše náhrady škody poskytnutá pojišťovnou</a:t>
            </a:r>
          </a:p>
          <a:p>
            <a:pPr lvl="1"/>
            <a:r>
              <a:rPr lang="cs-CZ" dirty="0" smtClean="0"/>
              <a:t>Pojistné plnění – pojišťovnou vyplacené náhrady škod</a:t>
            </a:r>
          </a:p>
          <a:p>
            <a:pPr lvl="1"/>
            <a:r>
              <a:rPr lang="cs-CZ" dirty="0" smtClean="0"/>
              <a:t>Pojistné – cena pojištění, jejíž výše se odvíjí od pojistného rizika</a:t>
            </a:r>
            <a:endParaRPr lang="cs-CZ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Kdy se pojistit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Pojistit je nutné se při výjezdu mimo státy EU</a:t>
            </a:r>
          </a:p>
          <a:p>
            <a:r>
              <a:rPr lang="cs-CZ" dirty="0" smtClean="0"/>
              <a:t>Při domácím CR se doporučuje se pojistit při náročných a sportovních cest</a:t>
            </a:r>
          </a:p>
          <a:p>
            <a:r>
              <a:rPr lang="cs-CZ" dirty="0" smtClean="0"/>
              <a:t>Při cestování po EU se doporučuje pojistit se aby mu byli hned vráceny peníze (pokud nějaké musel platit) – vše platí zdravotní pojišťovna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 postupovat při pojistné události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Ihned vyhledat lékaře a ověřit si zda pracuje na smluvním podkladu s pojišťovnou</a:t>
            </a:r>
          </a:p>
          <a:p>
            <a:r>
              <a:rPr lang="cs-CZ" dirty="0" smtClean="0"/>
              <a:t>V případě hospitalizace kontaktovat asistenční službu a odsouhlasit náročnější zákrok</a:t>
            </a:r>
          </a:p>
          <a:p>
            <a:r>
              <a:rPr lang="cs-CZ" dirty="0" smtClean="0"/>
              <a:t>Vyžádat si lékařské potvrzení, doklady o platbách, policejní protokol</a:t>
            </a:r>
          </a:p>
          <a:p>
            <a:r>
              <a:rPr lang="cs-CZ" dirty="0" smtClean="0"/>
              <a:t>Po návratu do své země vyplnit „oznámení o pojistné události“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pojištění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Pojištění zavazadel – poškození, zničení, prokázané krádeže. </a:t>
            </a:r>
          </a:p>
          <a:p>
            <a:pPr lvl="1"/>
            <a:r>
              <a:rPr lang="cs-CZ" dirty="0" smtClean="0"/>
              <a:t>Pojištění se nevztahuje na přepadení, peníze a cennosti</a:t>
            </a:r>
          </a:p>
          <a:p>
            <a:r>
              <a:rPr lang="cs-CZ" dirty="0" smtClean="0"/>
              <a:t>Pojištění odpovědnosti občanů – představuje právo na úhradu za škodu způsobenou jiné osobě na životě, zdraví, majetku…</a:t>
            </a:r>
          </a:p>
          <a:p>
            <a:r>
              <a:rPr lang="cs-CZ" dirty="0" smtClean="0"/>
              <a:t>Pojištění neúčasti zájezdu (tzv. storno) – nárok na náhradu nákladů, které musely být vynaloženy na zrušení cesty z těchto důvodů: úmrtí, onemocnění, hospitalizace, nepokoje nebo živelná pohroma v oblasti, kam jedeme.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Týkají se ochrany zdraví účastníku CR</a:t>
            </a:r>
          </a:p>
          <a:p>
            <a:r>
              <a:rPr lang="cs-CZ" dirty="0" smtClean="0"/>
              <a:t>Dělí Svět do rizikových skupin</a:t>
            </a:r>
          </a:p>
          <a:p>
            <a:pPr lvl="1"/>
            <a:r>
              <a:rPr lang="cs-CZ" dirty="0" smtClean="0"/>
              <a:t>nízké riziko – střední a jižní Evropa, Kanada, Austrálie, Nový Zéland</a:t>
            </a:r>
          </a:p>
          <a:p>
            <a:pPr lvl="1"/>
            <a:r>
              <a:rPr lang="cs-CZ" dirty="0" smtClean="0"/>
              <a:t>střední riziko – východní Evropa, Japonsko, Izrael</a:t>
            </a:r>
          </a:p>
          <a:p>
            <a:pPr lvl="1"/>
            <a:r>
              <a:rPr lang="cs-CZ" dirty="0" smtClean="0"/>
              <a:t>vysoké riziko – Mexiko, země střední a jižní Ameriky, Asie, Afrika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- je dobré se informovat o klimatických podmínkách a hygienických podmínkách</a:t>
            </a:r>
          </a:p>
          <a:p>
            <a:r>
              <a:rPr lang="cs-CZ" dirty="0" smtClean="0"/>
              <a:t>- je to nebezpečné pro turisty s chronickým onemocněním, alergiemi </a:t>
            </a:r>
          </a:p>
          <a:p>
            <a:r>
              <a:rPr lang="cs-CZ" dirty="0" smtClean="0"/>
              <a:t>- v období dešťů není vhodné cestovat do tropických zemí, vysoká citlivost vzduchu zatěžuje organizmus</a:t>
            </a:r>
          </a:p>
          <a:p>
            <a:r>
              <a:rPr lang="cs-CZ" dirty="0" smtClean="0"/>
              <a:t>- dlouhé lety a turbulence jsou ohrožením pro skupiny s trombózou</a:t>
            </a:r>
          </a:p>
          <a:p>
            <a:r>
              <a:rPr lang="cs-CZ" dirty="0" smtClean="0"/>
              <a:t>- doporučení je zajít 3 měsíce před odletem k lékaři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Očkování při cestování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u="sng" dirty="0" smtClean="0"/>
              <a:t>Povinné</a:t>
            </a:r>
            <a:r>
              <a:rPr lang="cs-CZ" b="1" dirty="0" smtClean="0"/>
              <a:t> </a:t>
            </a:r>
            <a:r>
              <a:rPr lang="cs-CZ" dirty="0" smtClean="0"/>
              <a:t>- očkování proti choleře, tyfu, </a:t>
            </a:r>
            <a:r>
              <a:rPr lang="cs-CZ" dirty="0" err="1" smtClean="0"/>
              <a:t>meningokovému</a:t>
            </a:r>
            <a:r>
              <a:rPr lang="cs-CZ" dirty="0" smtClean="0"/>
              <a:t> zánětu mozkových blan</a:t>
            </a:r>
          </a:p>
          <a:p>
            <a:pPr lvl="0"/>
            <a:r>
              <a:rPr lang="cs-CZ" b="1" u="sng" dirty="0" smtClean="0"/>
              <a:t>Doporučená</a:t>
            </a:r>
            <a:r>
              <a:rPr lang="cs-CZ" dirty="0" smtClean="0"/>
              <a:t> - proti virovému zánětu jater, tuberkulóze, japonské encefalitidě</a:t>
            </a:r>
          </a:p>
          <a:p>
            <a:r>
              <a:rPr lang="cs-CZ" b="1" u="sng" dirty="0" smtClean="0"/>
              <a:t>Vyžadovaná</a:t>
            </a:r>
            <a:r>
              <a:rPr lang="cs-CZ" b="1" dirty="0" smtClean="0"/>
              <a:t> </a:t>
            </a:r>
            <a:r>
              <a:rPr lang="cs-CZ" dirty="0" smtClean="0"/>
              <a:t>- proti žluté zimnici - Střední a Jižní Amerika, rovníková Afrika 22 zemí</a:t>
            </a:r>
          </a:p>
          <a:p>
            <a:pPr lvl="0"/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Pojištění v rámci dalších služeb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Např. KB</a:t>
            </a:r>
          </a:p>
          <a:p>
            <a:pPr lvl="1"/>
            <a:r>
              <a:rPr lang="cs-CZ" dirty="0" smtClean="0"/>
              <a:t>Léčebné výlohy do 1 000 </a:t>
            </a:r>
            <a:r>
              <a:rPr lang="cs-CZ" dirty="0" err="1" smtClean="0"/>
              <a:t>000</a:t>
            </a:r>
            <a:r>
              <a:rPr lang="cs-CZ" dirty="0" smtClean="0"/>
              <a:t> Kč</a:t>
            </a:r>
          </a:p>
          <a:p>
            <a:pPr lvl="1"/>
            <a:r>
              <a:rPr lang="cs-CZ" dirty="0" smtClean="0"/>
              <a:t>Ambulantní lékařské ošetření</a:t>
            </a:r>
          </a:p>
          <a:p>
            <a:pPr lvl="1"/>
            <a:r>
              <a:rPr lang="cs-CZ" dirty="0" smtClean="0"/>
              <a:t>L</a:t>
            </a:r>
            <a:r>
              <a:rPr lang="cs-CZ" dirty="0" smtClean="0"/>
              <a:t>ékařský </a:t>
            </a:r>
            <a:r>
              <a:rPr lang="cs-CZ" dirty="0" smtClean="0"/>
              <a:t>převoz a repatriace zpět do </a:t>
            </a:r>
            <a:r>
              <a:rPr lang="cs-CZ" dirty="0" smtClean="0"/>
              <a:t>vlasti</a:t>
            </a:r>
          </a:p>
          <a:p>
            <a:pPr lvl="1"/>
            <a:r>
              <a:rPr lang="cs-CZ" dirty="0" smtClean="0"/>
              <a:t>Převoz </a:t>
            </a:r>
            <a:r>
              <a:rPr lang="cs-CZ" dirty="0" smtClean="0"/>
              <a:t>zesnulého do ČR</a:t>
            </a:r>
          </a:p>
          <a:p>
            <a:pPr lvl="1"/>
            <a:r>
              <a:rPr lang="cs-CZ" dirty="0" smtClean="0"/>
              <a:t>Pojištění </a:t>
            </a:r>
            <a:r>
              <a:rPr lang="cs-CZ" dirty="0" smtClean="0"/>
              <a:t>odpovědnosti za škodu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rchol">
  <a:themeElements>
    <a:clrScheme name="Vrchol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rchol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rchol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113</TotalTime>
  <Words>482</Words>
  <Application>Microsoft Office PowerPoint</Application>
  <PresentationFormat>Předvádění na obrazovce (4:3)</PresentationFormat>
  <Paragraphs>60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Vrchol</vt:lpstr>
      <vt:lpstr>Pojišťovací služby</vt:lpstr>
      <vt:lpstr>Snímek 2</vt:lpstr>
      <vt:lpstr>Kdy se pojistit</vt:lpstr>
      <vt:lpstr>Jak postupovat při pojistné události</vt:lpstr>
      <vt:lpstr>Další pojištění</vt:lpstr>
      <vt:lpstr>Snímek 6</vt:lpstr>
      <vt:lpstr>Snímek 7</vt:lpstr>
      <vt:lpstr>Očkování při cestování</vt:lpstr>
      <vt:lpstr>Pojištění v rámci dalších služeb</vt:lpstr>
      <vt:lpstr>Děkuji za pozornost.</vt:lpstr>
      <vt:lpstr>Zdroje</vt:lpstr>
      <vt:lpstr>Přílohy</vt:lpstr>
      <vt:lpstr>Snímek 13</vt:lpstr>
      <vt:lpstr>Příklady</vt:lpstr>
      <vt:lpstr>Zdravotní služby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Pojišťovací služby</dc:title>
  <dc:creator>Uživatel</dc:creator>
  <cp:lastModifiedBy>Uživatel</cp:lastModifiedBy>
  <cp:revision>17</cp:revision>
  <dcterms:created xsi:type="dcterms:W3CDTF">2017-11-20T15:47:19Z</dcterms:created>
  <dcterms:modified xsi:type="dcterms:W3CDTF">2017-11-26T17:24:44Z</dcterms:modified>
</cp:coreProperties>
</file>