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Average"/>
      <p:regular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Average-regular.fnt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font" Target="fonts/Oswald-bold.fntdata"/><Relationship Id="rId12" Type="http://schemas.openxmlformats.org/officeDocument/2006/relationships/slide" Target="slides/slide8.xml"/><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14" name="Shape 14"/>
          <p:cNvSpPr txBox="1"/>
          <p:nvPr>
            <p:ph type="ctrTitle"/>
          </p:nvPr>
        </p:nvSpPr>
        <p:spPr>
          <a:xfrm>
            <a:off x="671258" y="990800"/>
            <a:ext cx="7801500" cy="1730100"/>
          </a:xfrm>
          <a:prstGeom prst="rect">
            <a:avLst/>
          </a:prstGeom>
        </p:spPr>
        <p:txBody>
          <a:bodyPr anchorCtr="0" anchor="b" bIns="91425" lIns="91425" rIns="91425" wrap="square"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6"/>
            <a:ext cx="78015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c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c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c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c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c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c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c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c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cs">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cs">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c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ct val="100000"/>
              <a:buFont typeface="Average"/>
              <a:buChar char="●"/>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cs"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hsvos.cz/moment/CRU_Sluzby_cestovniho_ruchu/17_Penezni_sluzby.pdf" TargetMode="External"/><Relationship Id="rId4" Type="http://schemas.openxmlformats.org/officeDocument/2006/relationships/hyperlink" Target="https://cs.wikipedia.org/wiki/Platebn%C3%AD_karta" TargetMode="External"/><Relationship Id="rId5" Type="http://schemas.openxmlformats.org/officeDocument/2006/relationships/hyperlink" Target="https://www.hsvos.cz/moment/CRU_Sluzby_cestovniho_ruchu/18_Smenarenska_sluzby.pdf" TargetMode="External"/><Relationship Id="rId6" Type="http://schemas.openxmlformats.org/officeDocument/2006/relationships/hyperlink" Target="https://www.hsvos.cz/moment/CRU_Sluzby_cestovniho_ruchu/14_Vizove_sluzby.pdf" TargetMode="External"/><Relationship Id="rId7" Type="http://schemas.openxmlformats.org/officeDocument/2006/relationships/hyperlink" Target="http://www.prepravce.cz/index.asp?menu=2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671258" y="990800"/>
            <a:ext cx="7801500" cy="1730100"/>
          </a:xfrm>
          <a:prstGeom prst="rect">
            <a:avLst/>
          </a:prstGeom>
        </p:spPr>
        <p:txBody>
          <a:bodyPr anchorCtr="0" anchor="b" bIns="91425" lIns="91425" rIns="91425" wrap="square" tIns="91425">
            <a:noAutofit/>
          </a:bodyPr>
          <a:lstStyle/>
          <a:p>
            <a:pPr lvl="0">
              <a:spcBef>
                <a:spcPts val="0"/>
              </a:spcBef>
              <a:buNone/>
            </a:pPr>
            <a:r>
              <a:rPr lang="cs"/>
              <a:t>Lukáš Miler</a:t>
            </a:r>
          </a:p>
        </p:txBody>
      </p:sp>
      <p:sp>
        <p:nvSpPr>
          <p:cNvPr id="60" name="Shape 60"/>
          <p:cNvSpPr txBox="1"/>
          <p:nvPr>
            <p:ph idx="1" type="subTitle"/>
          </p:nvPr>
        </p:nvSpPr>
        <p:spPr>
          <a:xfrm>
            <a:off x="2041650" y="3924925"/>
            <a:ext cx="6513000" cy="506100"/>
          </a:xfrm>
          <a:prstGeom prst="rect">
            <a:avLst/>
          </a:prstGeom>
        </p:spPr>
        <p:txBody>
          <a:bodyPr anchorCtr="0" anchor="t" bIns="91425" lIns="91425" rIns="91425" wrap="square" tIns="91425">
            <a:noAutofit/>
          </a:bodyPr>
          <a:lstStyle/>
          <a:p>
            <a:pPr lvl="0">
              <a:spcBef>
                <a:spcPts val="0"/>
              </a:spcBef>
              <a:buNone/>
            </a:pPr>
            <a:r>
              <a:rPr lang="cs" sz="2400"/>
              <a:t>Peněžní</a:t>
            </a:r>
            <a:r>
              <a:rPr lang="cs" sz="2400"/>
              <a:t> </a:t>
            </a:r>
            <a:r>
              <a:rPr lang="cs" sz="2400"/>
              <a:t>směnárenské</a:t>
            </a:r>
            <a:r>
              <a:rPr lang="cs" sz="2400"/>
              <a:t> pasové celní a vízové </a:t>
            </a:r>
            <a:r>
              <a:rPr lang="cs" sz="2400"/>
              <a:t>služby</a:t>
            </a:r>
            <a:r>
              <a:rPr lang="cs" sz="2400"/>
              <a:t> v CR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23800" y="80800"/>
            <a:ext cx="3292500" cy="535500"/>
          </a:xfrm>
          <a:prstGeom prst="rect">
            <a:avLst/>
          </a:prstGeom>
        </p:spPr>
        <p:txBody>
          <a:bodyPr anchorCtr="0" anchor="t" bIns="91425" lIns="91425" rIns="91425" wrap="square" tIns="91425">
            <a:noAutofit/>
          </a:bodyPr>
          <a:lstStyle/>
          <a:p>
            <a:pPr lvl="0">
              <a:spcBef>
                <a:spcPts val="0"/>
              </a:spcBef>
              <a:buNone/>
            </a:pPr>
            <a:r>
              <a:rPr lang="cs"/>
              <a:t>Celní služby</a:t>
            </a:r>
          </a:p>
        </p:txBody>
      </p:sp>
      <p:sp>
        <p:nvSpPr>
          <p:cNvPr id="119" name="Shape 119"/>
          <p:cNvSpPr txBox="1"/>
          <p:nvPr>
            <p:ph idx="1" type="body"/>
          </p:nvPr>
        </p:nvSpPr>
        <p:spPr>
          <a:xfrm>
            <a:off x="323800" y="739675"/>
            <a:ext cx="8696100" cy="4321800"/>
          </a:xfrm>
          <a:prstGeom prst="rect">
            <a:avLst/>
          </a:prstGeom>
        </p:spPr>
        <p:txBody>
          <a:bodyPr anchorCtr="0" anchor="t" bIns="91425" lIns="91425" rIns="91425" wrap="square" tIns="91425">
            <a:noAutofit/>
          </a:bodyPr>
          <a:lstStyle/>
          <a:p>
            <a:pPr lvl="0">
              <a:spcBef>
                <a:spcPts val="0"/>
              </a:spcBef>
              <a:buNone/>
            </a:pPr>
            <a:r>
              <a:rPr lang="cs">
                <a:solidFill>
                  <a:srgbClr val="F3F3F3"/>
                </a:solidFill>
              </a:rPr>
              <a:t>Při přechodu </a:t>
            </a:r>
            <a:r>
              <a:rPr lang="cs">
                <a:solidFill>
                  <a:srgbClr val="F3F3F3"/>
                </a:solidFill>
              </a:rPr>
              <a:t>zboží</a:t>
            </a:r>
            <a:r>
              <a:rPr lang="cs">
                <a:solidFill>
                  <a:srgbClr val="F3F3F3"/>
                </a:solidFill>
              </a:rPr>
              <a:t> a při </a:t>
            </a:r>
            <a:r>
              <a:rPr lang="cs">
                <a:solidFill>
                  <a:srgbClr val="F3F3F3"/>
                </a:solidFill>
              </a:rPr>
              <a:t>překročení</a:t>
            </a:r>
            <a:r>
              <a:rPr lang="cs">
                <a:solidFill>
                  <a:srgbClr val="F3F3F3"/>
                </a:solidFill>
              </a:rPr>
              <a:t> hranic a při obchodním a neobchodním styku a clo je peněžní cena.</a:t>
            </a:r>
          </a:p>
          <a:p>
            <a:pPr lvl="0">
              <a:spcBef>
                <a:spcPts val="0"/>
              </a:spcBef>
              <a:buNone/>
            </a:pPr>
            <a:r>
              <a:rPr lang="cs">
                <a:solidFill>
                  <a:srgbClr val="F3F3F3"/>
                </a:solidFill>
              </a:rPr>
              <a:t>Jaký </a:t>
            </a:r>
            <a:r>
              <a:rPr lang="cs">
                <a:solidFill>
                  <a:srgbClr val="F3F3F3"/>
                </a:solidFill>
              </a:rPr>
              <a:t>má</a:t>
            </a:r>
            <a:r>
              <a:rPr lang="cs">
                <a:solidFill>
                  <a:srgbClr val="F3F3F3"/>
                </a:solidFill>
              </a:rPr>
              <a:t> význam clo </a:t>
            </a:r>
            <a:r>
              <a:rPr lang="cs">
                <a:solidFill>
                  <a:srgbClr val="F3F3F3"/>
                </a:solidFill>
              </a:rPr>
              <a:t>například</a:t>
            </a:r>
            <a:r>
              <a:rPr lang="cs">
                <a:solidFill>
                  <a:srgbClr val="F3F3F3"/>
                </a:solidFill>
              </a:rPr>
              <a:t> jako ochrana </a:t>
            </a:r>
            <a:r>
              <a:rPr lang="cs">
                <a:solidFill>
                  <a:srgbClr val="F3F3F3"/>
                </a:solidFill>
              </a:rPr>
              <a:t>národní</a:t>
            </a:r>
            <a:r>
              <a:rPr lang="cs">
                <a:solidFill>
                  <a:srgbClr val="F3F3F3"/>
                </a:solidFill>
              </a:rPr>
              <a:t> ekonomiky před </a:t>
            </a:r>
            <a:r>
              <a:rPr lang="cs">
                <a:solidFill>
                  <a:srgbClr val="F3F3F3"/>
                </a:solidFill>
              </a:rPr>
              <a:t>dovozem</a:t>
            </a:r>
            <a:r>
              <a:rPr lang="cs">
                <a:solidFill>
                  <a:srgbClr val="F3F3F3"/>
                </a:solidFill>
              </a:rPr>
              <a:t> a </a:t>
            </a:r>
            <a:r>
              <a:rPr lang="cs">
                <a:solidFill>
                  <a:srgbClr val="F3F3F3"/>
                </a:solidFill>
              </a:rPr>
              <a:t>vývozem</a:t>
            </a:r>
            <a:r>
              <a:rPr lang="cs">
                <a:solidFill>
                  <a:srgbClr val="F3F3F3"/>
                </a:solidFill>
              </a:rPr>
              <a:t> a nebo jako příjem do </a:t>
            </a:r>
            <a:r>
              <a:rPr lang="cs">
                <a:solidFill>
                  <a:srgbClr val="F3F3F3"/>
                </a:solidFill>
              </a:rPr>
              <a:t>společného</a:t>
            </a:r>
            <a:r>
              <a:rPr lang="cs">
                <a:solidFill>
                  <a:srgbClr val="F3F3F3"/>
                </a:solidFill>
              </a:rPr>
              <a:t> rozpočtu CR jako poslední věc zvyšuje </a:t>
            </a:r>
            <a:r>
              <a:rPr lang="cs">
                <a:solidFill>
                  <a:srgbClr val="F3F3F3"/>
                </a:solidFill>
              </a:rPr>
              <a:t>náklady</a:t>
            </a:r>
            <a:r>
              <a:rPr lang="cs">
                <a:solidFill>
                  <a:srgbClr val="F3F3F3"/>
                </a:solidFill>
              </a:rPr>
              <a:t> na zboží a tím i cenu </a:t>
            </a:r>
            <a:r>
              <a:rPr lang="cs">
                <a:solidFill>
                  <a:srgbClr val="F3F3F3"/>
                </a:solidFill>
              </a:rPr>
              <a:t>dovezeného</a:t>
            </a:r>
            <a:r>
              <a:rPr lang="cs">
                <a:solidFill>
                  <a:srgbClr val="F3F3F3"/>
                </a:solidFill>
              </a:rPr>
              <a:t> zboží</a:t>
            </a:r>
          </a:p>
          <a:p>
            <a:pPr lvl="0">
              <a:spcBef>
                <a:spcPts val="0"/>
              </a:spcBef>
              <a:buNone/>
            </a:pPr>
            <a:r>
              <a:rPr lang="cs">
                <a:solidFill>
                  <a:srgbClr val="F3F3F3"/>
                </a:solidFill>
              </a:rPr>
              <a:t>Jaká jsou </a:t>
            </a:r>
            <a:r>
              <a:rPr lang="cs">
                <a:solidFill>
                  <a:srgbClr val="F3F3F3"/>
                </a:solidFill>
              </a:rPr>
              <a:t>základní</a:t>
            </a:r>
            <a:r>
              <a:rPr lang="cs">
                <a:solidFill>
                  <a:srgbClr val="F3F3F3"/>
                </a:solidFill>
              </a:rPr>
              <a:t> </a:t>
            </a:r>
            <a:r>
              <a:rPr lang="cs">
                <a:solidFill>
                  <a:srgbClr val="F3F3F3"/>
                </a:solidFill>
              </a:rPr>
              <a:t>práva</a:t>
            </a:r>
            <a:r>
              <a:rPr lang="cs">
                <a:solidFill>
                  <a:srgbClr val="F3F3F3"/>
                </a:solidFill>
              </a:rPr>
              <a:t> při </a:t>
            </a:r>
            <a:r>
              <a:rPr lang="cs">
                <a:solidFill>
                  <a:srgbClr val="F3F3F3"/>
                </a:solidFill>
              </a:rPr>
              <a:t>vývozu</a:t>
            </a:r>
            <a:r>
              <a:rPr lang="cs">
                <a:solidFill>
                  <a:srgbClr val="F3F3F3"/>
                </a:solidFill>
              </a:rPr>
              <a:t> neobchodního charakteru: </a:t>
            </a:r>
          </a:p>
          <a:p>
            <a:pPr indent="-342900" lvl="0" marL="457200" rtl="0">
              <a:spcBef>
                <a:spcPts val="0"/>
              </a:spcBef>
              <a:spcAft>
                <a:spcPts val="0"/>
              </a:spcAft>
              <a:buClr>
                <a:srgbClr val="F3F3F3"/>
              </a:buClr>
            </a:pPr>
            <a:r>
              <a:rPr lang="cs">
                <a:solidFill>
                  <a:srgbClr val="F3F3F3"/>
                </a:solidFill>
              </a:rPr>
              <a:t>V EU nejsou uplatněna ž</a:t>
            </a:r>
            <a:r>
              <a:rPr lang="cs">
                <a:solidFill>
                  <a:srgbClr val="F3F3F3"/>
                </a:solidFill>
              </a:rPr>
              <a:t>ádná</a:t>
            </a:r>
            <a:r>
              <a:rPr lang="cs">
                <a:solidFill>
                  <a:srgbClr val="F3F3F3"/>
                </a:solidFill>
              </a:rPr>
              <a:t> cla ani </a:t>
            </a:r>
            <a:r>
              <a:rPr lang="cs">
                <a:solidFill>
                  <a:srgbClr val="F3F3F3"/>
                </a:solidFill>
              </a:rPr>
              <a:t>jiné</a:t>
            </a:r>
            <a:r>
              <a:rPr lang="cs">
                <a:solidFill>
                  <a:srgbClr val="F3F3F3"/>
                </a:solidFill>
              </a:rPr>
              <a:t> </a:t>
            </a:r>
            <a:r>
              <a:rPr lang="cs">
                <a:solidFill>
                  <a:srgbClr val="F3F3F3"/>
                </a:solidFill>
              </a:rPr>
              <a:t>vývozní</a:t>
            </a:r>
            <a:r>
              <a:rPr lang="cs">
                <a:solidFill>
                  <a:srgbClr val="F3F3F3"/>
                </a:solidFill>
              </a:rPr>
              <a:t> poplatky </a:t>
            </a:r>
          </a:p>
          <a:p>
            <a:pPr indent="-342900" lvl="0" marL="457200" rtl="0">
              <a:spcBef>
                <a:spcPts val="0"/>
              </a:spcBef>
              <a:spcAft>
                <a:spcPts val="0"/>
              </a:spcAft>
              <a:buClr>
                <a:srgbClr val="F3F3F3"/>
              </a:buClr>
            </a:pPr>
            <a:r>
              <a:rPr lang="cs">
                <a:solidFill>
                  <a:srgbClr val="F3F3F3"/>
                </a:solidFill>
              </a:rPr>
              <a:t>Úplný </a:t>
            </a:r>
            <a:r>
              <a:rPr lang="cs">
                <a:solidFill>
                  <a:srgbClr val="F3F3F3"/>
                </a:solidFill>
              </a:rPr>
              <a:t>zákaz patří pro narkotika, čisti </a:t>
            </a:r>
            <a:r>
              <a:rPr lang="cs">
                <a:solidFill>
                  <a:srgbClr val="F3F3F3"/>
                </a:solidFill>
              </a:rPr>
              <a:t>líh</a:t>
            </a:r>
            <a:r>
              <a:rPr lang="cs">
                <a:solidFill>
                  <a:srgbClr val="F3F3F3"/>
                </a:solidFill>
              </a:rPr>
              <a:t>, omamné </a:t>
            </a:r>
            <a:r>
              <a:rPr lang="cs">
                <a:solidFill>
                  <a:srgbClr val="F3F3F3"/>
                </a:solidFill>
              </a:rPr>
              <a:t>látky</a:t>
            </a:r>
            <a:r>
              <a:rPr lang="cs">
                <a:solidFill>
                  <a:srgbClr val="F3F3F3"/>
                </a:solidFill>
              </a:rPr>
              <a:t>.</a:t>
            </a:r>
          </a:p>
          <a:p>
            <a:pPr indent="-342900" lvl="0" marL="457200" rtl="0">
              <a:spcBef>
                <a:spcPts val="0"/>
              </a:spcBef>
              <a:buClr>
                <a:srgbClr val="F3F3F3"/>
              </a:buClr>
            </a:pPr>
            <a:r>
              <a:rPr lang="cs">
                <a:solidFill>
                  <a:srgbClr val="F3F3F3"/>
                </a:solidFill>
              </a:rPr>
              <a:t>Předepsáním</a:t>
            </a:r>
            <a:r>
              <a:rPr lang="cs">
                <a:solidFill>
                  <a:srgbClr val="F3F3F3"/>
                </a:solidFill>
              </a:rPr>
              <a:t> </a:t>
            </a:r>
            <a:r>
              <a:rPr lang="cs">
                <a:solidFill>
                  <a:srgbClr val="F3F3F3"/>
                </a:solidFill>
              </a:rPr>
              <a:t>osvědčením</a:t>
            </a:r>
            <a:r>
              <a:rPr lang="cs">
                <a:solidFill>
                  <a:srgbClr val="F3F3F3"/>
                </a:solidFill>
              </a:rPr>
              <a:t> lze </a:t>
            </a:r>
            <a:r>
              <a:rPr lang="cs">
                <a:solidFill>
                  <a:srgbClr val="F3F3F3"/>
                </a:solidFill>
              </a:rPr>
              <a:t>vyvážet</a:t>
            </a:r>
            <a:r>
              <a:rPr lang="cs">
                <a:solidFill>
                  <a:srgbClr val="F3F3F3"/>
                </a:solidFill>
              </a:rPr>
              <a:t> zvířata, </a:t>
            </a:r>
            <a:r>
              <a:rPr lang="cs">
                <a:solidFill>
                  <a:srgbClr val="F3F3F3"/>
                </a:solidFill>
              </a:rPr>
              <a:t>starožitnosti</a:t>
            </a:r>
            <a:r>
              <a:rPr lang="cs">
                <a:solidFill>
                  <a:srgbClr val="F3F3F3"/>
                </a:solidFill>
              </a:rPr>
              <a:t>, rostliny, umělecká díla.</a:t>
            </a:r>
          </a:p>
          <a:p>
            <a:pPr lvl="0" rtl="0">
              <a:spcBef>
                <a:spcPts val="0"/>
              </a:spcBef>
              <a:buNone/>
            </a:pPr>
            <a:r>
              <a:t/>
            </a:r>
            <a:endParaRPr sz="1200">
              <a:solidFill>
                <a:srgbClr val="F3F3F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idx="1" type="body"/>
          </p:nvPr>
        </p:nvSpPr>
        <p:spPr>
          <a:xfrm>
            <a:off x="311700" y="253400"/>
            <a:ext cx="8520600" cy="4315500"/>
          </a:xfrm>
          <a:prstGeom prst="rect">
            <a:avLst/>
          </a:prstGeom>
        </p:spPr>
        <p:txBody>
          <a:bodyPr anchorCtr="0" anchor="t" bIns="91425" lIns="91425" rIns="91425" wrap="square" tIns="91425">
            <a:noAutofit/>
          </a:bodyPr>
          <a:lstStyle/>
          <a:p>
            <a:pPr lvl="0">
              <a:spcBef>
                <a:spcPts val="0"/>
              </a:spcBef>
              <a:buNone/>
            </a:pPr>
            <a:r>
              <a:rPr lang="cs">
                <a:solidFill>
                  <a:srgbClr val="F3F3F3"/>
                </a:solidFill>
              </a:rPr>
              <a:t>Celní služba co dělá: zjišťuje a ověřuje vlastnosti zboží, prověřování existence a pravosti dokladů a listin,  kontrola účetních dokladů a jiných záznamů, kontrola dopravních prostředků, kontrola zavazadel a jiného zboží převáženého osobami jiným osobám.</a:t>
            </a:r>
          </a:p>
          <a:p>
            <a:pPr lvl="0">
              <a:spcBef>
                <a:spcPts val="0"/>
              </a:spcBef>
              <a:buNone/>
            </a:pPr>
            <a:r>
              <a:rPr lang="cs">
                <a:solidFill>
                  <a:srgbClr val="F3F3F3"/>
                </a:solidFill>
              </a:rPr>
              <a:t>Import: je objem zboží, služeb technologií, licencí, autorských práv, který určitý stát je schopen dovézt na své území ze zahraničí když je hodnota vyšší než hodnota exportu, rozdíl tvoří úbytek na hrubém domácím produktu.</a:t>
            </a:r>
          </a:p>
          <a:p>
            <a:pPr lvl="0">
              <a:spcBef>
                <a:spcPts val="0"/>
              </a:spcBef>
              <a:buNone/>
            </a:pPr>
            <a:r>
              <a:rPr lang="cs">
                <a:solidFill>
                  <a:srgbClr val="F3F3F3"/>
                </a:solidFill>
              </a:rPr>
              <a:t>Export: je objem zboží který určitý stát je schopen vyrobit a vyvézt do zahraničí, rozdíl tvoří přírůstek hrubého domácího produktu.</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255075" y="133125"/>
            <a:ext cx="7038900" cy="627000"/>
          </a:xfrm>
          <a:prstGeom prst="rect">
            <a:avLst/>
          </a:prstGeom>
        </p:spPr>
        <p:txBody>
          <a:bodyPr anchorCtr="0" anchor="t" bIns="91425" lIns="91425" rIns="91425" wrap="square" tIns="91425">
            <a:noAutofit/>
          </a:bodyPr>
          <a:lstStyle/>
          <a:p>
            <a:pPr lvl="0">
              <a:spcBef>
                <a:spcPts val="0"/>
              </a:spcBef>
              <a:buNone/>
            </a:pPr>
            <a:r>
              <a:rPr lang="cs"/>
              <a:t>Pasové služby </a:t>
            </a:r>
          </a:p>
        </p:txBody>
      </p:sp>
      <p:sp>
        <p:nvSpPr>
          <p:cNvPr id="130" name="Shape 130"/>
          <p:cNvSpPr txBox="1"/>
          <p:nvPr>
            <p:ph idx="1" type="body"/>
          </p:nvPr>
        </p:nvSpPr>
        <p:spPr>
          <a:xfrm>
            <a:off x="296225" y="822550"/>
            <a:ext cx="8358600" cy="4012500"/>
          </a:xfrm>
          <a:prstGeom prst="rect">
            <a:avLst/>
          </a:prstGeom>
        </p:spPr>
        <p:txBody>
          <a:bodyPr anchorCtr="0" anchor="t" bIns="91425" lIns="91425" rIns="91425" wrap="square" tIns="91425">
            <a:noAutofit/>
          </a:bodyPr>
          <a:lstStyle/>
          <a:p>
            <a:pPr lvl="0">
              <a:spcBef>
                <a:spcPts val="0"/>
              </a:spcBef>
              <a:buNone/>
            </a:pPr>
            <a:r>
              <a:rPr lang="cs">
                <a:solidFill>
                  <a:srgbClr val="FFFFFF"/>
                </a:solidFill>
              </a:rPr>
              <a:t>Pasové služby </a:t>
            </a:r>
            <a:r>
              <a:rPr lang="cs">
                <a:solidFill>
                  <a:srgbClr val="FFFFFF"/>
                </a:solidFill>
              </a:rPr>
              <a:t>souvisí</a:t>
            </a:r>
            <a:r>
              <a:rPr lang="cs">
                <a:solidFill>
                  <a:srgbClr val="FFFFFF"/>
                </a:solidFill>
              </a:rPr>
              <a:t> s překročením hranic jednotlivých států a občan má právo svobodně vycestovat do zahraničí a má právo se svobodně vrátit.</a:t>
            </a:r>
          </a:p>
          <a:p>
            <a:pPr indent="-342900" lvl="0" marL="457200" rtl="0">
              <a:spcBef>
                <a:spcPts val="0"/>
              </a:spcBef>
              <a:spcAft>
                <a:spcPts val="0"/>
              </a:spcAft>
              <a:buClr>
                <a:srgbClr val="FFFFFF"/>
              </a:buClr>
            </a:pPr>
            <a:r>
              <a:rPr lang="cs">
                <a:solidFill>
                  <a:srgbClr val="FFFFFF"/>
                </a:solidFill>
              </a:rPr>
              <a:t>Jaká jsou pravidla při odbavování na hranicích: musíme mít platný cestovní doklad a musí </a:t>
            </a:r>
            <a:r>
              <a:rPr lang="cs">
                <a:solidFill>
                  <a:srgbClr val="FFFFFF"/>
                </a:solidFill>
              </a:rPr>
              <a:t>splňovat</a:t>
            </a:r>
            <a:r>
              <a:rPr lang="cs">
                <a:solidFill>
                  <a:srgbClr val="FFFFFF"/>
                </a:solidFill>
              </a:rPr>
              <a:t> dobu platnosti</a:t>
            </a:r>
          </a:p>
          <a:p>
            <a:pPr indent="-342900" lvl="0" marL="457200" rtl="0">
              <a:spcBef>
                <a:spcPts val="0"/>
              </a:spcBef>
              <a:spcAft>
                <a:spcPts val="0"/>
              </a:spcAft>
              <a:buClr>
                <a:srgbClr val="FFFFFF"/>
              </a:buClr>
            </a:pPr>
            <a:r>
              <a:rPr lang="cs">
                <a:solidFill>
                  <a:srgbClr val="FFFFFF"/>
                </a:solidFill>
              </a:rPr>
              <a:t>Musíme použít oficiální hraniční přechod, a každý kdo chce přejet hranici tak se musí podrobit pasové kontrole </a:t>
            </a:r>
          </a:p>
          <a:p>
            <a:pPr indent="-342900" lvl="0" marL="457200" rtl="0">
              <a:spcBef>
                <a:spcPts val="0"/>
              </a:spcBef>
              <a:buClr>
                <a:srgbClr val="FFFFFF"/>
              </a:buClr>
            </a:pPr>
            <a:r>
              <a:rPr lang="cs">
                <a:solidFill>
                  <a:srgbClr val="FFFFFF"/>
                </a:solidFill>
              </a:rPr>
              <a:t>Další </a:t>
            </a:r>
            <a:r>
              <a:rPr lang="cs">
                <a:solidFill>
                  <a:srgbClr val="FFFFFF"/>
                </a:solidFill>
              </a:rPr>
              <a:t>důležité</a:t>
            </a:r>
            <a:r>
              <a:rPr lang="cs">
                <a:solidFill>
                  <a:srgbClr val="FFFFFF"/>
                </a:solidFill>
              </a:rPr>
              <a:t> a potřebné doklady jsou například: vízum, </a:t>
            </a:r>
            <a:r>
              <a:rPr lang="cs">
                <a:solidFill>
                  <a:srgbClr val="FFFFFF"/>
                </a:solidFill>
              </a:rPr>
              <a:t>mezinárodní</a:t>
            </a:r>
            <a:r>
              <a:rPr lang="cs">
                <a:solidFill>
                  <a:srgbClr val="FFFFFF"/>
                </a:solidFill>
              </a:rPr>
              <a:t> řidičský průkaz, a potvrzení o očkování.</a:t>
            </a:r>
          </a:p>
          <a:p>
            <a:pPr lvl="0" rtl="0">
              <a:spcBef>
                <a:spcPts val="0"/>
              </a:spcBef>
              <a:buNone/>
            </a:pPr>
            <a:r>
              <a:t/>
            </a:r>
            <a:endParaRPr sz="12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idx="1" type="body"/>
          </p:nvPr>
        </p:nvSpPr>
        <p:spPr>
          <a:xfrm>
            <a:off x="198875" y="150875"/>
            <a:ext cx="8730300" cy="4690800"/>
          </a:xfrm>
          <a:prstGeom prst="rect">
            <a:avLst/>
          </a:prstGeom>
        </p:spPr>
        <p:txBody>
          <a:bodyPr anchorCtr="0" anchor="t" bIns="91425" lIns="91425" rIns="91425" wrap="square" tIns="91425">
            <a:noAutofit/>
          </a:bodyPr>
          <a:lstStyle/>
          <a:p>
            <a:pPr lvl="0">
              <a:spcBef>
                <a:spcPts val="0"/>
              </a:spcBef>
              <a:buNone/>
            </a:pPr>
            <a:r>
              <a:rPr lang="cs" sz="2400">
                <a:solidFill>
                  <a:schemeClr val="dk1"/>
                </a:solidFill>
              </a:rPr>
              <a:t>Druhy cestovních dokladů:</a:t>
            </a:r>
            <a:r>
              <a:rPr lang="cs">
                <a:solidFill>
                  <a:schemeClr val="dk1"/>
                </a:solidFill>
              </a:rPr>
              <a:t> </a:t>
            </a:r>
          </a:p>
          <a:p>
            <a:pPr indent="-342900" lvl="0" marL="457200" rtl="0">
              <a:spcBef>
                <a:spcPts val="0"/>
              </a:spcBef>
              <a:spcAft>
                <a:spcPts val="0"/>
              </a:spcAft>
              <a:buClr>
                <a:schemeClr val="dk1"/>
              </a:buClr>
            </a:pPr>
            <a:r>
              <a:rPr lang="cs">
                <a:solidFill>
                  <a:schemeClr val="dk1"/>
                </a:solidFill>
              </a:rPr>
              <a:t>Cestovní pas: Cestovní pas je cestovní dokument, který pro konkrétního člověka vydává vláda státu, jehož je občanem. Je základním dokumentem, který je potřeba pro vstup a projíždění jinými státy</a:t>
            </a:r>
            <a:r>
              <a:rPr lang="cs"/>
              <a:t>.</a:t>
            </a:r>
          </a:p>
          <a:p>
            <a:pPr indent="-342900" lvl="0" marL="457200" rtl="0">
              <a:spcBef>
                <a:spcPts val="0"/>
              </a:spcBef>
              <a:spcAft>
                <a:spcPts val="0"/>
              </a:spcAft>
              <a:buClr>
                <a:schemeClr val="dk1"/>
              </a:buClr>
            </a:pPr>
            <a:r>
              <a:rPr lang="cs">
                <a:solidFill>
                  <a:schemeClr val="dk1"/>
                </a:solidFill>
              </a:rPr>
              <a:t>Diplomatický nebo služební pás: který vydává Ministerstvo zahraničních věcí </a:t>
            </a:r>
          </a:p>
          <a:p>
            <a:pPr indent="-342900" lvl="0" marL="457200" rtl="0">
              <a:spcBef>
                <a:spcPts val="0"/>
              </a:spcBef>
              <a:spcAft>
                <a:spcPts val="0"/>
              </a:spcAft>
              <a:buClr>
                <a:schemeClr val="dk1"/>
              </a:buClr>
            </a:pPr>
            <a:r>
              <a:rPr lang="cs">
                <a:solidFill>
                  <a:schemeClr val="dk1"/>
                </a:solidFill>
              </a:rPr>
              <a:t>Občanský průkaz: který byl vydaný po roce 1993 pro vstup do zemí EU</a:t>
            </a:r>
          </a:p>
          <a:p>
            <a:pPr indent="-342900" lvl="0" marL="457200" rtl="0">
              <a:spcBef>
                <a:spcPts val="0"/>
              </a:spcBef>
              <a:buClr>
                <a:schemeClr val="dk1"/>
              </a:buClr>
            </a:pPr>
            <a:r>
              <a:rPr lang="cs">
                <a:solidFill>
                  <a:schemeClr val="dk1"/>
                </a:solidFill>
              </a:rPr>
              <a:t>Cestovní průkaz: lze vydat v odůvodněných případech českému občanovi, který nemá jiný cestovní doklad, např. při ztrátě cestovního dokladu v zahraničí tak si musíme dojít na velvyslanectví nebo na ambasádu.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idx="1" type="body"/>
          </p:nvPr>
        </p:nvSpPr>
        <p:spPr>
          <a:xfrm>
            <a:off x="253750" y="256025"/>
            <a:ext cx="8005500" cy="1536600"/>
          </a:xfrm>
          <a:prstGeom prst="rect">
            <a:avLst/>
          </a:prstGeom>
        </p:spPr>
        <p:txBody>
          <a:bodyPr anchorCtr="0" anchor="t" bIns="91425" lIns="91425" rIns="91425" wrap="square" tIns="91425">
            <a:noAutofit/>
          </a:bodyPr>
          <a:lstStyle/>
          <a:p>
            <a:pPr lvl="0">
              <a:spcBef>
                <a:spcPts val="0"/>
              </a:spcBef>
              <a:buNone/>
            </a:pPr>
            <a:r>
              <a:rPr lang="cs" sz="2400">
                <a:solidFill>
                  <a:srgbClr val="F3F3F3"/>
                </a:solidFill>
              </a:rPr>
              <a:t>Hraniční přechody </a:t>
            </a:r>
          </a:p>
          <a:p>
            <a:pPr indent="-342900" lvl="0" marL="457200" rtl="0">
              <a:spcBef>
                <a:spcPts val="0"/>
              </a:spcBef>
              <a:spcAft>
                <a:spcPts val="0"/>
              </a:spcAft>
              <a:buClr>
                <a:srgbClr val="F3F3F3"/>
              </a:buClr>
            </a:pPr>
            <a:r>
              <a:rPr lang="cs">
                <a:solidFill>
                  <a:srgbClr val="F3F3F3"/>
                </a:solidFill>
              </a:rPr>
              <a:t>Německo: Hora sv. Kateřiny, Petrovice, Moldava,  Varisdorf, Jiříkov.</a:t>
            </a:r>
          </a:p>
          <a:p>
            <a:pPr indent="-342900" lvl="0" marL="457200" rtl="0">
              <a:spcBef>
                <a:spcPts val="0"/>
              </a:spcBef>
              <a:spcAft>
                <a:spcPts val="0"/>
              </a:spcAft>
              <a:buClr>
                <a:srgbClr val="F3F3F3"/>
              </a:buClr>
            </a:pPr>
            <a:r>
              <a:rPr lang="cs">
                <a:solidFill>
                  <a:srgbClr val="F3F3F3"/>
                </a:solidFill>
              </a:rPr>
              <a:t>Polsko: Harrachov, Kunratice, Chotěbuz, Všeruby, Svatý Křiž</a:t>
            </a:r>
          </a:p>
          <a:p>
            <a:pPr indent="-342900" lvl="0" marL="457200" rtl="0">
              <a:spcBef>
                <a:spcPts val="0"/>
              </a:spcBef>
              <a:spcAft>
                <a:spcPts val="0"/>
              </a:spcAft>
              <a:buClr>
                <a:srgbClr val="F3F3F3"/>
              </a:buClr>
            </a:pPr>
            <a:r>
              <a:rPr lang="cs">
                <a:solidFill>
                  <a:srgbClr val="F3F3F3"/>
                </a:solidFill>
              </a:rPr>
              <a:t>Slovensko: Střelná, Starý Hrozenkov, Hodonín, Břeclav</a:t>
            </a:r>
          </a:p>
          <a:p>
            <a:pPr indent="-342900" lvl="0" marL="457200">
              <a:spcBef>
                <a:spcPts val="0"/>
              </a:spcBef>
              <a:buClr>
                <a:srgbClr val="F3F3F3"/>
              </a:buClr>
            </a:pPr>
            <a:r>
              <a:rPr lang="cs">
                <a:solidFill>
                  <a:srgbClr val="F3F3F3"/>
                </a:solidFill>
              </a:rPr>
              <a:t>Rakousko: Studánky, Dolní Dvořístě, Mikulov. </a:t>
            </a:r>
          </a:p>
        </p:txBody>
      </p:sp>
      <p:pic>
        <p:nvPicPr>
          <p:cNvPr id="141" name="Shape 141"/>
          <p:cNvPicPr preferRelativeResize="0"/>
          <p:nvPr/>
        </p:nvPicPr>
        <p:blipFill>
          <a:blip r:embed="rId3">
            <a:alphaModFix/>
          </a:blip>
          <a:stretch>
            <a:fillRect/>
          </a:stretch>
        </p:blipFill>
        <p:spPr>
          <a:xfrm>
            <a:off x="0" y="2187700"/>
            <a:ext cx="5060176" cy="2955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263700" y="109000"/>
            <a:ext cx="2486400" cy="572700"/>
          </a:xfrm>
          <a:prstGeom prst="rect">
            <a:avLst/>
          </a:prstGeom>
        </p:spPr>
        <p:txBody>
          <a:bodyPr anchorCtr="0" anchor="t" bIns="91425" lIns="91425" rIns="91425" wrap="square" tIns="91425">
            <a:noAutofit/>
          </a:bodyPr>
          <a:lstStyle/>
          <a:p>
            <a:pPr lvl="0">
              <a:spcBef>
                <a:spcPts val="0"/>
              </a:spcBef>
              <a:buNone/>
            </a:pPr>
            <a:r>
              <a:rPr lang="cs"/>
              <a:t>Vízové</a:t>
            </a:r>
            <a:r>
              <a:rPr lang="cs"/>
              <a:t> </a:t>
            </a:r>
            <a:r>
              <a:rPr lang="cs"/>
              <a:t>služby</a:t>
            </a:r>
            <a:r>
              <a:rPr lang="cs"/>
              <a:t> </a:t>
            </a:r>
          </a:p>
        </p:txBody>
      </p:sp>
      <p:sp>
        <p:nvSpPr>
          <p:cNvPr id="147" name="Shape 147"/>
          <p:cNvSpPr txBox="1"/>
          <p:nvPr>
            <p:ph idx="1" type="body"/>
          </p:nvPr>
        </p:nvSpPr>
        <p:spPr>
          <a:xfrm>
            <a:off x="137150" y="596650"/>
            <a:ext cx="8901600" cy="4505700"/>
          </a:xfrm>
          <a:prstGeom prst="rect">
            <a:avLst/>
          </a:prstGeom>
        </p:spPr>
        <p:txBody>
          <a:bodyPr anchorCtr="0" anchor="t" bIns="91425" lIns="91425" rIns="91425" wrap="square" tIns="91425">
            <a:noAutofit/>
          </a:bodyPr>
          <a:lstStyle/>
          <a:p>
            <a:pPr indent="-342900" lvl="0" marL="457200">
              <a:spcBef>
                <a:spcPts val="0"/>
              </a:spcBef>
              <a:spcAft>
                <a:spcPts val="0"/>
              </a:spcAft>
              <a:buClr>
                <a:srgbClr val="FFFFFF"/>
              </a:buClr>
            </a:pPr>
            <a:r>
              <a:rPr lang="cs">
                <a:solidFill>
                  <a:srgbClr val="FFFFFF"/>
                </a:solidFill>
              </a:rPr>
              <a:t>Vízum je </a:t>
            </a:r>
            <a:r>
              <a:rPr lang="cs">
                <a:solidFill>
                  <a:srgbClr val="FFFFFF"/>
                </a:solidFill>
              </a:rPr>
              <a:t>úřední</a:t>
            </a:r>
            <a:r>
              <a:rPr lang="cs">
                <a:solidFill>
                  <a:srgbClr val="FFFFFF"/>
                </a:solidFill>
              </a:rPr>
              <a:t> povolení cizího státu ke vstupu nebo průjezdu a nebo pobytu na jeho území</a:t>
            </a:r>
          </a:p>
          <a:p>
            <a:pPr indent="-342900" lvl="0" marL="457200" rtl="0">
              <a:spcBef>
                <a:spcPts val="0"/>
              </a:spcBef>
              <a:spcAft>
                <a:spcPts val="0"/>
              </a:spcAft>
              <a:buClr>
                <a:srgbClr val="FFFFFF"/>
              </a:buClr>
            </a:pPr>
            <a:r>
              <a:rPr lang="cs">
                <a:solidFill>
                  <a:srgbClr val="FFFFFF"/>
                </a:solidFill>
              </a:rPr>
              <a:t>Varianty pravidel pro přechod hranic</a:t>
            </a:r>
          </a:p>
          <a:p>
            <a:pPr indent="-342900" lvl="0" marL="457200" rtl="0">
              <a:spcBef>
                <a:spcPts val="0"/>
              </a:spcBef>
              <a:spcAft>
                <a:spcPts val="0"/>
              </a:spcAft>
              <a:buClr>
                <a:srgbClr val="FFFFFF"/>
              </a:buClr>
              <a:buAutoNum type="arabicParenR"/>
            </a:pPr>
            <a:r>
              <a:rPr lang="cs">
                <a:solidFill>
                  <a:srgbClr val="FFFFFF"/>
                </a:solidFill>
              </a:rPr>
              <a:t>bezvízový styk oboustranný </a:t>
            </a:r>
          </a:p>
          <a:p>
            <a:pPr indent="-342900" lvl="0" marL="457200" rtl="0">
              <a:spcBef>
                <a:spcPts val="0"/>
              </a:spcBef>
              <a:spcAft>
                <a:spcPts val="0"/>
              </a:spcAft>
              <a:buClr>
                <a:srgbClr val="FFFFFF"/>
              </a:buClr>
              <a:buAutoNum type="arabicParenR"/>
            </a:pPr>
            <a:r>
              <a:rPr lang="cs">
                <a:solidFill>
                  <a:srgbClr val="FFFFFF"/>
                </a:solidFill>
              </a:rPr>
              <a:t>bezvízový</a:t>
            </a:r>
            <a:r>
              <a:rPr lang="cs">
                <a:solidFill>
                  <a:srgbClr val="FFFFFF"/>
                </a:solidFill>
              </a:rPr>
              <a:t> styk jednostranný</a:t>
            </a:r>
          </a:p>
          <a:p>
            <a:pPr indent="-342900" lvl="0" marL="457200" rtl="0">
              <a:spcBef>
                <a:spcPts val="0"/>
              </a:spcBef>
              <a:spcAft>
                <a:spcPts val="0"/>
              </a:spcAft>
              <a:buClr>
                <a:srgbClr val="FFFFFF"/>
              </a:buClr>
              <a:buAutoNum type="arabicParenR"/>
            </a:pPr>
            <a:r>
              <a:rPr lang="cs">
                <a:solidFill>
                  <a:srgbClr val="FFFFFF"/>
                </a:solidFill>
              </a:rPr>
              <a:t>oboustranný vízový styk</a:t>
            </a:r>
          </a:p>
          <a:p>
            <a:pPr indent="-342900" lvl="0" marL="457200" rtl="0">
              <a:spcBef>
                <a:spcPts val="0"/>
              </a:spcBef>
              <a:buClr>
                <a:srgbClr val="FFFFFF"/>
              </a:buClr>
            </a:pPr>
            <a:r>
              <a:rPr lang="cs">
                <a:solidFill>
                  <a:srgbClr val="FFFFFF"/>
                </a:solidFill>
              </a:rPr>
              <a:t>Druhy víz dělíme na dva</a:t>
            </a:r>
          </a:p>
          <a:p>
            <a:pPr lvl="0" rtl="0">
              <a:spcBef>
                <a:spcPts val="0"/>
              </a:spcBef>
              <a:buNone/>
            </a:pPr>
            <a:r>
              <a:rPr lang="cs">
                <a:solidFill>
                  <a:srgbClr val="FFFFFF"/>
                </a:solidFill>
              </a:rPr>
              <a:t>krátkodobá například: průjezdní, letištní, </a:t>
            </a:r>
            <a:r>
              <a:rPr lang="cs">
                <a:solidFill>
                  <a:srgbClr val="FFFFFF"/>
                </a:solidFill>
              </a:rPr>
              <a:t>turistická</a:t>
            </a:r>
            <a:r>
              <a:rPr lang="cs">
                <a:solidFill>
                  <a:srgbClr val="FFFFFF"/>
                </a:solidFill>
              </a:rPr>
              <a:t>, výjezdní, který je do 90 dnů</a:t>
            </a:r>
          </a:p>
          <a:p>
            <a:pPr lvl="0" rtl="0">
              <a:spcBef>
                <a:spcPts val="0"/>
              </a:spcBef>
              <a:buNone/>
            </a:pPr>
            <a:r>
              <a:rPr lang="cs">
                <a:solidFill>
                  <a:srgbClr val="FFFFFF"/>
                </a:solidFill>
              </a:rPr>
              <a:t>dlouhodobá: která je nad 90 dnů a je to například, pracovní, diplomatická. zvláštní.</a:t>
            </a:r>
          </a:p>
          <a:p>
            <a:pPr lvl="0" rtl="0">
              <a:spcBef>
                <a:spcPts val="0"/>
              </a:spcBef>
              <a:buNone/>
            </a:pPr>
            <a:r>
              <a:rPr lang="cs">
                <a:solidFill>
                  <a:srgbClr val="FFFFFF"/>
                </a:solidFill>
              </a:rPr>
              <a:t>Vydání  víza na zastupitelském úřade daného státu v naší zemi a nebo v sousední zemi. V CK je to v ceně zájezdu a nebo jako zprostředkovatelská služba, ale i na hraničních přechodech a na letištích.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1412525" y="1307850"/>
            <a:ext cx="2229600" cy="1283700"/>
          </a:xfrm>
          <a:prstGeom prst="rect">
            <a:avLst/>
          </a:prstGeom>
        </p:spPr>
        <p:txBody>
          <a:bodyPr anchorCtr="0" anchor="t" bIns="91425" lIns="91425" rIns="91425" wrap="square" tIns="91425">
            <a:noAutofit/>
          </a:bodyPr>
          <a:lstStyle/>
          <a:p>
            <a:pPr lvl="0">
              <a:spcBef>
                <a:spcPts val="0"/>
              </a:spcBef>
              <a:buNone/>
            </a:pPr>
            <a:r>
              <a:rPr lang="cs" sz="3600"/>
              <a:t>Děkuji za pozornost</a:t>
            </a:r>
          </a:p>
        </p:txBody>
      </p:sp>
      <p:pic>
        <p:nvPicPr>
          <p:cNvPr descr="Výsledek obrázku pro smějící se smajlík" id="153" name="Shape 153"/>
          <p:cNvPicPr preferRelativeResize="0"/>
          <p:nvPr/>
        </p:nvPicPr>
        <p:blipFill>
          <a:blip r:embed="rId3">
            <a:alphaModFix/>
          </a:blip>
          <a:stretch>
            <a:fillRect/>
          </a:stretch>
        </p:blipFill>
        <p:spPr>
          <a:xfrm>
            <a:off x="4236525" y="555725"/>
            <a:ext cx="4099875" cy="4310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130300" y="242875"/>
            <a:ext cx="1961400" cy="631800"/>
          </a:xfrm>
          <a:prstGeom prst="rect">
            <a:avLst/>
          </a:prstGeom>
        </p:spPr>
        <p:txBody>
          <a:bodyPr anchorCtr="0" anchor="t" bIns="91425" lIns="91425" rIns="91425" wrap="square" tIns="91425">
            <a:noAutofit/>
          </a:bodyPr>
          <a:lstStyle/>
          <a:p>
            <a:pPr lvl="0">
              <a:spcBef>
                <a:spcPts val="0"/>
              </a:spcBef>
              <a:buNone/>
            </a:pPr>
            <a:r>
              <a:rPr lang="cs"/>
              <a:t>Zdroje</a:t>
            </a:r>
          </a:p>
        </p:txBody>
      </p:sp>
      <p:sp>
        <p:nvSpPr>
          <p:cNvPr id="159" name="Shape 159"/>
          <p:cNvSpPr txBox="1"/>
          <p:nvPr>
            <p:ph idx="1" type="body"/>
          </p:nvPr>
        </p:nvSpPr>
        <p:spPr>
          <a:xfrm>
            <a:off x="130300" y="1025550"/>
            <a:ext cx="8723400" cy="3453300"/>
          </a:xfrm>
          <a:prstGeom prst="rect">
            <a:avLst/>
          </a:prstGeom>
        </p:spPr>
        <p:txBody>
          <a:bodyPr anchorCtr="0" anchor="t" bIns="91425" lIns="91425" rIns="91425" wrap="square" tIns="91425">
            <a:noAutofit/>
          </a:bodyPr>
          <a:lstStyle/>
          <a:p>
            <a:pPr lvl="0">
              <a:spcBef>
                <a:spcPts val="0"/>
              </a:spcBef>
              <a:buNone/>
            </a:pPr>
            <a:r>
              <a:rPr lang="cs"/>
              <a:t>Sešit  TSC</a:t>
            </a:r>
          </a:p>
          <a:p>
            <a:pPr lvl="0">
              <a:spcBef>
                <a:spcPts val="0"/>
              </a:spcBef>
              <a:buNone/>
            </a:pPr>
            <a:r>
              <a:rPr lang="cs" u="sng">
                <a:solidFill>
                  <a:schemeClr val="hlink"/>
                </a:solidFill>
                <a:hlinkClick r:id="rId3"/>
              </a:rPr>
              <a:t>https://www.hsvos.cz/moment/CRU_Sluzby_cestovniho_ruchu/17_Penezni_sluzby.pdf</a:t>
            </a:r>
          </a:p>
          <a:p>
            <a:pPr lvl="0">
              <a:spcBef>
                <a:spcPts val="0"/>
              </a:spcBef>
              <a:buNone/>
            </a:pPr>
            <a:r>
              <a:rPr lang="cs" u="sng">
                <a:solidFill>
                  <a:schemeClr val="hlink"/>
                </a:solidFill>
                <a:hlinkClick r:id="rId4"/>
              </a:rPr>
              <a:t>https://cs.wikipedia.org/wiki/Platebn%C3%AD_karta</a:t>
            </a:r>
          </a:p>
          <a:p>
            <a:pPr lvl="0">
              <a:spcBef>
                <a:spcPts val="0"/>
              </a:spcBef>
              <a:buNone/>
            </a:pPr>
            <a:r>
              <a:rPr lang="cs" u="sng">
                <a:solidFill>
                  <a:schemeClr val="hlink"/>
                </a:solidFill>
                <a:hlinkClick r:id="rId5"/>
              </a:rPr>
              <a:t>https://www.hsvos.cz/moment/CRU_Sluzby_cestovniho_ruchu/18_Smenarenska_sluzby.pdf</a:t>
            </a:r>
          </a:p>
          <a:p>
            <a:pPr lvl="0">
              <a:spcBef>
                <a:spcPts val="0"/>
              </a:spcBef>
              <a:buNone/>
            </a:pPr>
            <a:r>
              <a:rPr lang="cs" u="sng">
                <a:solidFill>
                  <a:schemeClr val="hlink"/>
                </a:solidFill>
                <a:hlinkClick r:id="rId6"/>
              </a:rPr>
              <a:t>https://www.hsvos.cz/moment/CRU_Sluzby_cestovniho_ruchu/14_Vizove_sluzby.pdf</a:t>
            </a:r>
          </a:p>
          <a:p>
            <a:pPr lvl="0">
              <a:spcBef>
                <a:spcPts val="0"/>
              </a:spcBef>
              <a:buNone/>
            </a:pPr>
            <a:r>
              <a:rPr lang="cs" u="sng">
                <a:solidFill>
                  <a:schemeClr val="hlink"/>
                </a:solidFill>
                <a:hlinkClick r:id="rId7"/>
              </a:rPr>
              <a:t>http://www.prepravce.cz/index.asp?menu=240</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349475" y="60200"/>
            <a:ext cx="8222100" cy="385500"/>
          </a:xfrm>
          <a:prstGeom prst="rect">
            <a:avLst/>
          </a:prstGeom>
        </p:spPr>
        <p:txBody>
          <a:bodyPr anchorCtr="0" anchor="t" bIns="91425" lIns="91425" rIns="91425" wrap="square" tIns="91425">
            <a:noAutofit/>
          </a:bodyPr>
          <a:lstStyle/>
          <a:p>
            <a:pPr lvl="0" rtl="0">
              <a:spcBef>
                <a:spcPts val="0"/>
              </a:spcBef>
              <a:buNone/>
            </a:pPr>
            <a:r>
              <a:rPr lang="cs" sz="2400">
                <a:solidFill>
                  <a:srgbClr val="FFFFFF"/>
                </a:solidFill>
              </a:rPr>
              <a:t>Peněžní služby  </a:t>
            </a:r>
          </a:p>
        </p:txBody>
      </p:sp>
      <p:sp>
        <p:nvSpPr>
          <p:cNvPr id="66" name="Shape 66"/>
          <p:cNvSpPr txBox="1"/>
          <p:nvPr>
            <p:ph idx="1" type="body"/>
          </p:nvPr>
        </p:nvSpPr>
        <p:spPr>
          <a:xfrm>
            <a:off x="129525" y="445700"/>
            <a:ext cx="9014400" cy="4642800"/>
          </a:xfrm>
          <a:prstGeom prst="rect">
            <a:avLst/>
          </a:prstGeom>
        </p:spPr>
        <p:txBody>
          <a:bodyPr anchorCtr="0" anchor="t" bIns="91425" lIns="91425" rIns="91425" wrap="square" tIns="91425">
            <a:noAutofit/>
          </a:bodyPr>
          <a:lstStyle/>
          <a:p>
            <a:pPr indent="-342900" lvl="0" marL="457200" rtl="0">
              <a:spcBef>
                <a:spcPts val="0"/>
              </a:spcBef>
              <a:buClr>
                <a:srgbClr val="F3F3F3"/>
              </a:buClr>
            </a:pPr>
            <a:r>
              <a:rPr lang="cs">
                <a:solidFill>
                  <a:srgbClr val="F3F3F3"/>
                </a:solidFill>
              </a:rPr>
              <a:t>Dochází při uhradě poskytnuté služby která je obsažena zejména v devizovém zákoně bez pozdějších předpisu například zákon o platebním styku, opatření ČNB kterým se stanový postup s devizovými obchody</a:t>
            </a:r>
          </a:p>
          <a:p>
            <a:pPr lvl="0" rtl="0">
              <a:spcBef>
                <a:spcPts val="0"/>
              </a:spcBef>
              <a:buNone/>
            </a:pPr>
            <a:r>
              <a:rPr lang="cs">
                <a:solidFill>
                  <a:srgbClr val="F3F3F3"/>
                </a:solidFill>
              </a:rPr>
              <a:t>              </a:t>
            </a:r>
            <a:r>
              <a:rPr lang="cs">
                <a:solidFill>
                  <a:srgbClr val="F3F3F3"/>
                </a:solidFill>
              </a:rPr>
              <a:t> </a:t>
            </a:r>
            <a:r>
              <a:rPr lang="cs">
                <a:solidFill>
                  <a:srgbClr val="F3F3F3"/>
                </a:solidFill>
              </a:rPr>
              <a:t>Peněžní služby dělíme na hotovostní a bezhodovostní</a:t>
            </a:r>
          </a:p>
          <a:p>
            <a:pPr indent="-342900" lvl="0" marL="457200" rtl="0">
              <a:spcBef>
                <a:spcPts val="0"/>
              </a:spcBef>
              <a:spcAft>
                <a:spcPts val="0"/>
              </a:spcAft>
              <a:buClr>
                <a:srgbClr val="F3F3F3"/>
              </a:buClr>
            </a:pPr>
            <a:r>
              <a:rPr lang="cs">
                <a:solidFill>
                  <a:srgbClr val="F3F3F3"/>
                </a:solidFill>
              </a:rPr>
              <a:t>hodovostní způsob: Je to způsob pří, kterém dochází k použití minci a bankovek</a:t>
            </a:r>
          </a:p>
          <a:p>
            <a:pPr indent="-317500" lvl="0" marL="457200" rtl="0">
              <a:spcBef>
                <a:spcPts val="0"/>
              </a:spcBef>
              <a:buClr>
                <a:srgbClr val="F3F3F3"/>
              </a:buClr>
              <a:buSzPct val="77777"/>
            </a:pPr>
            <a:r>
              <a:rPr lang="cs">
                <a:solidFill>
                  <a:srgbClr val="F3F3F3"/>
                </a:solidFill>
              </a:rPr>
              <a:t>bezhodovostní způsob: je převod peněz z účtu na účet příjemce</a:t>
            </a:r>
            <a:r>
              <a:rPr lang="cs" sz="1400">
                <a:solidFill>
                  <a:srgbClr val="F3F3F3"/>
                </a:solidFill>
              </a:rPr>
              <a:t> </a:t>
            </a:r>
            <a:r>
              <a:rPr lang="cs">
                <a:solidFill>
                  <a:srgbClr val="F3F3F3"/>
                </a:solidFill>
              </a:rPr>
              <a:t>            </a:t>
            </a:r>
          </a:p>
          <a:p>
            <a:pPr lvl="0" rtl="0">
              <a:spcBef>
                <a:spcPts val="0"/>
              </a:spcBef>
              <a:buNone/>
            </a:pPr>
            <a:r>
              <a:rPr lang="cs">
                <a:solidFill>
                  <a:srgbClr val="F3F3F3"/>
                </a:solidFill>
              </a:rPr>
              <a:t>Hlavní způsoby a nástroje bezhotovostního platebního styku</a:t>
            </a:r>
          </a:p>
          <a:p>
            <a:pPr indent="-342900" lvl="0" marL="457200" rtl="0">
              <a:spcBef>
                <a:spcPts val="0"/>
              </a:spcBef>
              <a:spcAft>
                <a:spcPts val="0"/>
              </a:spcAft>
              <a:buClr>
                <a:srgbClr val="F3F3F3"/>
              </a:buClr>
            </a:pPr>
            <a:r>
              <a:rPr lang="cs">
                <a:solidFill>
                  <a:srgbClr val="F3F3F3"/>
                </a:solidFill>
              </a:rPr>
              <a:t>Převody z účtu plátce na účet příjemce na základě příkazů k úhradě</a:t>
            </a:r>
          </a:p>
          <a:p>
            <a:pPr indent="-342900" lvl="0" marL="457200" rtl="0">
              <a:spcBef>
                <a:spcPts val="0"/>
              </a:spcBef>
              <a:spcAft>
                <a:spcPts val="0"/>
              </a:spcAft>
              <a:buClr>
                <a:srgbClr val="F3F3F3"/>
              </a:buClr>
            </a:pPr>
            <a:r>
              <a:rPr lang="cs">
                <a:solidFill>
                  <a:srgbClr val="F3F3F3"/>
                </a:solidFill>
              </a:rPr>
              <a:t>Cestovní Šeky </a:t>
            </a:r>
          </a:p>
          <a:p>
            <a:pPr indent="-342900" lvl="0" marL="457200" rtl="0">
              <a:spcBef>
                <a:spcPts val="0"/>
              </a:spcBef>
              <a:spcAft>
                <a:spcPts val="0"/>
              </a:spcAft>
              <a:buClr>
                <a:srgbClr val="F3F3F3"/>
              </a:buClr>
            </a:pPr>
            <a:r>
              <a:rPr lang="cs">
                <a:solidFill>
                  <a:srgbClr val="F3F3F3"/>
                </a:solidFill>
              </a:rPr>
              <a:t>Platební karty </a:t>
            </a:r>
          </a:p>
          <a:p>
            <a:pPr indent="-342900" lvl="0" marL="457200" rtl="0">
              <a:spcBef>
                <a:spcPts val="0"/>
              </a:spcBef>
              <a:spcAft>
                <a:spcPts val="0"/>
              </a:spcAft>
              <a:buClr>
                <a:srgbClr val="F3F3F3"/>
              </a:buClr>
            </a:pPr>
            <a:r>
              <a:rPr lang="cs">
                <a:solidFill>
                  <a:srgbClr val="F3F3F3"/>
                </a:solidFill>
              </a:rPr>
              <a:t>Voucher</a:t>
            </a:r>
          </a:p>
          <a:p>
            <a:pPr indent="-342900" lvl="0" marL="457200" rtl="0">
              <a:spcBef>
                <a:spcPts val="0"/>
              </a:spcBef>
              <a:buClr>
                <a:srgbClr val="F3F3F3"/>
              </a:buClr>
            </a:pPr>
            <a:r>
              <a:rPr lang="cs">
                <a:solidFill>
                  <a:srgbClr val="F3F3F3"/>
                </a:solidFill>
              </a:rPr>
              <a:t>Stravenky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idx="1" type="body"/>
          </p:nvPr>
        </p:nvSpPr>
        <p:spPr>
          <a:xfrm>
            <a:off x="123450" y="89150"/>
            <a:ext cx="8846700" cy="50544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cs"/>
              <a:t>Monetární politika:je nástroj centrální banky a jejím základním cílem je hlídání a aktivní ovlivňování míry znehodnoceni peněz</a:t>
            </a:r>
          </a:p>
          <a:p>
            <a:pPr indent="-342900" lvl="0" marL="457200" rtl="0">
              <a:spcBef>
                <a:spcPts val="0"/>
              </a:spcBef>
              <a:buClr>
                <a:schemeClr val="accent3"/>
              </a:buClr>
              <a:buSzPct val="100000"/>
              <a:buFont typeface="Average"/>
              <a:buChar char="●"/>
            </a:pPr>
            <a:r>
              <a:rPr lang="cs"/>
              <a:t>Fiskální politika: Je součást hospodářské politiky státu a která pečuje o stabilitu měny.</a:t>
            </a:r>
          </a:p>
          <a:p>
            <a:pPr lvl="0" rtl="0">
              <a:spcBef>
                <a:spcPts val="0"/>
              </a:spcBef>
              <a:buNone/>
            </a:pPr>
            <a:r>
              <a:rPr lang="cs"/>
              <a:t>Druhy šeků: </a:t>
            </a:r>
          </a:p>
          <a:p>
            <a:pPr lvl="0">
              <a:spcBef>
                <a:spcPts val="0"/>
              </a:spcBef>
              <a:buNone/>
            </a:pPr>
            <a:r>
              <a:rPr lang="cs"/>
              <a:t> 1) podle výstavce šek</a:t>
            </a:r>
          </a:p>
          <a:p>
            <a:pPr indent="-342900" lvl="0" marL="457200" rtl="0">
              <a:spcBef>
                <a:spcPts val="0"/>
              </a:spcBef>
              <a:spcAft>
                <a:spcPts val="0"/>
              </a:spcAft>
              <a:buChar char="-"/>
            </a:pPr>
            <a:r>
              <a:rPr lang="cs"/>
              <a:t>soukromé: vystavují je nebankovní subjekty, které mají v dané bance vedený účet, většinou ve formě šekových knížek</a:t>
            </a:r>
          </a:p>
          <a:p>
            <a:pPr indent="-342900" lvl="0" marL="457200" rtl="0">
              <a:spcBef>
                <a:spcPts val="0"/>
              </a:spcBef>
              <a:buChar char="-"/>
            </a:pPr>
            <a:r>
              <a:rPr lang="cs"/>
              <a:t>Bankovní: výstavce je banka, která ručí za jeho proplacení </a:t>
            </a:r>
          </a:p>
          <a:p>
            <a:pPr lvl="0" rtl="0">
              <a:spcBef>
                <a:spcPts val="0"/>
              </a:spcBef>
              <a:buNone/>
            </a:pPr>
            <a:r>
              <a:rPr lang="cs"/>
              <a:t>2) podle způsobu použití:</a:t>
            </a:r>
          </a:p>
          <a:p>
            <a:pPr indent="-342900" lvl="0" marL="457200" rtl="0">
              <a:spcBef>
                <a:spcPts val="0"/>
              </a:spcBef>
              <a:spcAft>
                <a:spcPts val="0"/>
              </a:spcAft>
              <a:buChar char="-"/>
            </a:pPr>
            <a:r>
              <a:rPr lang="cs"/>
              <a:t>pokladní: slouží k tomu, abychom mohli platit v hotovosti u banky.</a:t>
            </a:r>
          </a:p>
          <a:p>
            <a:pPr indent="-342900" lvl="0" marL="457200" rtl="0">
              <a:spcBef>
                <a:spcPts val="0"/>
              </a:spcBef>
              <a:buChar char="-"/>
            </a:pPr>
            <a:r>
              <a:rPr lang="cs"/>
              <a:t>k zúčtování: je označen doložkou.</a:t>
            </a:r>
          </a:p>
          <a:p>
            <a:pPr lvl="0" rtl="0">
              <a:spcBef>
                <a:spcPts val="0"/>
              </a:spcBef>
              <a:buNone/>
            </a:pPr>
            <a:r>
              <a:t/>
            </a:r>
            <a:endParaRPr/>
          </a:p>
          <a:p>
            <a:pPr lvl="0" rt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666550" y="90250"/>
            <a:ext cx="6363000" cy="478800"/>
          </a:xfrm>
          <a:prstGeom prst="rect">
            <a:avLst/>
          </a:prstGeom>
        </p:spPr>
        <p:txBody>
          <a:bodyPr anchorCtr="0" anchor="t" bIns="91425" lIns="91425" rIns="91425" wrap="square" tIns="91425">
            <a:noAutofit/>
          </a:bodyPr>
          <a:lstStyle/>
          <a:p>
            <a:pPr lvl="0">
              <a:spcBef>
                <a:spcPts val="0"/>
              </a:spcBef>
              <a:buNone/>
            </a:pPr>
            <a:r>
              <a:rPr lang="cs">
                <a:solidFill>
                  <a:srgbClr val="FFFFFF"/>
                </a:solidFill>
              </a:rPr>
              <a:t>Cestovní </a:t>
            </a:r>
            <a:r>
              <a:rPr lang="cs">
                <a:solidFill>
                  <a:srgbClr val="FFFFFF"/>
                </a:solidFill>
              </a:rPr>
              <a:t>šeky</a:t>
            </a:r>
          </a:p>
        </p:txBody>
      </p:sp>
      <p:sp>
        <p:nvSpPr>
          <p:cNvPr id="77" name="Shape 77"/>
          <p:cNvSpPr txBox="1"/>
          <p:nvPr>
            <p:ph idx="1" type="body"/>
          </p:nvPr>
        </p:nvSpPr>
        <p:spPr>
          <a:xfrm>
            <a:off x="251400" y="597475"/>
            <a:ext cx="8641200" cy="21720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FFFFFF"/>
              </a:buClr>
            </a:pPr>
            <a:r>
              <a:rPr lang="cs">
                <a:solidFill>
                  <a:srgbClr val="FFFFFF"/>
                </a:solidFill>
              </a:rPr>
              <a:t>Jedná se o druh cenného papíru</a:t>
            </a:r>
          </a:p>
          <a:p>
            <a:pPr indent="-342900" lvl="0" marL="457200" rtl="0">
              <a:spcBef>
                <a:spcPts val="0"/>
              </a:spcBef>
              <a:spcAft>
                <a:spcPts val="0"/>
              </a:spcAft>
              <a:buClr>
                <a:srgbClr val="FFFFFF"/>
              </a:buClr>
            </a:pPr>
            <a:r>
              <a:rPr lang="cs">
                <a:solidFill>
                  <a:srgbClr val="FFFFFF"/>
                </a:solidFill>
              </a:rPr>
              <a:t>Obsahuje výstavce aby banka mohla vyplatit osobě která je uvedená na šeku, a nebo doručiteli šeku na určitou částku </a:t>
            </a:r>
          </a:p>
          <a:p>
            <a:pPr indent="-342900" lvl="0" marL="457200" rtl="0">
              <a:spcBef>
                <a:spcPts val="0"/>
              </a:spcBef>
              <a:spcAft>
                <a:spcPts val="0"/>
              </a:spcAft>
              <a:buClr>
                <a:srgbClr val="FFFFFF"/>
              </a:buClr>
            </a:pPr>
            <a:r>
              <a:rPr lang="cs">
                <a:solidFill>
                  <a:srgbClr val="FFFFFF"/>
                </a:solidFill>
              </a:rPr>
              <a:t>Cestovní šek je plně krytý a za jeho proplacení ručí výstavce  </a:t>
            </a:r>
          </a:p>
          <a:p>
            <a:pPr indent="-342900" lvl="0" marL="457200" rtl="0">
              <a:spcBef>
                <a:spcPts val="0"/>
              </a:spcBef>
              <a:buClr>
                <a:srgbClr val="FFFFFF"/>
              </a:buClr>
            </a:pPr>
            <a:r>
              <a:rPr lang="cs">
                <a:solidFill>
                  <a:srgbClr val="FFFFFF"/>
                </a:solidFill>
              </a:rPr>
              <a:t>Postup při nákupu šeku musí byt použit druhý podpis pro </a:t>
            </a:r>
            <a:r>
              <a:rPr lang="cs">
                <a:solidFill>
                  <a:srgbClr val="FFFFFF"/>
                </a:solidFill>
              </a:rPr>
              <a:t>ověření</a:t>
            </a:r>
            <a:r>
              <a:rPr lang="cs">
                <a:solidFill>
                  <a:srgbClr val="FFFFFF"/>
                </a:solidFill>
              </a:rPr>
              <a:t> když by byla v podpisu chyba tak se nahrazuje průkazem totožnosti, když šek ztratíme tak musí být zablokován </a:t>
            </a:r>
          </a:p>
        </p:txBody>
      </p:sp>
      <p:pic>
        <p:nvPicPr>
          <p:cNvPr descr="Výsledek obrázku pro čestovní šek" id="78" name="Shape 78"/>
          <p:cNvPicPr preferRelativeResize="0"/>
          <p:nvPr/>
        </p:nvPicPr>
        <p:blipFill>
          <a:blip r:embed="rId3">
            <a:alphaModFix/>
          </a:blip>
          <a:stretch>
            <a:fillRect/>
          </a:stretch>
        </p:blipFill>
        <p:spPr>
          <a:xfrm>
            <a:off x="-1" y="2872338"/>
            <a:ext cx="5125126" cy="22711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1052550" y="0"/>
            <a:ext cx="7038900" cy="431700"/>
          </a:xfrm>
          <a:prstGeom prst="rect">
            <a:avLst/>
          </a:prstGeom>
        </p:spPr>
        <p:txBody>
          <a:bodyPr anchorCtr="0" anchor="t" bIns="91425" lIns="91425" rIns="91425" wrap="square" tIns="91425">
            <a:noAutofit/>
          </a:bodyPr>
          <a:lstStyle/>
          <a:p>
            <a:pPr lvl="0">
              <a:spcBef>
                <a:spcPts val="0"/>
              </a:spcBef>
              <a:buNone/>
            </a:pPr>
            <a:r>
              <a:rPr lang="cs" sz="2400">
                <a:solidFill>
                  <a:srgbClr val="F3F3F3"/>
                </a:solidFill>
              </a:rPr>
              <a:t>Voucher</a:t>
            </a:r>
          </a:p>
        </p:txBody>
      </p:sp>
      <p:sp>
        <p:nvSpPr>
          <p:cNvPr id="84" name="Shape 84"/>
          <p:cNvSpPr txBox="1"/>
          <p:nvPr>
            <p:ph idx="1" type="body"/>
          </p:nvPr>
        </p:nvSpPr>
        <p:spPr>
          <a:xfrm>
            <a:off x="1052550" y="336175"/>
            <a:ext cx="7038900" cy="26286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F3F3F3"/>
              </a:buClr>
            </a:pPr>
            <a:r>
              <a:rPr lang="cs">
                <a:solidFill>
                  <a:srgbClr val="F3F3F3"/>
                </a:solidFill>
              </a:rPr>
              <a:t>Je poukaz na čerpání určité služby a nebo kombinace služeb pro skupinu či jednotlivce a nebo na slevu určitého produktu například: do restaurace nebo na wellnes pobyt a nebo dá</a:t>
            </a:r>
            <a:r>
              <a:rPr lang="cs">
                <a:solidFill>
                  <a:srgbClr val="F3F3F3"/>
                </a:solidFill>
              </a:rPr>
              <a:t>rkový </a:t>
            </a:r>
            <a:r>
              <a:rPr lang="cs">
                <a:solidFill>
                  <a:srgbClr val="F3F3F3"/>
                </a:solidFill>
              </a:rPr>
              <a:t>voucher</a:t>
            </a:r>
          </a:p>
          <a:p>
            <a:pPr indent="-342900" lvl="0" marL="457200" rtl="0">
              <a:spcBef>
                <a:spcPts val="0"/>
              </a:spcBef>
              <a:spcAft>
                <a:spcPts val="0"/>
              </a:spcAft>
              <a:buClr>
                <a:srgbClr val="F3F3F3"/>
              </a:buClr>
            </a:pPr>
            <a:r>
              <a:rPr lang="cs">
                <a:solidFill>
                  <a:srgbClr val="F3F3F3"/>
                </a:solidFill>
              </a:rPr>
              <a:t>Použití vouchru musí vždy být podloženo předchozí dohodou mezi cestovní kanceláří a dodavatelem služby</a:t>
            </a:r>
          </a:p>
          <a:p>
            <a:pPr indent="-342900" lvl="0" marL="457200" rtl="0">
              <a:spcBef>
                <a:spcPts val="0"/>
              </a:spcBef>
              <a:buClr>
                <a:srgbClr val="F3F3F3"/>
              </a:buClr>
            </a:pPr>
            <a:r>
              <a:rPr lang="cs">
                <a:solidFill>
                  <a:srgbClr val="F3F3F3"/>
                </a:solidFill>
              </a:rPr>
              <a:t>Nejčastěji</a:t>
            </a:r>
            <a:r>
              <a:rPr lang="cs">
                <a:solidFill>
                  <a:srgbClr val="F3F3F3"/>
                </a:solidFill>
              </a:rPr>
              <a:t> se jedná o doklad pro </a:t>
            </a:r>
            <a:r>
              <a:rPr lang="cs">
                <a:solidFill>
                  <a:srgbClr val="F3F3F3"/>
                </a:solidFill>
              </a:rPr>
              <a:t>účastníka</a:t>
            </a:r>
            <a:r>
              <a:rPr lang="cs">
                <a:solidFill>
                  <a:srgbClr val="F3F3F3"/>
                </a:solidFill>
              </a:rPr>
              <a:t>, kterému bude na základe úvěrového listu mu bude poskytnuta zaplacená služba </a:t>
            </a:r>
          </a:p>
          <a:p>
            <a:pPr lvl="0">
              <a:spcBef>
                <a:spcPts val="0"/>
              </a:spcBef>
              <a:buNone/>
            </a:pPr>
            <a:r>
              <a:t/>
            </a:r>
            <a:endParaRPr/>
          </a:p>
        </p:txBody>
      </p:sp>
      <p:pic>
        <p:nvPicPr>
          <p:cNvPr descr="Výsledek obrázku pro voucher" id="85" name="Shape 85"/>
          <p:cNvPicPr preferRelativeResize="0"/>
          <p:nvPr/>
        </p:nvPicPr>
        <p:blipFill>
          <a:blip r:embed="rId3">
            <a:alphaModFix/>
          </a:blip>
          <a:stretch>
            <a:fillRect/>
          </a:stretch>
        </p:blipFill>
        <p:spPr>
          <a:xfrm>
            <a:off x="0" y="2885050"/>
            <a:ext cx="3377425" cy="2258450"/>
          </a:xfrm>
          <a:prstGeom prst="rect">
            <a:avLst/>
          </a:prstGeom>
          <a:noFill/>
          <a:ln>
            <a:noFill/>
          </a:ln>
        </p:spPr>
      </p:pic>
      <p:pic>
        <p:nvPicPr>
          <p:cNvPr descr="Výsledek obrázku pro voucher" id="86" name="Shape 86"/>
          <p:cNvPicPr preferRelativeResize="0"/>
          <p:nvPr/>
        </p:nvPicPr>
        <p:blipFill rotWithShape="1">
          <a:blip r:embed="rId4">
            <a:alphaModFix/>
          </a:blip>
          <a:srcRect b="0" l="0" r="0" t="0"/>
          <a:stretch/>
        </p:blipFill>
        <p:spPr>
          <a:xfrm>
            <a:off x="3377425" y="2955550"/>
            <a:ext cx="5766575" cy="2187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263775" y="80800"/>
            <a:ext cx="8520600" cy="572700"/>
          </a:xfrm>
          <a:prstGeom prst="rect">
            <a:avLst/>
          </a:prstGeom>
        </p:spPr>
        <p:txBody>
          <a:bodyPr anchorCtr="0" anchor="t" bIns="91425" lIns="91425" rIns="91425" wrap="square" tIns="91425">
            <a:noAutofit/>
          </a:bodyPr>
          <a:lstStyle/>
          <a:p>
            <a:pPr lvl="0" rtl="0">
              <a:spcBef>
                <a:spcPts val="0"/>
              </a:spcBef>
              <a:buNone/>
            </a:pPr>
            <a:r>
              <a:rPr lang="cs"/>
              <a:t>Stravenky</a:t>
            </a:r>
          </a:p>
        </p:txBody>
      </p:sp>
      <p:sp>
        <p:nvSpPr>
          <p:cNvPr id="92" name="Shape 92"/>
          <p:cNvSpPr txBox="1"/>
          <p:nvPr>
            <p:ph idx="1" type="body"/>
          </p:nvPr>
        </p:nvSpPr>
        <p:spPr>
          <a:xfrm>
            <a:off x="206250" y="653500"/>
            <a:ext cx="8520600" cy="4342200"/>
          </a:xfrm>
          <a:prstGeom prst="rect">
            <a:avLst/>
          </a:prstGeom>
        </p:spPr>
        <p:txBody>
          <a:bodyPr anchorCtr="0" anchor="t" bIns="91425" lIns="91425" rIns="91425" wrap="square" tIns="91425">
            <a:noAutofit/>
          </a:bodyPr>
          <a:lstStyle/>
          <a:p>
            <a:pPr indent="-342900" lvl="0" marL="457200">
              <a:spcBef>
                <a:spcPts val="0"/>
              </a:spcBef>
              <a:buClr>
                <a:srgbClr val="F3F3F3"/>
              </a:buClr>
              <a:buFont typeface="Arial"/>
            </a:pPr>
            <a:r>
              <a:rPr lang="cs">
                <a:solidFill>
                  <a:srgbClr val="F3F3F3"/>
                </a:solidFill>
                <a:latin typeface="Arial"/>
                <a:ea typeface="Arial"/>
                <a:cs typeface="Arial"/>
                <a:sym typeface="Arial"/>
              </a:rPr>
              <a:t>Nejjednodušší a nejefektivnější cesta, jak zaměstnancům přispět na stravování. Daňově uznatelná je až do 55% nominální hodnoty stravenky, nespadá do vyměřovacího základu u zaměstnance. Osvobozená od odvodů na sociální a zdravotní pojištění na straně zaměstnavatele i zaměstnance.</a:t>
            </a:r>
          </a:p>
        </p:txBody>
      </p:sp>
      <p:pic>
        <p:nvPicPr>
          <p:cNvPr descr="Výsledek obrázku pro stravenek" id="93" name="Shape 93"/>
          <p:cNvPicPr preferRelativeResize="0"/>
          <p:nvPr/>
        </p:nvPicPr>
        <p:blipFill>
          <a:blip r:embed="rId3">
            <a:alphaModFix/>
          </a:blip>
          <a:stretch>
            <a:fillRect/>
          </a:stretch>
        </p:blipFill>
        <p:spPr>
          <a:xfrm>
            <a:off x="0" y="2290800"/>
            <a:ext cx="4393975" cy="2852700"/>
          </a:xfrm>
          <a:prstGeom prst="rect">
            <a:avLst/>
          </a:prstGeom>
          <a:noFill/>
          <a:ln>
            <a:noFill/>
          </a:ln>
        </p:spPr>
      </p:pic>
      <p:pic>
        <p:nvPicPr>
          <p:cNvPr descr="Výsledek obrázku pro stravenek" id="94" name="Shape 94"/>
          <p:cNvPicPr preferRelativeResize="0"/>
          <p:nvPr/>
        </p:nvPicPr>
        <p:blipFill>
          <a:blip r:embed="rId4">
            <a:alphaModFix/>
          </a:blip>
          <a:stretch>
            <a:fillRect/>
          </a:stretch>
        </p:blipFill>
        <p:spPr>
          <a:xfrm>
            <a:off x="4393975" y="2290800"/>
            <a:ext cx="4286851" cy="285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321900" y="0"/>
            <a:ext cx="3795900" cy="536100"/>
          </a:xfrm>
          <a:prstGeom prst="rect">
            <a:avLst/>
          </a:prstGeom>
        </p:spPr>
        <p:txBody>
          <a:bodyPr anchorCtr="0" anchor="t" bIns="91425" lIns="91425" rIns="91425" wrap="square" tIns="91425">
            <a:noAutofit/>
          </a:bodyPr>
          <a:lstStyle/>
          <a:p>
            <a:pPr lvl="0">
              <a:spcBef>
                <a:spcPts val="0"/>
              </a:spcBef>
              <a:buNone/>
            </a:pPr>
            <a:r>
              <a:rPr lang="cs">
                <a:solidFill>
                  <a:srgbClr val="F3F3F3"/>
                </a:solidFill>
              </a:rPr>
              <a:t>Směnárenské</a:t>
            </a:r>
            <a:r>
              <a:rPr lang="cs">
                <a:solidFill>
                  <a:srgbClr val="F3F3F3"/>
                </a:solidFill>
              </a:rPr>
              <a:t> služby</a:t>
            </a:r>
          </a:p>
        </p:txBody>
      </p:sp>
      <p:sp>
        <p:nvSpPr>
          <p:cNvPr id="100" name="Shape 100"/>
          <p:cNvSpPr txBox="1"/>
          <p:nvPr>
            <p:ph idx="1" type="body"/>
          </p:nvPr>
        </p:nvSpPr>
        <p:spPr>
          <a:xfrm>
            <a:off x="321900" y="531025"/>
            <a:ext cx="5205900" cy="4612500"/>
          </a:xfrm>
          <a:prstGeom prst="rect">
            <a:avLst/>
          </a:prstGeom>
        </p:spPr>
        <p:txBody>
          <a:bodyPr anchorCtr="0" anchor="t" bIns="91425" lIns="91425" rIns="91425" wrap="square" tIns="91425">
            <a:noAutofit/>
          </a:bodyPr>
          <a:lstStyle/>
          <a:p>
            <a:pPr indent="-317500" lvl="0" marL="457200" rtl="0">
              <a:spcBef>
                <a:spcPts val="0"/>
              </a:spcBef>
              <a:buClr>
                <a:srgbClr val="FFFFFF"/>
              </a:buClr>
              <a:buSzPct val="100000"/>
            </a:pPr>
            <a:r>
              <a:rPr lang="cs" sz="1400">
                <a:solidFill>
                  <a:srgbClr val="FFFFFF"/>
                </a:solidFill>
              </a:rPr>
              <a:t>Přestavují</a:t>
            </a:r>
            <a:r>
              <a:rPr lang="cs" sz="1400">
                <a:solidFill>
                  <a:srgbClr val="FFFFFF"/>
                </a:solidFill>
              </a:rPr>
              <a:t> </a:t>
            </a:r>
            <a:r>
              <a:rPr lang="cs" sz="1400">
                <a:solidFill>
                  <a:srgbClr val="FFFFFF"/>
                </a:solidFill>
              </a:rPr>
              <a:t>obchodí</a:t>
            </a:r>
            <a:r>
              <a:rPr lang="cs" sz="1400">
                <a:solidFill>
                  <a:srgbClr val="FFFFFF"/>
                </a:solidFill>
              </a:rPr>
              <a:t> s devizovými prostředky </a:t>
            </a:r>
          </a:p>
          <a:p>
            <a:pPr lvl="0">
              <a:spcBef>
                <a:spcPts val="0"/>
              </a:spcBef>
              <a:buNone/>
            </a:pPr>
            <a:r>
              <a:rPr lang="cs" sz="1400">
                <a:solidFill>
                  <a:srgbClr val="FFFFFF"/>
                </a:solidFill>
              </a:rPr>
              <a:t>Deviza: je bezhodovostní forma forma pohledávky na cizí měnu mezi devizy patří například šek, směnka, akcie, dluhopisy </a:t>
            </a:r>
          </a:p>
          <a:p>
            <a:pPr lvl="0">
              <a:spcBef>
                <a:spcPts val="0"/>
              </a:spcBef>
              <a:buNone/>
            </a:pPr>
            <a:r>
              <a:rPr lang="cs" sz="1400">
                <a:solidFill>
                  <a:srgbClr val="FFFFFF"/>
                </a:solidFill>
              </a:rPr>
              <a:t>Valuty: je pojem pro peníze v zahraničních měn v hodovosti například ve formě mincí, nebo bankovek.  </a:t>
            </a:r>
          </a:p>
          <a:p>
            <a:pPr lvl="0" rtl="0">
              <a:spcBef>
                <a:spcPts val="0"/>
              </a:spcBef>
              <a:buNone/>
            </a:pPr>
            <a:r>
              <a:rPr lang="cs" sz="1400">
                <a:solidFill>
                  <a:srgbClr val="FFFFFF"/>
                </a:solidFill>
              </a:rPr>
              <a:t>Obchody</a:t>
            </a:r>
            <a:r>
              <a:rPr lang="cs" sz="1400">
                <a:solidFill>
                  <a:srgbClr val="FFFFFF"/>
                </a:solidFill>
              </a:rPr>
              <a:t> s devizami a valutami mohou provozovat směnárny, které </a:t>
            </a:r>
            <a:r>
              <a:rPr lang="cs" sz="1400">
                <a:solidFill>
                  <a:srgbClr val="FFFFFF"/>
                </a:solidFill>
              </a:rPr>
              <a:t>dělíme</a:t>
            </a:r>
            <a:r>
              <a:rPr lang="cs" sz="1400">
                <a:solidFill>
                  <a:srgbClr val="FFFFFF"/>
                </a:solidFill>
              </a:rPr>
              <a:t> na: </a:t>
            </a:r>
          </a:p>
          <a:p>
            <a:pPr lvl="0" rtl="0">
              <a:spcBef>
                <a:spcPts val="0"/>
              </a:spcBef>
              <a:buNone/>
            </a:pPr>
            <a:r>
              <a:rPr lang="cs" sz="1400">
                <a:solidFill>
                  <a:srgbClr val="FFFFFF"/>
                </a:solidFill>
              </a:rPr>
              <a:t>1)Bankovní například </a:t>
            </a:r>
            <a:r>
              <a:rPr lang="cs" sz="1400">
                <a:solidFill>
                  <a:srgbClr val="FFFFFF"/>
                </a:solidFill>
              </a:rPr>
              <a:t>směnárny</a:t>
            </a:r>
            <a:r>
              <a:rPr lang="cs" sz="1400">
                <a:solidFill>
                  <a:srgbClr val="FFFFFF"/>
                </a:solidFill>
              </a:rPr>
              <a:t> v bankách</a:t>
            </a:r>
          </a:p>
          <a:p>
            <a:pPr lvl="0" rtl="0">
              <a:spcBef>
                <a:spcPts val="0"/>
              </a:spcBef>
              <a:buNone/>
            </a:pPr>
            <a:r>
              <a:rPr lang="cs" sz="1400">
                <a:solidFill>
                  <a:srgbClr val="FFFFFF"/>
                </a:solidFill>
              </a:rPr>
              <a:t>2)Mimo </a:t>
            </a:r>
            <a:r>
              <a:rPr lang="cs" sz="1400">
                <a:solidFill>
                  <a:srgbClr val="FFFFFF"/>
                </a:solidFill>
              </a:rPr>
              <a:t>bankovní</a:t>
            </a:r>
            <a:r>
              <a:rPr lang="cs" sz="1400">
                <a:solidFill>
                  <a:srgbClr val="FFFFFF"/>
                </a:solidFill>
              </a:rPr>
              <a:t> </a:t>
            </a:r>
            <a:r>
              <a:rPr lang="cs" sz="1400">
                <a:solidFill>
                  <a:srgbClr val="FFFFFF"/>
                </a:solidFill>
              </a:rPr>
              <a:t>například</a:t>
            </a:r>
            <a:r>
              <a:rPr lang="cs" sz="1400">
                <a:solidFill>
                  <a:srgbClr val="FFFFFF"/>
                </a:solidFill>
              </a:rPr>
              <a:t> </a:t>
            </a:r>
            <a:r>
              <a:rPr lang="cs" sz="1400">
                <a:solidFill>
                  <a:srgbClr val="FFFFFF"/>
                </a:solidFill>
              </a:rPr>
              <a:t>hotely</a:t>
            </a:r>
            <a:r>
              <a:rPr lang="cs" sz="1400">
                <a:solidFill>
                  <a:srgbClr val="FFFFFF"/>
                </a:solidFill>
              </a:rPr>
              <a:t>, </a:t>
            </a:r>
            <a:r>
              <a:rPr lang="cs" sz="1400">
                <a:solidFill>
                  <a:srgbClr val="FFFFFF"/>
                </a:solidFill>
              </a:rPr>
              <a:t>obchody</a:t>
            </a:r>
            <a:r>
              <a:rPr lang="cs" sz="1400">
                <a:solidFill>
                  <a:srgbClr val="FFFFFF"/>
                </a:solidFill>
              </a:rPr>
              <a:t>, cestovní kanceláře</a:t>
            </a:r>
          </a:p>
          <a:p>
            <a:pPr lvl="0" rtl="0">
              <a:spcBef>
                <a:spcPts val="0"/>
              </a:spcBef>
              <a:buNone/>
            </a:pPr>
            <a:r>
              <a:rPr lang="cs" sz="1400">
                <a:solidFill>
                  <a:srgbClr val="FFFFFF"/>
                </a:solidFill>
              </a:rPr>
              <a:t>3)Hraniční přechody neboli směnárenské automaty </a:t>
            </a:r>
          </a:p>
          <a:p>
            <a:pPr lvl="0">
              <a:spcBef>
                <a:spcPts val="0"/>
              </a:spcBef>
              <a:buNone/>
            </a:pPr>
            <a:r>
              <a:t/>
            </a:r>
            <a:endParaRPr sz="1200"/>
          </a:p>
        </p:txBody>
      </p:sp>
      <p:pic>
        <p:nvPicPr>
          <p:cNvPr descr="Výsledek obrázku pro směnárenské automaty" id="101" name="Shape 101"/>
          <p:cNvPicPr preferRelativeResize="0"/>
          <p:nvPr/>
        </p:nvPicPr>
        <p:blipFill>
          <a:blip r:embed="rId3">
            <a:alphaModFix/>
          </a:blip>
          <a:stretch>
            <a:fillRect/>
          </a:stretch>
        </p:blipFill>
        <p:spPr>
          <a:xfrm>
            <a:off x="5527675" y="285125"/>
            <a:ext cx="3597350" cy="4796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idx="1" type="body"/>
          </p:nvPr>
        </p:nvSpPr>
        <p:spPr>
          <a:xfrm>
            <a:off x="311700" y="306725"/>
            <a:ext cx="8520600" cy="4262100"/>
          </a:xfrm>
          <a:prstGeom prst="rect">
            <a:avLst/>
          </a:prstGeom>
        </p:spPr>
        <p:txBody>
          <a:bodyPr anchorCtr="0" anchor="t" bIns="91425" lIns="91425" rIns="91425" wrap="square" tIns="91425">
            <a:noAutofit/>
          </a:bodyPr>
          <a:lstStyle/>
          <a:p>
            <a:pPr lvl="0">
              <a:spcBef>
                <a:spcPts val="0"/>
              </a:spcBef>
              <a:buNone/>
            </a:pPr>
            <a:r>
              <a:rPr lang="cs">
                <a:solidFill>
                  <a:schemeClr val="dk1"/>
                </a:solidFill>
              </a:rPr>
              <a:t>Směnárenská činnost: je nákup cizí mění za české koruny a nebo prodej.</a:t>
            </a:r>
          </a:p>
          <a:p>
            <a:pPr lvl="0">
              <a:spcBef>
                <a:spcPts val="0"/>
              </a:spcBef>
              <a:buNone/>
            </a:pPr>
            <a:r>
              <a:rPr lang="cs">
                <a:solidFill>
                  <a:schemeClr val="dk1"/>
                </a:solidFill>
              </a:rPr>
              <a:t>Směnárenské služby:  lze provádět nákup i prodej pro cizí měnu a tuto činnost může vykonávat fyzická a nebo právnická osoba.</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55550" y="263425"/>
            <a:ext cx="3350400" cy="627000"/>
          </a:xfrm>
          <a:prstGeom prst="rect">
            <a:avLst/>
          </a:prstGeom>
        </p:spPr>
        <p:txBody>
          <a:bodyPr anchorCtr="0" anchor="t" bIns="91425" lIns="91425" rIns="91425" wrap="square" tIns="91425">
            <a:noAutofit/>
          </a:bodyPr>
          <a:lstStyle/>
          <a:p>
            <a:pPr lvl="0">
              <a:spcBef>
                <a:spcPts val="0"/>
              </a:spcBef>
              <a:buNone/>
            </a:pPr>
            <a:r>
              <a:rPr lang="cs">
                <a:solidFill>
                  <a:srgbClr val="FFFFFF"/>
                </a:solidFill>
              </a:rPr>
              <a:t>Kurzovní lístek </a:t>
            </a:r>
          </a:p>
        </p:txBody>
      </p:sp>
      <p:sp>
        <p:nvSpPr>
          <p:cNvPr id="112" name="Shape 112"/>
          <p:cNvSpPr txBox="1"/>
          <p:nvPr>
            <p:ph idx="1" type="body"/>
          </p:nvPr>
        </p:nvSpPr>
        <p:spPr>
          <a:xfrm>
            <a:off x="137150" y="1020750"/>
            <a:ext cx="3787200" cy="32640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F3F3F3"/>
              </a:buClr>
            </a:pPr>
            <a:r>
              <a:rPr lang="cs">
                <a:solidFill>
                  <a:srgbClr val="F3F3F3"/>
                </a:solidFill>
              </a:rPr>
              <a:t>Obsahuje směnné kurzy jednotlivých měn ukazuje v jakém poměru se směňuje zahraniční měna za koruny české</a:t>
            </a:r>
          </a:p>
          <a:p>
            <a:pPr indent="-342900" lvl="0" marL="457200" rtl="0">
              <a:spcBef>
                <a:spcPts val="0"/>
              </a:spcBef>
              <a:buClr>
                <a:srgbClr val="F3F3F3"/>
              </a:buClr>
            </a:pPr>
            <a:r>
              <a:rPr lang="cs">
                <a:solidFill>
                  <a:srgbClr val="F3F3F3"/>
                </a:solidFill>
              </a:rPr>
              <a:t>V ČR  jsou vydávány:</a:t>
            </a:r>
          </a:p>
          <a:p>
            <a:pPr lvl="0" rtl="0">
              <a:spcBef>
                <a:spcPts val="0"/>
              </a:spcBef>
              <a:buNone/>
            </a:pPr>
            <a:r>
              <a:rPr lang="cs">
                <a:solidFill>
                  <a:srgbClr val="F3F3F3"/>
                </a:solidFill>
              </a:rPr>
              <a:t>1) oficiální kurzovní lístek ČNB</a:t>
            </a:r>
          </a:p>
          <a:p>
            <a:pPr lvl="0">
              <a:spcBef>
                <a:spcPts val="0"/>
              </a:spcBef>
              <a:buNone/>
            </a:pPr>
            <a:r>
              <a:rPr lang="cs">
                <a:solidFill>
                  <a:srgbClr val="F3F3F3"/>
                </a:solidFill>
              </a:rPr>
              <a:t>2) kurzovní lístky obchodních bank a směnáren</a:t>
            </a:r>
          </a:p>
        </p:txBody>
      </p:sp>
      <p:pic>
        <p:nvPicPr>
          <p:cNvPr descr="Výsledek obrázku pro kurzovní lístek" id="113" name="Shape 113"/>
          <p:cNvPicPr preferRelativeResize="0"/>
          <p:nvPr/>
        </p:nvPicPr>
        <p:blipFill>
          <a:blip r:embed="rId3">
            <a:alphaModFix/>
          </a:blip>
          <a:stretch>
            <a:fillRect/>
          </a:stretch>
        </p:blipFill>
        <p:spPr>
          <a:xfrm>
            <a:off x="3924300" y="1020800"/>
            <a:ext cx="5219700" cy="3263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