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59" r:id="rId6"/>
    <p:sldId id="274" r:id="rId7"/>
    <p:sldId id="260" r:id="rId8"/>
    <p:sldId id="275" r:id="rId9"/>
    <p:sldId id="261" r:id="rId10"/>
    <p:sldId id="262" r:id="rId11"/>
    <p:sldId id="276" r:id="rId12"/>
    <p:sldId id="263" r:id="rId13"/>
    <p:sldId id="277" r:id="rId14"/>
    <p:sldId id="264" r:id="rId15"/>
    <p:sldId id="278" r:id="rId16"/>
    <p:sldId id="265" r:id="rId17"/>
    <p:sldId id="266" r:id="rId18"/>
    <p:sldId id="267" r:id="rId19"/>
    <p:sldId id="279" r:id="rId20"/>
    <p:sldId id="268" r:id="rId21"/>
    <p:sldId id="269" r:id="rId22"/>
    <p:sldId id="280" r:id="rId23"/>
    <p:sldId id="270" r:id="rId24"/>
    <p:sldId id="281" r:id="rId25"/>
    <p:sldId id="272" r:id="rId26"/>
    <p:sldId id="27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13B232-92A9-4E77-8251-012FC9890CF8}" type="datetimeFigureOut">
              <a:rPr lang="cs-CZ" smtClean="0"/>
              <a:pPr/>
              <a:t>10. 12. 2017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F8420C-0995-46FF-B2DD-E6D0F5333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332656"/>
            <a:ext cx="6172200" cy="1894362"/>
          </a:xfrm>
        </p:spPr>
        <p:txBody>
          <a:bodyPr>
            <a:normAutofit/>
          </a:bodyPr>
          <a:lstStyle/>
          <a:p>
            <a:r>
              <a:rPr lang="cs-CZ" sz="5400" dirty="0" smtClean="0">
                <a:latin typeface="Arial" pitchFamily="34" charset="0"/>
                <a:cs typeface="Arial" pitchFamily="34" charset="0"/>
              </a:rPr>
              <a:t>Druhy a formy </a:t>
            </a:r>
            <a:r>
              <a:rPr lang="cs-CZ" sz="5400" dirty="0" err="1" smtClean="0">
                <a:latin typeface="Arial" pitchFamily="34" charset="0"/>
                <a:cs typeface="Arial" pitchFamily="34" charset="0"/>
              </a:rPr>
              <a:t>cr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95936" y="4941168"/>
            <a:ext cx="4896544" cy="13716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Kristýna Urbanová 4.B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2017-2018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1) Rekreační CR 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odpočinková forma CR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hl. motiv je reprodukce fyzických i duševních sil 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pobyt na jednom místě, zpravidla mimo obvyklé prostředí běžného života (z města na venkov, z nížiny do hor)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rekreace neznamená pouze pasivní odpočinek, ale i aktivní (houbaření, plavání, míčové hry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2) Kulturně–poznávací CR</a:t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latin typeface="Arial" pitchFamily="34" charset="0"/>
                <a:cs typeface="Arial" pitchFamily="34" charset="0"/>
              </a:rPr>
              <a:t>- zaměřený především na poznávání kulturně-historických památek (hrady, zámky), kulturních zařízení (muzea, galerie), kulturních akcí (divadelní představení, festivaly), kulturní krajiny (parky, zahrady)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3) Sportovně-turistický CR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krátkodobé i dlouhodobé pobyty se sportovní náplní a cílem udržet a posílit kondici člověka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patří sem: pěší turistika, cykloturistika, vodní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horská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turistika, lyžování, běžkování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dále sem bývají zařazovány cesty diváků na sportovní akce (olympijské hry, závody Formule 1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a jiné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400" dirty="0" smtClean="0">
                <a:latin typeface="Arial" pitchFamily="34" charset="0"/>
                <a:cs typeface="Arial" pitchFamily="34" charset="0"/>
              </a:rPr>
              <a:t>4) Zdravotně-orientovaný CR</a:t>
            </a:r>
            <a:br>
              <a:rPr lang="cs-CZ" sz="3400" dirty="0" smtClean="0">
                <a:latin typeface="Arial" pitchFamily="34" charset="0"/>
                <a:cs typeface="Arial" pitchFamily="34" charset="0"/>
              </a:rPr>
            </a:br>
            <a:r>
              <a:rPr lang="cs-CZ" sz="3400" dirty="0" smtClean="0">
                <a:latin typeface="Arial" pitchFamily="34" charset="0"/>
                <a:cs typeface="Arial" pitchFamily="34" charset="0"/>
              </a:rPr>
              <a:t>- cesty do lázní a rekreačních center</a:t>
            </a:r>
            <a:br>
              <a:rPr lang="cs-CZ" sz="3400" dirty="0" smtClean="0">
                <a:latin typeface="Arial" pitchFamily="34" charset="0"/>
                <a:cs typeface="Arial" pitchFamily="34" charset="0"/>
              </a:rPr>
            </a:br>
            <a:r>
              <a:rPr lang="cs-CZ" sz="3400" dirty="0" smtClean="0">
                <a:latin typeface="Arial" pitchFamily="34" charset="0"/>
                <a:cs typeface="Arial" pitchFamily="34" charset="0"/>
              </a:rPr>
              <a:t>- za účelem zlepšení zdravotního stavu pomocí léčebných procedur (koupelí, masáží, tělesných cvičení) </a:t>
            </a:r>
            <a:br>
              <a:rPr lang="cs-CZ" sz="3400" dirty="0" smtClean="0">
                <a:latin typeface="Arial" pitchFamily="34" charset="0"/>
                <a:cs typeface="Arial" pitchFamily="34" charset="0"/>
              </a:rPr>
            </a:br>
            <a:r>
              <a:rPr lang="cs-CZ" sz="3400" dirty="0" smtClean="0">
                <a:latin typeface="Arial" pitchFamily="34" charset="0"/>
                <a:cs typeface="Arial" pitchFamily="34" charset="0"/>
              </a:rPr>
              <a:t>- v rámci této formy lze odlišit lázeňský CR (viz. samostatná prezentace)</a:t>
            </a:r>
            <a:endParaRPr lang="cs-CZ" sz="3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5) Přírodní CR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pobyt a poznávání přírody, nenarušených, výjimečných a atraktivních míst  a krajiny (návštěva přírodních rezervací, národních parků) 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zvláštním typem této formy je EKOTURISMUS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což je pobyt v přírodě, který nenarušuje přirozené prostředí, chrání přírodní hodnoty a dovoluje provozování aktivit (např. pěší turistika, veslování fotografování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6) Vzdělávací CR</a:t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latin typeface="Arial" pitchFamily="34" charset="0"/>
                <a:cs typeface="Arial" pitchFamily="34" charset="0"/>
              </a:rPr>
              <a:t>- účastníci jsou motivováni k získávání znalostí a dovedností</a:t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latin typeface="Arial" pitchFamily="34" charset="0"/>
                <a:cs typeface="Arial" pitchFamily="34" charset="0"/>
              </a:rPr>
              <a:t>- program je přizpůsoben např. výuce jazyků, zvládání různých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sprtovních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disciplín (veslování, tenis)</a:t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latin typeface="Arial" pitchFamily="34" charset="0"/>
                <a:cs typeface="Arial" pitchFamily="34" charset="0"/>
              </a:rPr>
              <a:t>- pro získávání informací o historických, kulturních a přírodních místech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7) Venkovský CR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vícedenní pobyt s rekreačními aktivitami na venkově (pěší turistika, pozorování přírody, vyjížďky na kole či koni)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může mít další formy jako např.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agroturismus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(účastníci pobývají na rodinných farmách, náplní pobytu často bývá i přímá účast na zemědělských činnostech)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další forma je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ekoagroturismus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(lidé opět pobývají na rodinných farmách, ale s alternativním zemědělstvím, konzumují jídla ze zdrojů vypěstovaných a upravovaných přímo na farmě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pro ČR je typickou formou  venkovského CR chataření a chalupaření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8) Kongresový CR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absolvují ho lidé z profesí od středního managementu výš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je na obchodní, vědecké a politické úrovni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konají se mimo svátky a v centrech měst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Druhy : kongres (program pro partnery – kulturní,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gastro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zaměření), sympozium (vědecká, kratší než 4 dny), seminář (nejkratší, 4-8 hodin), kolokvium (vysokoškolští pedagogové), mítink (politický význam), summit (politický, na mezinárodní úrovni), E-konference (má elektronickou formu)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varianty zasedacího pořádku: divadelní uspořádání míst, školní uspořádání míst, restaurační uspořádání míst, tabulové uspořádání míst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kongresový  CR se může uskutečnit v hotelech a hotelových komplexech, na vysokých školách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univerzitách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centra měst (Praha, Mladá Boleslav, Liberec)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9)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Incentivní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CR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cílem toho cestovního ruchu je motivovat lidi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patří sem služební cesty pro zaměstnance a někdy i pro rodinné příslušníky (za odměnu, při posilování vztahu zaměstnanců k vlastní organizaci)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formy (poznávací, rekreační, rehabilitační, sportovní pobyty,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 team-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buildingové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, vzdělávací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10) Cestovní ruch dětí a mládeže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turistika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klade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důraz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na program a animace, služby nebývají luxusní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do programu patří netradiční sporty, dobrodružné sporty, hudební a kulturní aktivity, tvořivé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činnosti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zvýhodněné karty pro mládež: ISIC, ITIC, IYTC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latin typeface="Arial" pitchFamily="34" charset="0"/>
                <a:cs typeface="Arial" pitchFamily="34" charset="0"/>
              </a:rPr>
              <a:t>Úvod</a:t>
            </a:r>
            <a:endParaRPr lang="cs-CZ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 této prezentaci budu rozebírat druhy a formy cestovního ruchu.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Druhy CR berou v úvahu způsob a realizaci 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Formy CR zkoumají motivy účasti lidí na CR.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11) Dobrodružný CR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zájezdy a pobyty zaměřené na horolezectví nebo vysokohorskou turistiku s prvky extrémních sportů v extrémních podmínkách, adrenalinové sporty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účastník toto absolvuje aby zažil neobvyklé zážitky, poznal sám sebe a hledal hranice svých možností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-  patří sem: Alpinismus (druh horolezectví),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Andinismus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(získávání zkušeností ve vysokém horolezectví), vysokohorská turistika,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survival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(život v přírodě), 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bungee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jumping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paragliding, rafting,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kaňoning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jet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boating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zorbing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extrémní lyžování, safari 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hipoturistika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12) Náboženská turistika</a:t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latin typeface="Arial" pitchFamily="34" charset="0"/>
                <a:cs typeface="Arial" pitchFamily="34" charset="0"/>
              </a:rPr>
              <a:t>- návštěva míst spjatá s náboženstvím</a:t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latin typeface="Arial" pitchFamily="34" charset="0"/>
                <a:cs typeface="Arial" pitchFamily="34" charset="0"/>
              </a:rPr>
              <a:t>- účast na náboženských obřadech</a:t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latin typeface="Arial" pitchFamily="34" charset="0"/>
                <a:cs typeface="Arial" pitchFamily="34" charset="0"/>
              </a:rPr>
              <a:t>- vzdělávání a účast na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seminářích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latin typeface="Arial" pitchFamily="34" charset="0"/>
                <a:cs typeface="Arial" pitchFamily="34" charset="0"/>
              </a:rPr>
              <a:t>- Mekka, Stará Boleslav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13) lovecký CR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probíhá za účasti speciálně vyškoleného průvodce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motivem rybářského CR je lov ryb na udici na potocích, rybnících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češi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rádi rybaří v Norsku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pobyt ve volné přírodě, regenerace a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odpočinek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- safari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14) Městský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CR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především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sem patří poznávání kulturních a historických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památek</a:t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latin typeface="Arial" pitchFamily="34" charset="0"/>
                <a:cs typeface="Arial" pitchFamily="34" charset="0"/>
              </a:rPr>
              <a:t>- dále sem patří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shopping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vzdělávání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, služební cesty</a:t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latin typeface="Arial" pitchFamily="34" charset="0"/>
                <a:cs typeface="Arial" pitchFamily="34" charset="0"/>
              </a:rPr>
              <a:t>- účastníci navštěvují gastronomické zařízení, noční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podniky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Formy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15) Cykloturistika</a:t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latin typeface="Arial" pitchFamily="34" charset="0"/>
                <a:cs typeface="Arial" pitchFamily="34" charset="0"/>
              </a:rPr>
              <a:t>- poznávání přírodních a společenských zajímavostí v určité oblasti na kole</a:t>
            </a:r>
          </a:p>
          <a:p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Zážitkvé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formy CR</a:t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latin typeface="Arial" pitchFamily="34" charset="0"/>
                <a:cs typeface="Arial" pitchFamily="34" charset="0"/>
              </a:rPr>
              <a:t>-Společensky zaměřený CR</a:t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Vinařské stezky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latin typeface="Arial" pitchFamily="34" charset="0"/>
                <a:cs typeface="Arial" pitchFamily="34" charset="0"/>
              </a:rPr>
              <a:t>- Gastronomický CR</a:t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latin typeface="Arial" pitchFamily="34" charset="0"/>
                <a:cs typeface="Arial" pitchFamily="34" charset="0"/>
              </a:rPr>
              <a:t>- Pivní CR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Zdroje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Učebnice cestovního ruchu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sešit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9289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Druhy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Rozlišujeme je podle způsobu realizace na: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1) Z hlediska území na kterém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probíhá: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domácí CR – obyvatelstvo cestuje na území jejich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   státu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zahraniční CR – účastník vždy překračuje hranice svého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státu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výjezdový CR (pasivní)  – občané dané země vyjíždí do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zahraničí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příjezdový CR (aktivní) – zahraniční návštěvníci přijíždí do dané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země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tranzitní CR  - účastník zájezdu přejíždí přes stát, aby se dostal do svého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cíle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Druhy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2) Podle délky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pobytu: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 krátkodobý CR – doba pobytu je zpravidla do tří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přenocování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dlouhodobý CR – jedná se o více než 3 přenocování, ale více než 6 měsíců v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domácím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CR a ne více než 1 rok v zahraničním CR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c) střednědobý CR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Druhy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3) Podle vlivu na platební bilanci státu: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aktivní CR – příjezd zahraničních návštěvníků znamená příliv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devizových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prostředků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pasivní CR – obyvatelé dané země odčerpávají devizové prostředky své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země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za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účelem  nákupu zboží a služeb v jiné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zemi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                       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Druhy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4) Podle způsobu zabezpečení cesty a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pobytu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organizovaný CR – cesty i program zajišťuje CK nebo jiný podnikatelský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subjekt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neorganizovaný CR – cesty a program si zabezpečuje účastník sám,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nebo využívá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částečně služeb zprostředkovatelů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                            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Druhy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08912" cy="4873752"/>
          </a:xfrm>
        </p:spPr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5) Podle příslušnosti účastníků ke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skupině: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individuální CR – účastník cestuje sám nebo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 lidmi, které nezná (např. zájezd do Egypta)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skupinový CR – skupina účastníků, kteří se znají (z podniku, školy..)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Druhy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6) Podle způsobu financování: 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) komerční (volný) CR – účastník si vše hradí sám ze svých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zdrojů</a:t>
            </a: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) sociální (vázaný) CR – účastník musí splňovat určité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podmínky (být zaměstnancem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konkrétního podniku, mít doporučení lékaře),  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poté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část  výdajů platí např. odborová organizace či zdravotní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pojišťovna</a:t>
            </a: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(s příspěvkem – lázeňství)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Druhy cestovního ruchu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7) Podle dopadu na životní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prostředí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měkký CR – minimálně narušuje přirozené prostředí v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navštíveném místě (např. agroturistika,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ekoagroturistika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tvrdý CR – působí výrazné změny v původním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prostředí (exkurze v továrnách)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464</TotalTime>
  <Words>522</Words>
  <Application>Microsoft Office PowerPoint</Application>
  <PresentationFormat>Předvádění na obrazovce (4:3)</PresentationFormat>
  <Paragraphs>76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Arkýř</vt:lpstr>
      <vt:lpstr>Druhy a formy cr</vt:lpstr>
      <vt:lpstr>Úvod</vt:lpstr>
      <vt:lpstr>Druhy cestovního ruchu</vt:lpstr>
      <vt:lpstr>Druhy cestovního ruchu</vt:lpstr>
      <vt:lpstr>Druhy cestovního ruchu</vt:lpstr>
      <vt:lpstr>Druhy cestovního ruchu</vt:lpstr>
      <vt:lpstr>Druhy cestovního ruchu</vt:lpstr>
      <vt:lpstr>Druhy cestovního ruchu</vt:lpstr>
      <vt:lpstr>Druhy cestovního ruchu</vt:lpstr>
      <vt:lpstr>Formy cestovního ruchu</vt:lpstr>
      <vt:lpstr>Formy cestovního ruchu</vt:lpstr>
      <vt:lpstr>Formy cestovního ruchu</vt:lpstr>
      <vt:lpstr>Formy cestovního ruchu</vt:lpstr>
      <vt:lpstr>Formy cestovního ruchu</vt:lpstr>
      <vt:lpstr>Formy cestovního ruchu</vt:lpstr>
      <vt:lpstr>Formy cestovního ruchu</vt:lpstr>
      <vt:lpstr>Formy cestovního ruchu</vt:lpstr>
      <vt:lpstr>Formy cestovního ruchu</vt:lpstr>
      <vt:lpstr>Formy cestovního ruchu</vt:lpstr>
      <vt:lpstr>Formy cestovní ruchu</vt:lpstr>
      <vt:lpstr>Formy cestovního ruchu</vt:lpstr>
      <vt:lpstr>Formy cestovního ruchu</vt:lpstr>
      <vt:lpstr>Formy cestovního ruchu</vt:lpstr>
      <vt:lpstr>Formy cestovního ruchu</vt:lpstr>
      <vt:lpstr>Zdroje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a formy cr</dc:title>
  <dc:creator>Administrator</dc:creator>
  <cp:lastModifiedBy>Administrator</cp:lastModifiedBy>
  <cp:revision>48</cp:revision>
  <dcterms:created xsi:type="dcterms:W3CDTF">2017-11-13T16:23:42Z</dcterms:created>
  <dcterms:modified xsi:type="dcterms:W3CDTF">2017-12-10T19:03:29Z</dcterms:modified>
</cp:coreProperties>
</file>