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77" r:id="rId4"/>
    <p:sldId id="280" r:id="rId5"/>
    <p:sldId id="259" r:id="rId6"/>
    <p:sldId id="272" r:id="rId7"/>
    <p:sldId id="281" r:id="rId8"/>
    <p:sldId id="299" r:id="rId9"/>
    <p:sldId id="274" r:id="rId10"/>
    <p:sldId id="286" r:id="rId11"/>
    <p:sldId id="275" r:id="rId12"/>
    <p:sldId id="276" r:id="rId13"/>
    <p:sldId id="298" r:id="rId14"/>
    <p:sldId id="287" r:id="rId15"/>
    <p:sldId id="294" r:id="rId16"/>
    <p:sldId id="297" r:id="rId17"/>
    <p:sldId id="289" r:id="rId18"/>
    <p:sldId id="296" r:id="rId19"/>
    <p:sldId id="304" r:id="rId20"/>
    <p:sldId id="288" r:id="rId21"/>
    <p:sldId id="290" r:id="rId22"/>
    <p:sldId id="283" r:id="rId23"/>
    <p:sldId id="305" r:id="rId24"/>
    <p:sldId id="284" r:id="rId25"/>
    <p:sldId id="292" r:id="rId26"/>
    <p:sldId id="309" r:id="rId27"/>
    <p:sldId id="310" r:id="rId28"/>
    <p:sldId id="311" r:id="rId29"/>
    <p:sldId id="330" r:id="rId30"/>
    <p:sldId id="285" r:id="rId31"/>
    <p:sldId id="315" r:id="rId32"/>
    <p:sldId id="312" r:id="rId33"/>
    <p:sldId id="316" r:id="rId34"/>
    <p:sldId id="300" r:id="rId35"/>
    <p:sldId id="317" r:id="rId36"/>
    <p:sldId id="318" r:id="rId37"/>
    <p:sldId id="325" r:id="rId38"/>
    <p:sldId id="326" r:id="rId39"/>
    <p:sldId id="324" r:id="rId40"/>
    <p:sldId id="328" r:id="rId41"/>
    <p:sldId id="327" r:id="rId42"/>
    <p:sldId id="320" r:id="rId43"/>
    <p:sldId id="319" r:id="rId44"/>
    <p:sldId id="329" r:id="rId45"/>
    <p:sldId id="323" r:id="rId46"/>
    <p:sldId id="331" r:id="rId47"/>
    <p:sldId id="333" r:id="rId48"/>
    <p:sldId id="332" r:id="rId4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714" autoAdjust="0"/>
  </p:normalViewPr>
  <p:slideViewPr>
    <p:cSldViewPr>
      <p:cViewPr>
        <p:scale>
          <a:sx n="100" d="100"/>
          <a:sy n="100" d="100"/>
        </p:scale>
        <p:origin x="-1104" y="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B160C-AC23-4D1A-97FD-84647A94A942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66A34-2412-4963-AEF6-AB422B75C468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6A34-2412-4963-AEF6-AB422B75C468}" type="slidenum">
              <a:rPr lang="cs-CZ" smtClean="0"/>
              <a:t>24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79C1D86-A4C0-4B5A-8BC2-0E6BBA10C420}" type="datetimeFigureOut">
              <a:rPr lang="cs-CZ" smtClean="0"/>
              <a:t>17.01.2019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2A6D7E2-CCCD-4888-8468-604E6F6B11C6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abecedazahrady.dama.cz/getthumbnail.aspx?q=60&amp;height=100000&amp;width=100000&amp;id_file=65739962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s://i.ceskestavby.cz/clanky/odstavce/26326-570122-4_1200-shutterstock_61639963.jpg" TargetMode="Externa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becedazahrady.dama.cz/Client.Gallery/show.aspx?id_file=13392&amp;article=2882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i.ceskestavby.cz/clanky/odstavce/26326-570126-1_1200-shutterstock_26814400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i.ceskestavby.cz/clanky/odstavce/26326-570118-1_1200-shutterstock_2120007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hyperlink" Target="https://i.ceskestavby.cz/clanky/odstavce/26326-570117-1_1200-shutterstock_12834064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img.ceskestavby.cz/cache/1200x800-1/i.ceskyinternet.cz/clanky/hlavni_strana_380/153432404726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zahradnickakucharka.cz/wp-content/uploads/2015/08/oase_voda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zahradnickakucharka.cz/wp-content/uploads/2017/05/jezirko_priprava_2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.ceskestavby.cz/clanky/odstavce/26326-570122-2_1200-shutterstock_376377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zahradnickakucharka.cz/wp-content/uploads/2017/07/001_A.jpg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ahradnickakucharka.cz/wp-content/uploads/2014/07/Okrasn%C3%A9-a-koup-jez%C3%ADrko-3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Voda v zahradě II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Ing. Zuzana </a:t>
            </a:r>
            <a:r>
              <a:rPr lang="cs-CZ" dirty="0" err="1" smtClean="0"/>
              <a:t>Bukvičková</a:t>
            </a:r>
            <a:endParaRPr lang="cs-CZ" dirty="0"/>
          </a:p>
        </p:txBody>
      </p:sp>
      <p:pic>
        <p:nvPicPr>
          <p:cNvPr id="4" name="Obrázek 3" descr="Klepněte pro větší obrázek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052736"/>
            <a:ext cx="4205436" cy="323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Ã½sledek obrÃ¡zku pro chrliÄ do zahra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717032"/>
            <a:ext cx="2581200" cy="25812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Chrliče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770984" cy="4873752"/>
          </a:xfrm>
        </p:spPr>
        <p:txBody>
          <a:bodyPr>
            <a:normAutofit/>
          </a:bodyPr>
          <a:lstStyle/>
          <a:p>
            <a:pPr fontAlgn="base"/>
            <a:r>
              <a:rPr lang="cs-CZ" dirty="0" smtClean="0"/>
              <a:t>Malý </a:t>
            </a:r>
            <a:r>
              <a:rPr lang="cs-CZ" dirty="0" smtClean="0"/>
              <a:t>proud vody </a:t>
            </a:r>
            <a:r>
              <a:rPr lang="cs-CZ" dirty="0" smtClean="0"/>
              <a:t>- tryská zpravidla z </a:t>
            </a:r>
            <a:r>
              <a:rPr lang="cs-CZ" dirty="0" smtClean="0"/>
              <a:t>ozdoby na stěně </a:t>
            </a:r>
            <a:endParaRPr lang="cs-CZ" dirty="0" smtClean="0"/>
          </a:p>
          <a:p>
            <a:pPr fontAlgn="base"/>
            <a:r>
              <a:rPr lang="cs-CZ" dirty="0" smtClean="0"/>
              <a:t>Voda </a:t>
            </a:r>
            <a:r>
              <a:rPr lang="cs-CZ" dirty="0" smtClean="0"/>
              <a:t>se zachytává v </a:t>
            </a:r>
            <a:r>
              <a:rPr lang="cs-CZ" dirty="0" smtClean="0"/>
              <a:t>nádobě / jezírku pod chrličem</a:t>
            </a:r>
          </a:p>
          <a:p>
            <a:pPr fontAlgn="base"/>
            <a:r>
              <a:rPr lang="cs-CZ" dirty="0" smtClean="0"/>
              <a:t>Řízen čerpadlem</a:t>
            </a:r>
          </a:p>
          <a:p>
            <a:endParaRPr lang="cs-CZ" dirty="0"/>
          </a:p>
        </p:txBody>
      </p:sp>
      <p:pic>
        <p:nvPicPr>
          <p:cNvPr id="31746" name="Picture 2" descr="VÃ½sledek obrÃ¡zku pro chrliÄ do zahrad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17032"/>
            <a:ext cx="2518577" cy="2548800"/>
          </a:xfrm>
          <a:prstGeom prst="rect">
            <a:avLst/>
          </a:prstGeom>
          <a:noFill/>
        </p:spPr>
      </p:pic>
      <p:pic>
        <p:nvPicPr>
          <p:cNvPr id="31748" name="Picture 4" descr="VÃ½sledek obrÃ¡zku pro chrliÄ do zahrad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924944"/>
            <a:ext cx="2312183" cy="2016224"/>
          </a:xfrm>
          <a:prstGeom prst="rect">
            <a:avLst/>
          </a:prstGeom>
          <a:noFill/>
        </p:spPr>
      </p:pic>
      <p:pic>
        <p:nvPicPr>
          <p:cNvPr id="8" name="Obrázek 7" descr="Chrlič v podobě karafy">
            <a:hlinkClick r:id="rId5" tooltip="&quot;Chrlič v podobě karafy&quot;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692696"/>
            <a:ext cx="1881600" cy="28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Jezírko v nádobě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186808" cy="4873752"/>
          </a:xfrm>
        </p:spPr>
        <p:txBody>
          <a:bodyPr>
            <a:normAutofit/>
          </a:bodyPr>
          <a:lstStyle/>
          <a:p>
            <a:pPr fontAlgn="base"/>
            <a:r>
              <a:rPr lang="cs-CZ" dirty="0" smtClean="0"/>
              <a:t>vyřazený </a:t>
            </a:r>
            <a:r>
              <a:rPr lang="cs-CZ" dirty="0" smtClean="0"/>
              <a:t>dřevěný </a:t>
            </a:r>
            <a:r>
              <a:rPr lang="cs-CZ" dirty="0" smtClean="0"/>
              <a:t>sud, vana …  fantazii </a:t>
            </a:r>
            <a:r>
              <a:rPr lang="cs-CZ" dirty="0" smtClean="0"/>
              <a:t>se meze </a:t>
            </a:r>
            <a:r>
              <a:rPr lang="cs-CZ" dirty="0" smtClean="0"/>
              <a:t>nekladou</a:t>
            </a:r>
          </a:p>
          <a:p>
            <a:pPr fontAlgn="base"/>
            <a:r>
              <a:rPr lang="cs-CZ" dirty="0" smtClean="0"/>
              <a:t>Dřevěná </a:t>
            </a:r>
            <a:r>
              <a:rPr lang="cs-CZ" dirty="0" smtClean="0"/>
              <a:t>nádrž </a:t>
            </a:r>
            <a:r>
              <a:rPr lang="cs-CZ" dirty="0" smtClean="0"/>
              <a:t>– impregnace přípravkem, </a:t>
            </a:r>
            <a:r>
              <a:rPr lang="cs-CZ" dirty="0" smtClean="0"/>
              <a:t>který neškodí rybám ani </a:t>
            </a:r>
            <a:r>
              <a:rPr lang="cs-CZ" dirty="0" smtClean="0"/>
              <a:t>rostlinám</a:t>
            </a:r>
          </a:p>
          <a:p>
            <a:pPr fontAlgn="base"/>
            <a:r>
              <a:rPr lang="cs-CZ" dirty="0" smtClean="0"/>
              <a:t>V letním </a:t>
            </a:r>
            <a:r>
              <a:rPr lang="cs-CZ" dirty="0" smtClean="0"/>
              <a:t>období se voda rychle </a:t>
            </a:r>
            <a:r>
              <a:rPr lang="cs-CZ" dirty="0" smtClean="0"/>
              <a:t>odpařuje</a:t>
            </a:r>
          </a:p>
          <a:p>
            <a:pPr fontAlgn="base"/>
            <a:r>
              <a:rPr lang="cs-CZ" dirty="0" smtClean="0"/>
              <a:t>V </a:t>
            </a:r>
            <a:r>
              <a:rPr lang="cs-CZ" dirty="0" smtClean="0"/>
              <a:t>zimě snadno </a:t>
            </a:r>
            <a:r>
              <a:rPr lang="cs-CZ" dirty="0" smtClean="0"/>
              <a:t>vymrzá</a:t>
            </a:r>
            <a:endParaRPr lang="cs-CZ" dirty="0"/>
          </a:p>
        </p:txBody>
      </p:sp>
      <p:pic>
        <p:nvPicPr>
          <p:cNvPr id="7170" name="Picture 2" descr="http://galerie.abecedazahrady.dama.cz/data/500/medium/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836712"/>
            <a:ext cx="3744416" cy="2808312"/>
          </a:xfrm>
          <a:prstGeom prst="rect">
            <a:avLst/>
          </a:prstGeom>
          <a:noFill/>
        </p:spPr>
      </p:pic>
      <p:pic>
        <p:nvPicPr>
          <p:cNvPr id="7172" name="Picture 4" descr="VÃ½sledek obrÃ¡zku pro jezÃ­rko v sud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89039"/>
            <a:ext cx="3240360" cy="2516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Pítka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122912" cy="4873752"/>
          </a:xfrm>
        </p:spPr>
        <p:txBody>
          <a:bodyPr>
            <a:normAutofit/>
          </a:bodyPr>
          <a:lstStyle/>
          <a:p>
            <a:r>
              <a:rPr lang="cs-CZ" dirty="0" smtClean="0"/>
              <a:t>Jakákoli vodní pl</a:t>
            </a:r>
            <a:r>
              <a:rPr lang="cs-CZ" dirty="0" smtClean="0"/>
              <a:t>ocha – nutný  snadný </a:t>
            </a:r>
            <a:r>
              <a:rPr lang="cs-CZ" dirty="0" smtClean="0"/>
              <a:t>výstup</a:t>
            </a:r>
          </a:p>
          <a:p>
            <a:r>
              <a:rPr lang="cs-CZ" dirty="0" smtClean="0"/>
              <a:t>Pro ptáky, hmyz i další živočichy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Ideálně hluboká 10 – 15 cm, rozměry 50*50cm</a:t>
            </a:r>
          </a:p>
          <a:p>
            <a:r>
              <a:rPr lang="cs-CZ" dirty="0" smtClean="0"/>
              <a:t>Nutno doplňovat vodu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6146" name="Picture 2" descr="VÃ½sledek obrÃ¡zku pro koÄka ÄÃ­hÃ¡ na ptÃ¡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653136"/>
            <a:ext cx="3528392" cy="1753879"/>
          </a:xfrm>
          <a:prstGeom prst="rect">
            <a:avLst/>
          </a:prstGeom>
          <a:noFill/>
        </p:spPr>
      </p:pic>
      <p:pic>
        <p:nvPicPr>
          <p:cNvPr id="6" name="Obrázek 5" descr="Půvabné ptačí pítko do zahrady i na balkon vytvoříte snadno a levně">
            <a:hlinkClick r:id="rId3" tooltip="&quot;Půvabné ptačí pítko do zahrady i na balkon vytvoříte snadno a levně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789040"/>
            <a:ext cx="189624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VÃ½sledek obrÃ¡zku pro pÃ­tko v zahradÄ"/>
          <p:cNvPicPr>
            <a:picLocks noChangeAspect="1" noChangeArrowheads="1"/>
          </p:cNvPicPr>
          <p:nvPr/>
        </p:nvPicPr>
        <p:blipFill>
          <a:blip r:embed="rId5" cstate="print"/>
          <a:srcRect r="54888" b="2722"/>
          <a:stretch>
            <a:fillRect/>
          </a:stretch>
        </p:blipFill>
        <p:spPr bwMode="auto">
          <a:xfrm>
            <a:off x="6372200" y="181889"/>
            <a:ext cx="2304256" cy="2599039"/>
          </a:xfrm>
          <a:prstGeom prst="rect">
            <a:avLst/>
          </a:prstGeom>
          <a:noFill/>
        </p:spPr>
      </p:pic>
      <p:pic>
        <p:nvPicPr>
          <p:cNvPr id="9" name="Picture 6" descr="VÃ½sledek obrÃ¡zku pro pÃ­tko v zahradÄ"/>
          <p:cNvPicPr>
            <a:picLocks noChangeAspect="1" noChangeArrowheads="1"/>
          </p:cNvPicPr>
          <p:nvPr/>
        </p:nvPicPr>
        <p:blipFill>
          <a:blip r:embed="rId6" cstate="print"/>
          <a:srcRect r="2509"/>
          <a:stretch>
            <a:fillRect/>
          </a:stretch>
        </p:blipFill>
        <p:spPr bwMode="auto">
          <a:xfrm>
            <a:off x="6372200" y="2852936"/>
            <a:ext cx="2304256" cy="35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Potok</a:t>
            </a:r>
            <a:endParaRPr lang="cs-CZ" dirty="0"/>
          </a:p>
        </p:txBody>
      </p:sp>
      <p:pic>
        <p:nvPicPr>
          <p:cNvPr id="4" name="Zástupný symbol pro obsah 3" descr="Voda z potůčku vtékající do jezírka">
            <a:hlinkClick r:id="rId2" tooltip="&quot;Voda z potůčku vtékající do jezírka&quot;"/>
          </p:cNvPr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Potok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cs-CZ" dirty="0" smtClean="0"/>
              <a:t>Málokdy geometrický </a:t>
            </a:r>
          </a:p>
          <a:p>
            <a:pPr fontAlgn="ctr"/>
            <a:r>
              <a:rPr lang="cs-CZ" dirty="0" smtClean="0"/>
              <a:t>M</a:t>
            </a:r>
            <a:r>
              <a:rPr lang="cs-CZ" dirty="0" smtClean="0"/>
              <a:t>eandry a kaskády, na svažitějších pozemcích i vodopády</a:t>
            </a:r>
          </a:p>
          <a:p>
            <a:pPr lvl="1" fontAlgn="ctr"/>
            <a:r>
              <a:rPr lang="cs-CZ" dirty="0" smtClean="0"/>
              <a:t>Kaskády - sklon terénu alespoň 15</a:t>
            </a:r>
            <a:r>
              <a:rPr lang="cs-CZ" baseline="30000" dirty="0" smtClean="0"/>
              <a:t>o</a:t>
            </a:r>
            <a:r>
              <a:rPr lang="cs-CZ" dirty="0" smtClean="0"/>
              <a:t>, opěrné zídky - kvalitní izolace</a:t>
            </a:r>
          </a:p>
          <a:p>
            <a:pPr fontAlgn="ctr"/>
            <a:r>
              <a:rPr lang="cs-CZ" dirty="0" smtClean="0"/>
              <a:t>Vodní lávka</a:t>
            </a:r>
          </a:p>
          <a:p>
            <a:pPr fontAlgn="ctr"/>
            <a:r>
              <a:rPr lang="cs-CZ" dirty="0" smtClean="0"/>
              <a:t>Přírodní kameny </a:t>
            </a:r>
            <a:r>
              <a:rPr lang="cs-CZ" dirty="0" smtClean="0"/>
              <a:t>a </a:t>
            </a:r>
            <a:r>
              <a:rPr lang="cs-CZ" dirty="0" smtClean="0"/>
              <a:t>oblázky</a:t>
            </a:r>
          </a:p>
        </p:txBody>
      </p:sp>
      <p:pic>
        <p:nvPicPr>
          <p:cNvPr id="6" name="Obrázek 5" descr="Formální tvar potůčku">
            <a:hlinkClick r:id="rId2" tooltip="&quot;Formální tvar potůčku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509120"/>
            <a:ext cx="2866040" cy="191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Nádherné kaskády">
            <a:hlinkClick r:id="rId4" tooltip="&quot;Nádherné kaskády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01008"/>
            <a:ext cx="2858815" cy="214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Potok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2060848"/>
            <a:ext cx="7859216" cy="4413104"/>
          </a:xfrm>
        </p:spPr>
        <p:txBody>
          <a:bodyPr>
            <a:normAutofit lnSpcReduction="10000"/>
          </a:bodyPr>
          <a:lstStyle/>
          <a:p>
            <a:pPr fontAlgn="ctr"/>
            <a:r>
              <a:rPr lang="cs-CZ" dirty="0" smtClean="0"/>
              <a:t>Vytyčení </a:t>
            </a:r>
            <a:r>
              <a:rPr lang="cs-CZ" dirty="0" smtClean="0"/>
              <a:t>tvaru </a:t>
            </a:r>
            <a:r>
              <a:rPr lang="cs-CZ" dirty="0" smtClean="0"/>
              <a:t>potoka</a:t>
            </a:r>
          </a:p>
          <a:p>
            <a:pPr fontAlgn="ctr"/>
            <a:r>
              <a:rPr lang="cs-CZ" dirty="0" smtClean="0"/>
              <a:t>Hloubka a</a:t>
            </a:r>
            <a:r>
              <a:rPr lang="cs-CZ" dirty="0" smtClean="0"/>
              <a:t> </a:t>
            </a:r>
            <a:r>
              <a:rPr lang="cs-CZ" dirty="0" smtClean="0"/>
              <a:t>šířka koryta</a:t>
            </a:r>
          </a:p>
          <a:p>
            <a:pPr fontAlgn="ctr"/>
            <a:r>
              <a:rPr lang="cs-CZ" dirty="0" smtClean="0"/>
              <a:t>N</a:t>
            </a:r>
            <a:r>
              <a:rPr lang="cs-CZ" dirty="0" smtClean="0"/>
              <a:t>a </a:t>
            </a:r>
            <a:r>
              <a:rPr lang="cs-CZ" dirty="0" smtClean="0"/>
              <a:t>konci koryta potoka </a:t>
            </a:r>
            <a:r>
              <a:rPr lang="cs-CZ" dirty="0" smtClean="0"/>
              <a:t>záchytný prvek</a:t>
            </a:r>
          </a:p>
          <a:p>
            <a:pPr fontAlgn="ctr"/>
            <a:r>
              <a:rPr lang="cs-CZ" dirty="0" smtClean="0"/>
              <a:t>Vedení </a:t>
            </a:r>
            <a:r>
              <a:rPr lang="cs-CZ" dirty="0" smtClean="0"/>
              <a:t>vody ze záchytu k horní části </a:t>
            </a:r>
            <a:r>
              <a:rPr lang="cs-CZ" dirty="0" smtClean="0"/>
              <a:t>potoka, vedení </a:t>
            </a:r>
            <a:r>
              <a:rPr lang="cs-CZ" dirty="0" smtClean="0"/>
              <a:t>elektřiny a </a:t>
            </a:r>
            <a:r>
              <a:rPr lang="cs-CZ" dirty="0" smtClean="0"/>
              <a:t>čerpadlo – ukryto (vedení pod zemí, čerpadlo musí být dostupné)</a:t>
            </a:r>
          </a:p>
          <a:p>
            <a:pPr fontAlgn="ctr"/>
            <a:r>
              <a:rPr lang="cs-CZ" dirty="0" smtClean="0"/>
              <a:t>Podloží </a:t>
            </a:r>
            <a:r>
              <a:rPr lang="cs-CZ" dirty="0" smtClean="0"/>
              <a:t>potoka, pramene a záchytu </a:t>
            </a:r>
            <a:r>
              <a:rPr lang="cs-CZ" dirty="0" smtClean="0"/>
              <a:t>– úprava, pokládka folie</a:t>
            </a:r>
          </a:p>
          <a:p>
            <a:pPr fontAlgn="ctr"/>
            <a:r>
              <a:rPr lang="cs-CZ" dirty="0" smtClean="0"/>
              <a:t>Okolí potoka  - zpevnění a izolace -  za silných dešťů se i uměle vytvořený potůček rozvodní. </a:t>
            </a:r>
          </a:p>
          <a:p>
            <a:pPr fontAlgn="ctr"/>
            <a:r>
              <a:rPr lang="cs-CZ" dirty="0" smtClean="0"/>
              <a:t>Vysypání </a:t>
            </a:r>
            <a:r>
              <a:rPr lang="cs-CZ" dirty="0" smtClean="0"/>
              <a:t>koryta a okrajů fólie </a:t>
            </a:r>
            <a:r>
              <a:rPr lang="cs-CZ" dirty="0" smtClean="0"/>
              <a:t>kamenivem</a:t>
            </a:r>
            <a:endParaRPr lang="cs-CZ" dirty="0"/>
          </a:p>
        </p:txBody>
      </p:sp>
      <p:pic>
        <p:nvPicPr>
          <p:cNvPr id="4" name="Obrázek 3" descr="Voda v zahradě a vodní zahrady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34563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Rašeliniště, bažina</a:t>
            </a:r>
            <a:endParaRPr lang="cs-CZ" dirty="0"/>
          </a:p>
        </p:txBody>
      </p:sp>
      <p:pic>
        <p:nvPicPr>
          <p:cNvPr id="4" name="Picture 2" descr="VÃ½sledek obrÃ¡zku pro raÅ¡eliniÅ¡tÄ v zahradÄ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263" y="1600200"/>
            <a:ext cx="7173474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Rašeliniště, bažina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626968" cy="4873752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cs-CZ" dirty="0" smtClean="0"/>
              <a:t>jezírko </a:t>
            </a:r>
            <a:r>
              <a:rPr lang="cs-CZ" dirty="0" smtClean="0"/>
              <a:t>plné neustále mokré </a:t>
            </a:r>
            <a:r>
              <a:rPr lang="cs-CZ" dirty="0" smtClean="0"/>
              <a:t>rašeliny</a:t>
            </a:r>
          </a:p>
          <a:p>
            <a:pPr fontAlgn="base"/>
            <a:r>
              <a:rPr lang="cs-CZ" dirty="0" smtClean="0"/>
              <a:t>umístění </a:t>
            </a:r>
            <a:r>
              <a:rPr lang="cs-CZ" dirty="0" smtClean="0"/>
              <a:t>by mělo navazovat na okolí; </a:t>
            </a:r>
            <a:r>
              <a:rPr lang="cs-CZ" dirty="0" smtClean="0"/>
              <a:t>v</a:t>
            </a:r>
            <a:r>
              <a:rPr lang="cs-CZ" dirty="0" smtClean="0"/>
              <a:t> sousedství skalky, vřesoviště či vodní </a:t>
            </a:r>
            <a:r>
              <a:rPr lang="cs-CZ" dirty="0" smtClean="0"/>
              <a:t>plochy</a:t>
            </a:r>
          </a:p>
          <a:p>
            <a:pPr fontAlgn="base"/>
            <a:r>
              <a:rPr lang="cs-CZ" dirty="0" smtClean="0"/>
              <a:t>Větší </a:t>
            </a:r>
            <a:r>
              <a:rPr lang="cs-CZ" dirty="0" smtClean="0"/>
              <a:t>objem rašeliniště a hloubka více než půl metru </a:t>
            </a:r>
            <a:r>
              <a:rPr lang="cs-CZ" dirty="0" smtClean="0"/>
              <a:t>- pozitivně </a:t>
            </a:r>
            <a:r>
              <a:rPr lang="cs-CZ" dirty="0" smtClean="0"/>
              <a:t>podmínky zimování. </a:t>
            </a:r>
            <a:br>
              <a:rPr lang="cs-CZ" dirty="0" smtClean="0"/>
            </a:br>
            <a:endParaRPr lang="cs-CZ" dirty="0" smtClean="0"/>
          </a:p>
          <a:p>
            <a:pPr fontAlgn="base"/>
            <a:r>
              <a:rPr lang="cs-CZ" dirty="0" smtClean="0"/>
              <a:t>na </a:t>
            </a:r>
            <a:r>
              <a:rPr lang="cs-CZ" dirty="0" smtClean="0"/>
              <a:t>slunečné místo </a:t>
            </a:r>
            <a:endParaRPr lang="cs-CZ" dirty="0" smtClean="0"/>
          </a:p>
          <a:p>
            <a:pPr fontAlgn="base"/>
            <a:r>
              <a:rPr lang="cs-CZ" dirty="0" smtClean="0"/>
              <a:t>Rašelina </a:t>
            </a:r>
            <a:r>
              <a:rPr lang="cs-CZ" dirty="0" smtClean="0"/>
              <a:t>nesmí nikdy </a:t>
            </a:r>
            <a:r>
              <a:rPr lang="cs-CZ" dirty="0" smtClean="0"/>
              <a:t>proschnout - zásoba </a:t>
            </a:r>
            <a:r>
              <a:rPr lang="cs-CZ" dirty="0" smtClean="0"/>
              <a:t>měkké vody pro suchá </a:t>
            </a:r>
            <a:r>
              <a:rPr lang="cs-CZ" dirty="0" smtClean="0"/>
              <a:t>období (dešťová)</a:t>
            </a:r>
          </a:p>
          <a:p>
            <a:pPr fontAlgn="base"/>
            <a:endParaRPr lang="cs-CZ" dirty="0" smtClean="0"/>
          </a:p>
          <a:p>
            <a:pPr fontAlgn="base"/>
            <a:r>
              <a:rPr lang="cs-CZ" dirty="0" smtClean="0"/>
              <a:t>Nesbírat v přírodě chráněné </a:t>
            </a:r>
            <a:r>
              <a:rPr lang="cs-CZ" dirty="0" smtClean="0"/>
              <a:t>rostliny !!!</a:t>
            </a:r>
          </a:p>
          <a:p>
            <a:pPr fontAlgn="base"/>
            <a:endParaRPr lang="cs-CZ" dirty="0" smtClean="0"/>
          </a:p>
        </p:txBody>
      </p:sp>
      <p:pic>
        <p:nvPicPr>
          <p:cNvPr id="4" name="Obrázek 3" descr="Klepněte pro větší obráze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90872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Klepněte pro větší obráze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708920"/>
            <a:ext cx="22978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Rašeliniště, bažina - zakládání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978896" cy="5069160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cs-CZ" dirty="0" smtClean="0"/>
              <a:t>Zakládá se obdobně jako jezírko (folie)</a:t>
            </a:r>
          </a:p>
          <a:p>
            <a:pPr fontAlgn="base"/>
            <a:r>
              <a:rPr lang="cs-CZ" dirty="0" smtClean="0"/>
              <a:t>vybudování </a:t>
            </a:r>
            <a:r>
              <a:rPr lang="cs-CZ" dirty="0" smtClean="0"/>
              <a:t>přepadu v hloubce asi dvaceti </a:t>
            </a:r>
            <a:r>
              <a:rPr lang="cs-CZ" dirty="0" smtClean="0"/>
              <a:t>centimetrů - odvádí </a:t>
            </a:r>
            <a:r>
              <a:rPr lang="cs-CZ" dirty="0" smtClean="0"/>
              <a:t>přebytečnou </a:t>
            </a:r>
            <a:r>
              <a:rPr lang="cs-CZ" dirty="0" smtClean="0"/>
              <a:t>vodu</a:t>
            </a:r>
          </a:p>
          <a:p>
            <a:pPr fontAlgn="base"/>
            <a:r>
              <a:rPr lang="cs-CZ" dirty="0" smtClean="0"/>
              <a:t>naplněné </a:t>
            </a:r>
            <a:r>
              <a:rPr lang="cs-CZ" dirty="0" smtClean="0"/>
              <a:t>čistou </a:t>
            </a:r>
            <a:r>
              <a:rPr lang="cs-CZ" dirty="0" smtClean="0"/>
              <a:t>rašelinou – vrstvit a zvlhčovat postupně - suchá </a:t>
            </a:r>
            <a:r>
              <a:rPr lang="cs-CZ" dirty="0" smtClean="0"/>
              <a:t>rašelina obtížně přijímá </a:t>
            </a:r>
            <a:r>
              <a:rPr lang="cs-CZ" dirty="0" smtClean="0"/>
              <a:t>vodu</a:t>
            </a:r>
          </a:p>
          <a:p>
            <a:pPr fontAlgn="base"/>
            <a:r>
              <a:rPr lang="cs-CZ" dirty="0" smtClean="0"/>
              <a:t>Ke </a:t>
            </a:r>
            <a:r>
              <a:rPr lang="cs-CZ" dirty="0" smtClean="0"/>
              <a:t>dnu </a:t>
            </a:r>
            <a:r>
              <a:rPr lang="cs-CZ" dirty="0" smtClean="0"/>
              <a:t> pomocí </a:t>
            </a:r>
            <a:r>
              <a:rPr lang="cs-CZ" dirty="0" smtClean="0"/>
              <a:t>kamene několik pruhů </a:t>
            </a:r>
            <a:r>
              <a:rPr lang="cs-CZ" dirty="0" err="1" smtClean="0"/>
              <a:t>geotextilie</a:t>
            </a:r>
            <a:r>
              <a:rPr lang="cs-CZ" dirty="0" smtClean="0"/>
              <a:t> - povedou </a:t>
            </a:r>
            <a:r>
              <a:rPr lang="cs-CZ" dirty="0" smtClean="0"/>
              <a:t>téměř k </a:t>
            </a:r>
            <a:r>
              <a:rPr lang="cs-CZ" dirty="0" smtClean="0"/>
              <a:t>povrchu jako knoty</a:t>
            </a:r>
          </a:p>
          <a:p>
            <a:pPr fontAlgn="base"/>
            <a:r>
              <a:rPr lang="cs-CZ" dirty="0" smtClean="0"/>
              <a:t>Modelace terénu </a:t>
            </a:r>
            <a:r>
              <a:rPr lang="cs-CZ" dirty="0" smtClean="0"/>
              <a:t>s kopečky a </a:t>
            </a:r>
            <a:r>
              <a:rPr lang="cs-CZ" dirty="0" smtClean="0"/>
              <a:t>prohlubněmi – rostliny s</a:t>
            </a:r>
            <a:r>
              <a:rPr lang="cs-CZ" dirty="0" smtClean="0"/>
              <a:t> odlišnými nároky na </a:t>
            </a:r>
            <a:r>
              <a:rPr lang="cs-CZ" dirty="0" smtClean="0"/>
              <a:t>zamokření</a:t>
            </a:r>
          </a:p>
          <a:p>
            <a:pPr fontAlgn="base"/>
            <a:r>
              <a:rPr lang="cs-CZ" dirty="0" smtClean="0"/>
              <a:t>Samorosty</a:t>
            </a:r>
          </a:p>
          <a:p>
            <a:pPr fontAlgn="base"/>
            <a:r>
              <a:rPr lang="cs-CZ" dirty="0" smtClean="0"/>
              <a:t>Zpevnění břehu kameny </a:t>
            </a:r>
            <a:r>
              <a:rPr lang="cs-CZ" dirty="0" smtClean="0"/>
              <a:t>a mokřadními nebo vřesovištními rostlinami. </a:t>
            </a:r>
            <a:endParaRPr lang="cs-CZ" dirty="0"/>
          </a:p>
        </p:txBody>
      </p:sp>
      <p:pic>
        <p:nvPicPr>
          <p:cNvPr id="5" name="Obrázek 4" descr="Klepněte pro větší obráze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5085184"/>
            <a:ext cx="2569468" cy="161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Klepněte pro větší obráze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84784"/>
            <a:ext cx="2425452" cy="132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VÃ½sledek obrÃ¡zku pro raÅ¡eliniÅ¡tÄ v zahradÄ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852936"/>
            <a:ext cx="2880320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Rybník</a:t>
            </a:r>
            <a:endParaRPr lang="cs-CZ" dirty="0"/>
          </a:p>
        </p:txBody>
      </p:sp>
      <p:pic>
        <p:nvPicPr>
          <p:cNvPr id="49154" name="Picture 2" descr="VÃ½sledek obrÃ¡zku pro rybnÃ­k v zahradÄ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7128792" cy="4856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Voda v zahradě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 smtClean="0"/>
              <a:t>Proměnlivost a </a:t>
            </a:r>
            <a:r>
              <a:rPr lang="cs-CZ" dirty="0" smtClean="0"/>
              <a:t>pohyb</a:t>
            </a:r>
          </a:p>
          <a:p>
            <a:pPr fontAlgn="base"/>
            <a:r>
              <a:rPr lang="cs-CZ" dirty="0" smtClean="0"/>
              <a:t>Pocit osvěžení</a:t>
            </a:r>
          </a:p>
          <a:p>
            <a:pPr fontAlgn="base"/>
            <a:r>
              <a:rPr lang="cs-CZ" dirty="0" smtClean="0"/>
              <a:t>Zlepšení klimatu</a:t>
            </a:r>
          </a:p>
          <a:p>
            <a:pPr fontAlgn="base"/>
            <a:r>
              <a:rPr lang="cs-CZ" dirty="0" smtClean="0"/>
              <a:t>Jedním </a:t>
            </a:r>
            <a:r>
              <a:rPr lang="cs-CZ" dirty="0" smtClean="0"/>
              <a:t>z nejatraktivnějších prvků zahradní architektury </a:t>
            </a:r>
            <a:endParaRPr lang="cs-CZ" dirty="0" smtClean="0"/>
          </a:p>
          <a:p>
            <a:pPr fontAlgn="base"/>
            <a:r>
              <a:rPr lang="cs-CZ" dirty="0" smtClean="0"/>
              <a:t>N</a:t>
            </a:r>
            <a:r>
              <a:rPr lang="cs-CZ" dirty="0" smtClean="0"/>
              <a:t>eustále </a:t>
            </a:r>
            <a:r>
              <a:rPr lang="cs-CZ" dirty="0" smtClean="0"/>
              <a:t>k sobě přitahuje </a:t>
            </a:r>
            <a:r>
              <a:rPr lang="cs-CZ" dirty="0" smtClean="0"/>
              <a:t>pozornost</a:t>
            </a:r>
          </a:p>
          <a:p>
            <a:pPr fontAlgn="base"/>
            <a:r>
              <a:rPr lang="cs-CZ" dirty="0" smtClean="0"/>
              <a:t>Barvy, </a:t>
            </a:r>
            <a:r>
              <a:rPr lang="cs-CZ" dirty="0" smtClean="0"/>
              <a:t>světelné odrazy </a:t>
            </a:r>
            <a:r>
              <a:rPr lang="cs-CZ" dirty="0" smtClean="0"/>
              <a:t>a zrcadlení </a:t>
            </a:r>
          </a:p>
          <a:p>
            <a:pPr fontAlgn="base"/>
            <a:r>
              <a:rPr lang="cs-CZ" dirty="0" smtClean="0"/>
              <a:t>V</a:t>
            </a:r>
            <a:r>
              <a:rPr lang="cs-CZ" dirty="0" smtClean="0"/>
              <a:t>odní </a:t>
            </a:r>
            <a:r>
              <a:rPr lang="cs-CZ" dirty="0" smtClean="0"/>
              <a:t>fauna a </a:t>
            </a:r>
            <a:r>
              <a:rPr lang="cs-CZ" dirty="0" smtClean="0"/>
              <a:t>flóra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 descr="https://zivot-na-zahrade.webnode.cz/_files/200000185-8e0fa8f09a/v%C3%A1%C5%BEka%20obecn%C3%A1%20-%20martin%20thum.jpg"/>
          <p:cNvPicPr/>
          <p:nvPr/>
        </p:nvPicPr>
        <p:blipFill>
          <a:blip r:embed="rId2" cstate="print"/>
          <a:srcRect t="16422"/>
          <a:stretch>
            <a:fillRect/>
          </a:stretch>
        </p:blipFill>
        <p:spPr bwMode="auto">
          <a:xfrm>
            <a:off x="4067944" y="4725144"/>
            <a:ext cx="3472502" cy="183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Rybník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26896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Biotop - vodní plocha </a:t>
            </a:r>
            <a:r>
              <a:rPr lang="cs-CZ" dirty="0" smtClean="0"/>
              <a:t>více než 25 </a:t>
            </a:r>
            <a:r>
              <a:rPr lang="cs-CZ" dirty="0" smtClean="0"/>
              <a:t>m2</a:t>
            </a:r>
          </a:p>
          <a:p>
            <a:pPr lvl="0"/>
            <a:r>
              <a:rPr lang="cs-CZ" dirty="0" smtClean="0"/>
              <a:t>Pokud </a:t>
            </a:r>
            <a:r>
              <a:rPr lang="cs-CZ" dirty="0" smtClean="0"/>
              <a:t>možno vždy v nejnižším místě pozemku, kam se přirozeným způsobem stahuje voda.</a:t>
            </a:r>
          </a:p>
          <a:p>
            <a:pPr lvl="0"/>
            <a:r>
              <a:rPr lang="cs-CZ" dirty="0" smtClean="0"/>
              <a:t>Alespoň </a:t>
            </a:r>
            <a:r>
              <a:rPr lang="cs-CZ" dirty="0" smtClean="0"/>
              <a:t>80 cm hluboký.</a:t>
            </a:r>
          </a:p>
          <a:p>
            <a:pPr lvl="0"/>
            <a:r>
              <a:rPr lang="cs-CZ" dirty="0" smtClean="0"/>
              <a:t>U menších rybníků </a:t>
            </a:r>
            <a:r>
              <a:rPr lang="cs-CZ" dirty="0" smtClean="0"/>
              <a:t>ne zbytečně </a:t>
            </a:r>
            <a:r>
              <a:rPr lang="cs-CZ" dirty="0" smtClean="0"/>
              <a:t>hluboké zátoky; působí </a:t>
            </a:r>
            <a:r>
              <a:rPr lang="cs-CZ" dirty="0" smtClean="0"/>
              <a:t>neklidně </a:t>
            </a:r>
            <a:r>
              <a:rPr lang="cs-CZ" dirty="0" smtClean="0"/>
              <a:t>a uměle.</a:t>
            </a:r>
          </a:p>
          <a:p>
            <a:pPr lvl="0"/>
            <a:r>
              <a:rPr lang="cs-CZ" dirty="0" smtClean="0"/>
              <a:t>Pozvolné svažování dna – bezpečí dětí i zvířat</a:t>
            </a:r>
          </a:p>
          <a:p>
            <a:pPr lvl="0"/>
            <a:r>
              <a:rPr lang="cs-CZ" dirty="0" smtClean="0"/>
              <a:t>Okolí rybníka – napojení na zbytek zahrady (bažina, trávy aj.)</a:t>
            </a:r>
            <a:endParaRPr lang="cs-CZ" dirty="0"/>
          </a:p>
        </p:txBody>
      </p:sp>
      <p:pic>
        <p:nvPicPr>
          <p:cNvPr id="4" name="Obrázek 3" descr="https://www.receptyprimanapadu.cz/wp-content/uploads/RPN/20111024110201_vod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581128"/>
            <a:ext cx="2962840" cy="177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VÃ½sledek obrÃ¡zku pro rybnÃ­k v zahradÄ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490758"/>
            <a:ext cx="2520280" cy="1892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Jezírko</a:t>
            </a:r>
            <a:endParaRPr lang="cs-CZ" dirty="0"/>
          </a:p>
        </p:txBody>
      </p:sp>
      <p:pic>
        <p:nvPicPr>
          <p:cNvPr id="4" name="Zástupný symbol pro obsah 3" descr="oase_voda">
            <a:hlinkClick r:id="rId2"/>
          </p:cNvPr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56792"/>
            <a:ext cx="626469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Jezírko - Klasické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643192" cy="254888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cs-CZ" dirty="0" smtClean="0"/>
              <a:t>geometricky přesné linie </a:t>
            </a:r>
          </a:p>
          <a:p>
            <a:pPr fontAlgn="base"/>
            <a:r>
              <a:rPr lang="cs-CZ" dirty="0" smtClean="0"/>
              <a:t>do </a:t>
            </a:r>
            <a:r>
              <a:rPr lang="cs-CZ" dirty="0" smtClean="0"/>
              <a:t>moderní zahrady s přísně stříhanými keři, pečlivě vybranými kameny a </a:t>
            </a:r>
            <a:r>
              <a:rPr lang="cs-CZ" dirty="0" smtClean="0"/>
              <a:t>rostlinami</a:t>
            </a:r>
          </a:p>
          <a:p>
            <a:pPr fontAlgn="base"/>
            <a:r>
              <a:rPr lang="cs-CZ" dirty="0" smtClean="0"/>
              <a:t>z </a:t>
            </a:r>
            <a:r>
              <a:rPr lang="cs-CZ" dirty="0" smtClean="0"/>
              <a:t>betonu nebo z pevných či pružných </a:t>
            </a:r>
            <a:r>
              <a:rPr lang="cs-CZ" dirty="0" smtClean="0"/>
              <a:t>prefabrikátů</a:t>
            </a:r>
          </a:p>
          <a:p>
            <a:pPr fontAlgn="base"/>
            <a:r>
              <a:rPr lang="cs-CZ" dirty="0" smtClean="0"/>
              <a:t>klidná nebo zčeřená hladina – fontánka</a:t>
            </a:r>
          </a:p>
          <a:p>
            <a:pPr fontAlgn="base"/>
            <a:r>
              <a:rPr lang="cs-CZ" dirty="0" smtClean="0"/>
              <a:t>… jak </a:t>
            </a:r>
            <a:r>
              <a:rPr lang="cs-CZ" dirty="0" smtClean="0"/>
              <a:t>spojit klasický tvar s volnou výsadbou při </a:t>
            </a:r>
            <a:r>
              <a:rPr lang="cs-CZ" dirty="0" smtClean="0"/>
              <a:t>okrajích?</a:t>
            </a:r>
            <a:r>
              <a:rPr lang="cs-CZ" dirty="0" smtClean="0"/>
              <a:t>  </a:t>
            </a:r>
          </a:p>
        </p:txBody>
      </p:sp>
      <p:pic>
        <p:nvPicPr>
          <p:cNvPr id="4" name="Picture 2" descr="VÃ½sledek obrÃ¡zku pro jezÃ­rko u dom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149080"/>
            <a:ext cx="3672408" cy="2067566"/>
          </a:xfrm>
          <a:prstGeom prst="rect">
            <a:avLst/>
          </a:prstGeom>
          <a:noFill/>
        </p:spPr>
      </p:pic>
      <p:pic>
        <p:nvPicPr>
          <p:cNvPr id="35842" name="Picture 2" descr="VÃ½sledek obrÃ¡zku pro japonskÃ©  jezÃ­rko u dom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831912"/>
            <a:ext cx="3168352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Jezírko - Přirozené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82952" cy="4873752"/>
          </a:xfrm>
        </p:spPr>
        <p:txBody>
          <a:bodyPr>
            <a:normAutofit/>
          </a:bodyPr>
          <a:lstStyle/>
          <a:p>
            <a:pPr fontAlgn="base"/>
            <a:r>
              <a:rPr lang="cs-CZ" dirty="0" smtClean="0"/>
              <a:t>s </a:t>
            </a:r>
            <a:r>
              <a:rPr lang="cs-CZ" dirty="0" smtClean="0"/>
              <a:t>nepravidelnými okraji </a:t>
            </a:r>
            <a:endParaRPr lang="cs-CZ" dirty="0" smtClean="0"/>
          </a:p>
          <a:p>
            <a:pPr fontAlgn="base"/>
            <a:r>
              <a:rPr lang="cs-CZ" dirty="0" smtClean="0"/>
              <a:t>ne příliš mnoho záhybů, je-li malé</a:t>
            </a:r>
          </a:p>
          <a:p>
            <a:pPr fontAlgn="base"/>
            <a:r>
              <a:rPr lang="cs-CZ" dirty="0" smtClean="0"/>
              <a:t>z </a:t>
            </a:r>
            <a:r>
              <a:rPr lang="cs-CZ" dirty="0" smtClean="0"/>
              <a:t>ohebných rybničních </a:t>
            </a:r>
            <a:r>
              <a:rPr lang="cs-CZ" dirty="0" smtClean="0"/>
              <a:t>fólií </a:t>
            </a:r>
          </a:p>
          <a:p>
            <a:pPr lvl="1" fontAlgn="base"/>
            <a:r>
              <a:rPr lang="cs-CZ" dirty="0" smtClean="0"/>
              <a:t> velká variabilita - tvar </a:t>
            </a:r>
            <a:r>
              <a:rPr lang="cs-CZ" dirty="0" smtClean="0"/>
              <a:t>a </a:t>
            </a:r>
            <a:r>
              <a:rPr lang="cs-CZ" dirty="0" smtClean="0"/>
              <a:t>hloubka</a:t>
            </a:r>
          </a:p>
          <a:p>
            <a:pPr fontAlgn="base"/>
            <a:r>
              <a:rPr lang="cs-CZ" dirty="0" smtClean="0"/>
              <a:t>plastové nádrže  </a:t>
            </a:r>
          </a:p>
          <a:p>
            <a:pPr lvl="1" fontAlgn="base"/>
            <a:r>
              <a:rPr lang="cs-CZ" dirty="0" smtClean="0"/>
              <a:t> pevně </a:t>
            </a:r>
            <a:r>
              <a:rPr lang="cs-CZ" dirty="0" smtClean="0"/>
              <a:t>daný </a:t>
            </a:r>
            <a:r>
              <a:rPr lang="cs-CZ" dirty="0" smtClean="0"/>
              <a:t>tvar</a:t>
            </a:r>
          </a:p>
        </p:txBody>
      </p:sp>
      <p:pic>
        <p:nvPicPr>
          <p:cNvPr id="54274" name="Picture 2" descr="VÃ½sledek obrÃ¡zku pro zahradnÃ­ jezÃ­rko plastovÃ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284984"/>
            <a:ext cx="3672408" cy="2411548"/>
          </a:xfrm>
          <a:prstGeom prst="rect">
            <a:avLst/>
          </a:prstGeom>
          <a:noFill/>
        </p:spPr>
      </p:pic>
      <p:pic>
        <p:nvPicPr>
          <p:cNvPr id="54278" name="Picture 6" descr="VÃ½sledek obrÃ¡zku pro zahradnÃ­ jezÃ­r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11550"/>
            <a:ext cx="4176464" cy="2350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Jezírko v Japonském stylu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base"/>
            <a:r>
              <a:rPr lang="cs-CZ" dirty="0" smtClean="0"/>
              <a:t>Tekoucí </a:t>
            </a:r>
            <a:r>
              <a:rPr lang="cs-CZ" dirty="0" smtClean="0"/>
              <a:t>voda </a:t>
            </a:r>
            <a:endParaRPr lang="cs-CZ" dirty="0" smtClean="0"/>
          </a:p>
          <a:p>
            <a:pPr fontAlgn="base"/>
            <a:r>
              <a:rPr lang="cs-CZ" dirty="0" smtClean="0"/>
              <a:t>Využití bambusových </a:t>
            </a:r>
            <a:r>
              <a:rPr lang="cs-CZ" dirty="0" smtClean="0"/>
              <a:t>tyček a </a:t>
            </a:r>
            <a:r>
              <a:rPr lang="cs-CZ" dirty="0" smtClean="0"/>
              <a:t>kamínků</a:t>
            </a:r>
          </a:p>
          <a:p>
            <a:pPr fontAlgn="base"/>
            <a:r>
              <a:rPr lang="cs-CZ" dirty="0" smtClean="0"/>
              <a:t>Princip zrcadlení</a:t>
            </a:r>
          </a:p>
          <a:p>
            <a:pPr fontAlgn="base"/>
            <a:r>
              <a:rPr lang="cs-CZ" dirty="0" smtClean="0"/>
              <a:t>Do </a:t>
            </a:r>
            <a:r>
              <a:rPr lang="cs-CZ" dirty="0" smtClean="0"/>
              <a:t>moderních </a:t>
            </a:r>
            <a:r>
              <a:rPr lang="cs-CZ" dirty="0" smtClean="0"/>
              <a:t>zahrad</a:t>
            </a:r>
          </a:p>
          <a:p>
            <a:pPr fontAlgn="base"/>
            <a:r>
              <a:rPr lang="cs-CZ" dirty="0" smtClean="0"/>
              <a:t>Důraz kladen na </a:t>
            </a:r>
            <a:r>
              <a:rPr lang="cs-CZ" dirty="0" smtClean="0"/>
              <a:t>množství odstínů zeleně, texturu rostlin a kamení.</a:t>
            </a:r>
          </a:p>
          <a:p>
            <a:endParaRPr lang="cs-CZ" dirty="0"/>
          </a:p>
        </p:txBody>
      </p:sp>
      <p:pic>
        <p:nvPicPr>
          <p:cNvPr id="4" name="Obrázek 3" descr="Klepněte pro větší obráze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836712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AutoShape 2" descr="VÃ½sledek obrÃ¡zku pro japonskÃ©  jezÃ­rko u dom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0" name="AutoShape 4" descr="VÃ½sledek obrÃ¡zku pro japonskÃ©  jezÃ­rko u dom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2" name="AutoShape 6" descr="VÃ½sledek obrÃ¡zku pro japonskÃ©  jezÃ­rko u dom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4" name="AutoShape 8" descr="VÃ½sledek obrÃ¡zku pro japonskÃ©  jezÃ­rko s mos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6" name="AutoShape 10" descr="VÃ½sledek obrÃ¡zku pro japonskÃ©  jezÃ­rko s mos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4828" name="Picture 12" descr="VÃ½sledek obrÃ¡zku pro japonskÃ©  jezÃ­rko s most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21088"/>
            <a:ext cx="4752528" cy="2079231"/>
          </a:xfrm>
          <a:prstGeom prst="rect">
            <a:avLst/>
          </a:prstGeom>
          <a:noFill/>
        </p:spPr>
      </p:pic>
      <p:pic>
        <p:nvPicPr>
          <p:cNvPr id="34830" name="Picture 14" descr="VÃ½sledek obrÃ¡zku pro japonskÃ©  jezÃ­rko s most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789040"/>
            <a:ext cx="3360037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Koupací jezírko</a:t>
            </a:r>
            <a:endParaRPr lang="cs-CZ" dirty="0"/>
          </a:p>
        </p:txBody>
      </p:sp>
      <p:pic>
        <p:nvPicPr>
          <p:cNvPr id="4" name="Obrázek 3" descr="jezirko_priprava_2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676875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Koupací jezírko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Plavací zóna</a:t>
            </a:r>
          </a:p>
          <a:p>
            <a:pPr lvl="1"/>
            <a:r>
              <a:rPr lang="cs-CZ" dirty="0" smtClean="0"/>
              <a:t>Nejméně </a:t>
            </a:r>
            <a:r>
              <a:rPr lang="cs-CZ" dirty="0" smtClean="0"/>
              <a:t>2,5-3 m </a:t>
            </a:r>
            <a:r>
              <a:rPr lang="cs-CZ" dirty="0" smtClean="0"/>
              <a:t>šířka</a:t>
            </a:r>
          </a:p>
          <a:p>
            <a:pPr lvl="1"/>
            <a:r>
              <a:rPr lang="cs-CZ" dirty="0" smtClean="0"/>
              <a:t>Nejméně 5m délka</a:t>
            </a:r>
          </a:p>
          <a:p>
            <a:pPr lvl="1"/>
            <a:r>
              <a:rPr lang="cs-CZ" dirty="0" smtClean="0"/>
              <a:t>Nejméně 1,5m </a:t>
            </a:r>
            <a:r>
              <a:rPr lang="cs-CZ" dirty="0" smtClean="0"/>
              <a:t>hloubka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Okrasná zóna</a:t>
            </a:r>
          </a:p>
          <a:p>
            <a:pPr lvl="1"/>
            <a:r>
              <a:rPr lang="cs-CZ" dirty="0" smtClean="0"/>
              <a:t>boční </a:t>
            </a:r>
            <a:r>
              <a:rPr lang="cs-CZ" dirty="0" smtClean="0"/>
              <a:t>mělčiny osázené </a:t>
            </a:r>
            <a:endParaRPr lang="cs-CZ" dirty="0" smtClean="0"/>
          </a:p>
          <a:p>
            <a:pPr lvl="1">
              <a:buNone/>
            </a:pPr>
            <a:r>
              <a:rPr lang="cs-CZ" dirty="0" smtClean="0"/>
              <a:t>	vodními rostlinami</a:t>
            </a:r>
            <a:endParaRPr lang="cs-CZ" dirty="0"/>
          </a:p>
        </p:txBody>
      </p:sp>
      <p:pic>
        <p:nvPicPr>
          <p:cNvPr id="57346" name="Picture 2" descr="KoupcÃ­ jezÃ­r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5" y="1118994"/>
            <a:ext cx="3312368" cy="2199552"/>
          </a:xfrm>
          <a:prstGeom prst="rect">
            <a:avLst/>
          </a:prstGeom>
          <a:noFill/>
        </p:spPr>
      </p:pic>
      <p:sp>
        <p:nvSpPr>
          <p:cNvPr id="57348" name="AutoShape 4" descr="VÃ½sledek obrÃ¡zku pro koupacÃ­ jezÃ­rk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7350" name="AutoShape 6" descr="VÃ½sledek obrÃ¡zku pro koupacÃ­ jezÃ­rk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7352" name="Picture 8" descr="VÃ½sledek obrÃ¡zku pro koupacÃ­ jezÃ­rko"/>
          <p:cNvPicPr>
            <a:picLocks noChangeAspect="1" noChangeArrowheads="1"/>
          </p:cNvPicPr>
          <p:nvPr/>
        </p:nvPicPr>
        <p:blipFill>
          <a:blip r:embed="rId3" cstate="print"/>
          <a:srcRect b="8365"/>
          <a:stretch>
            <a:fillRect/>
          </a:stretch>
        </p:blipFill>
        <p:spPr bwMode="auto">
          <a:xfrm>
            <a:off x="971600" y="4941168"/>
            <a:ext cx="3448050" cy="1728192"/>
          </a:xfrm>
          <a:prstGeom prst="rect">
            <a:avLst/>
          </a:prstGeom>
          <a:noFill/>
        </p:spPr>
      </p:pic>
      <p:pic>
        <p:nvPicPr>
          <p:cNvPr id="57354" name="Picture 10" descr="VÃ½sledek obrÃ¡zku pro koupacÃ­ jezÃ­r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73996"/>
            <a:ext cx="3252195" cy="2432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Koupací </a:t>
            </a:r>
            <a:r>
              <a:rPr lang="cs-CZ" b="1" dirty="0" smtClean="0"/>
              <a:t>jezírko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571184" cy="298092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Nejen estetika (návrh architekta), </a:t>
            </a:r>
            <a:r>
              <a:rPr lang="cs-CZ" dirty="0" smtClean="0"/>
              <a:t>ale i </a:t>
            </a:r>
            <a:r>
              <a:rPr lang="cs-CZ" dirty="0" smtClean="0"/>
              <a:t>funkčnost</a:t>
            </a:r>
          </a:p>
          <a:p>
            <a:r>
              <a:rPr lang="cs-CZ" dirty="0" smtClean="0"/>
              <a:t>Individuálně </a:t>
            </a:r>
            <a:r>
              <a:rPr lang="cs-CZ" dirty="0" smtClean="0"/>
              <a:t>pro danou </a:t>
            </a:r>
            <a:r>
              <a:rPr lang="cs-CZ" dirty="0" smtClean="0"/>
              <a:t>zahradu</a:t>
            </a:r>
          </a:p>
          <a:p>
            <a:r>
              <a:rPr lang="cs-CZ" dirty="0" smtClean="0"/>
              <a:t>Totéž co budování </a:t>
            </a:r>
            <a:r>
              <a:rPr lang="cs-CZ" dirty="0" smtClean="0"/>
              <a:t>bazénu nebo </a:t>
            </a:r>
            <a:r>
              <a:rPr lang="cs-CZ" dirty="0" smtClean="0"/>
              <a:t>okrasného jezírka</a:t>
            </a:r>
          </a:p>
          <a:p>
            <a:r>
              <a:rPr lang="cs-CZ" dirty="0" smtClean="0"/>
              <a:t>Liší se ale velikostí </a:t>
            </a:r>
            <a:r>
              <a:rPr lang="cs-CZ" dirty="0" smtClean="0"/>
              <a:t>a </a:t>
            </a:r>
            <a:r>
              <a:rPr lang="cs-CZ" dirty="0" smtClean="0"/>
              <a:t>vnitřním </a:t>
            </a:r>
            <a:r>
              <a:rPr lang="cs-CZ" dirty="0" smtClean="0"/>
              <a:t>uspořádáním hloubek </a:t>
            </a:r>
            <a:r>
              <a:rPr lang="cs-CZ" dirty="0" smtClean="0"/>
              <a:t>nádrže</a:t>
            </a:r>
            <a:r>
              <a:rPr lang="cs-CZ" u="sng" dirty="0" smtClean="0"/>
              <a:t> </a:t>
            </a:r>
            <a:endParaRPr lang="cs-CZ" dirty="0" smtClean="0"/>
          </a:p>
          <a:p>
            <a:r>
              <a:rPr lang="cs-CZ" dirty="0" smtClean="0"/>
              <a:t>Není zcela </a:t>
            </a:r>
            <a:r>
              <a:rPr lang="cs-CZ" dirty="0" err="1" smtClean="0"/>
              <a:t>samočistící</a:t>
            </a:r>
            <a:r>
              <a:rPr lang="cs-CZ" dirty="0" smtClean="0"/>
              <a:t> </a:t>
            </a:r>
            <a:r>
              <a:rPr lang="cs-CZ" dirty="0" smtClean="0"/>
              <a:t>– filtry, </a:t>
            </a:r>
            <a:r>
              <a:rPr lang="cs-CZ" dirty="0" err="1" smtClean="0"/>
              <a:t>skimmery</a:t>
            </a:r>
            <a:r>
              <a:rPr lang="cs-CZ" dirty="0" smtClean="0"/>
              <a:t> a čerpadla </a:t>
            </a:r>
          </a:p>
          <a:p>
            <a:pPr lvl="1"/>
            <a:r>
              <a:rPr lang="cs-CZ" dirty="0" smtClean="0"/>
              <a:t>Plošně </a:t>
            </a:r>
            <a:r>
              <a:rPr lang="cs-CZ" dirty="0" smtClean="0"/>
              <a:t>i objemově </a:t>
            </a:r>
            <a:r>
              <a:rPr lang="cs-CZ" dirty="0" smtClean="0"/>
              <a:t>velká – finančně náročné</a:t>
            </a:r>
          </a:p>
          <a:p>
            <a:r>
              <a:rPr lang="cs-CZ" dirty="0" smtClean="0"/>
              <a:t>Stavební povolení – konzultovat přímo </a:t>
            </a:r>
            <a:r>
              <a:rPr lang="cs-CZ" dirty="0" smtClean="0"/>
              <a:t>na příslušném stavebním </a:t>
            </a:r>
            <a:r>
              <a:rPr lang="cs-CZ" dirty="0" smtClean="0"/>
              <a:t>úřadě – většinou překračuje </a:t>
            </a:r>
            <a:r>
              <a:rPr lang="cs-CZ" dirty="0" smtClean="0"/>
              <a:t>plochu 16 m2 </a:t>
            </a:r>
            <a:r>
              <a:rPr lang="cs-CZ" dirty="0" smtClean="0"/>
              <a:t> zastavěné plochy</a:t>
            </a:r>
            <a:endParaRPr lang="cs-CZ" dirty="0"/>
          </a:p>
        </p:txBody>
      </p:sp>
      <p:pic>
        <p:nvPicPr>
          <p:cNvPr id="56322" name="Picture 2" descr="VÃ½sledek obrÃ¡zku pro koupacÃ­ jezÃ­r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293096"/>
            <a:ext cx="3024336" cy="2268252"/>
          </a:xfrm>
          <a:prstGeom prst="rect">
            <a:avLst/>
          </a:prstGeom>
          <a:noFill/>
        </p:spPr>
      </p:pic>
      <p:pic>
        <p:nvPicPr>
          <p:cNvPr id="56324" name="Picture 4" descr="VÃ½sledek obrÃ¡zku pro koupacÃ­ jezÃ­r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509120"/>
            <a:ext cx="3672408" cy="20657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 jezírka</a:t>
            </a:r>
            <a:endParaRPr lang="cs-CZ" dirty="0"/>
          </a:p>
        </p:txBody>
      </p:sp>
      <p:pic>
        <p:nvPicPr>
          <p:cNvPr id="55298" name="Picture 2" descr="VÃ½sledek obrÃ¡zku pro stavba jezÃ­r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5"/>
            <a:ext cx="7200800" cy="40574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Než začneme kutat díru ….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Co chci – řádně promyslet co od vodní plochy očekávám</a:t>
            </a:r>
          </a:p>
          <a:p>
            <a:r>
              <a:rPr lang="cs-CZ" dirty="0" smtClean="0"/>
              <a:t>Kde chci a jak to tam bude vypadat</a:t>
            </a:r>
          </a:p>
          <a:p>
            <a:r>
              <a:rPr lang="cs-CZ" dirty="0" smtClean="0"/>
              <a:t>Co budu potřebovat a kolik mě to bude stát</a:t>
            </a:r>
          </a:p>
          <a:p>
            <a:r>
              <a:rPr lang="cs-CZ" dirty="0" smtClean="0"/>
              <a:t>Co zvládnu a na co budu muset shánět (a platit) techniku a pracovníky</a:t>
            </a:r>
          </a:p>
          <a:p>
            <a:endParaRPr lang="cs-CZ" dirty="0"/>
          </a:p>
        </p:txBody>
      </p:sp>
      <p:sp>
        <p:nvSpPr>
          <p:cNvPr id="79874" name="AutoShape 2" descr="VÃ½sledek obrÃ¡zku pro Äerpadlo v jezÃ­rku umÃ­stÄnÃ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9876" name="Picture 4" descr="https://www.estav.cz/img/_/1765.foto/postavte_si_jezirko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05064"/>
            <a:ext cx="3528392" cy="22774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hraje roli při výběru?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Prostor</a:t>
            </a:r>
          </a:p>
          <a:p>
            <a:r>
              <a:rPr lang="cs-CZ" dirty="0" smtClean="0"/>
              <a:t>Styl zahrady</a:t>
            </a:r>
          </a:p>
          <a:p>
            <a:r>
              <a:rPr lang="cs-CZ" dirty="0" smtClean="0"/>
              <a:t>Vaše </a:t>
            </a:r>
            <a:r>
              <a:rPr lang="cs-CZ" dirty="0" smtClean="0"/>
              <a:t>přání </a:t>
            </a:r>
            <a:endParaRPr lang="cs-CZ" dirty="0" smtClean="0"/>
          </a:p>
          <a:p>
            <a:r>
              <a:rPr lang="cs-CZ" dirty="0" smtClean="0"/>
              <a:t>Náklady </a:t>
            </a:r>
          </a:p>
          <a:p>
            <a:endParaRPr lang="cs-CZ" dirty="0"/>
          </a:p>
        </p:txBody>
      </p:sp>
      <p:pic>
        <p:nvPicPr>
          <p:cNvPr id="4" name="Obrázek 3" descr="https://zivot-na-zahrade.webnode.cz/_files/200000174-c9d36ccc17/rybn%C3%AD%C4%8De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573016"/>
            <a:ext cx="316633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Miniaturní vodní plocha">
            <a:hlinkClick r:id="rId3" tooltip="&quot;Miniaturní vodní plocha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484784"/>
            <a:ext cx="35283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 jezírka - podloží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 smtClean="0"/>
              <a:t>Bagr nebo lopata a krumpáč</a:t>
            </a:r>
          </a:p>
          <a:p>
            <a:pPr fontAlgn="base"/>
            <a:r>
              <a:rPr lang="cs-CZ" dirty="0" smtClean="0"/>
              <a:t>Odstupňování terénu – různá výška pro rostliny</a:t>
            </a:r>
          </a:p>
          <a:p>
            <a:pPr fontAlgn="base"/>
            <a:r>
              <a:rPr lang="cs-CZ" dirty="0" smtClean="0"/>
              <a:t>Kvalita podloží – pevné, bez kořenů, hladké</a:t>
            </a:r>
          </a:p>
          <a:p>
            <a:pPr fontAlgn="base"/>
            <a:r>
              <a:rPr lang="cs-CZ" dirty="0" smtClean="0"/>
              <a:t>Prostor pro technologické zázemí, vedení vody do potůčku apod.</a:t>
            </a:r>
          </a:p>
          <a:p>
            <a:pPr fontAlgn="base"/>
            <a:r>
              <a:rPr lang="cs-CZ" dirty="0" smtClean="0"/>
              <a:t>Břehy – založení folie</a:t>
            </a:r>
          </a:p>
          <a:p>
            <a:pPr fontAlgn="base"/>
            <a:r>
              <a:rPr lang="cs-CZ" dirty="0" smtClean="0"/>
              <a:t>Rovina pro prefabrikát</a:t>
            </a:r>
          </a:p>
          <a:p>
            <a:pPr fontAlgn="base"/>
            <a:r>
              <a:rPr lang="cs-CZ" dirty="0" smtClean="0"/>
              <a:t>Zednické práce</a:t>
            </a:r>
          </a:p>
          <a:p>
            <a:pPr fontAlgn="base"/>
            <a:endParaRPr lang="cs-CZ" dirty="0" smtClean="0"/>
          </a:p>
          <a:p>
            <a:endParaRPr lang="cs-CZ" dirty="0"/>
          </a:p>
        </p:txBody>
      </p:sp>
      <p:pic>
        <p:nvPicPr>
          <p:cNvPr id="32770" name="Picture 2" descr="VÃ½sledek obrÃ¡zku pro stavba jezÃ­r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501008"/>
            <a:ext cx="3563888" cy="2626023"/>
          </a:xfrm>
          <a:prstGeom prst="rect">
            <a:avLst/>
          </a:prstGeom>
          <a:noFill/>
        </p:spPr>
      </p:pic>
      <p:pic>
        <p:nvPicPr>
          <p:cNvPr id="7" name="Picture 2" descr="VÃ½sledek obrÃ¡zku pro stavba jezÃ­rko techn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009770"/>
            <a:ext cx="2448272" cy="15738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 jezírka - podloží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Ideální podklad pod fólii:</a:t>
            </a:r>
          </a:p>
          <a:p>
            <a:pPr lvl="1"/>
            <a:r>
              <a:rPr lang="cs-CZ" dirty="0" smtClean="0"/>
              <a:t>Betonování a zdění – ideální způsob.</a:t>
            </a:r>
          </a:p>
          <a:p>
            <a:pPr lvl="1"/>
            <a:r>
              <a:rPr lang="cs-CZ" dirty="0" smtClean="0"/>
              <a:t>Jemná vrstva dobře </a:t>
            </a:r>
            <a:r>
              <a:rPr lang="cs-CZ" dirty="0" err="1" smtClean="0"/>
              <a:t>uhutněného</a:t>
            </a:r>
            <a:r>
              <a:rPr lang="cs-CZ" dirty="0" smtClean="0"/>
              <a:t> písku.</a:t>
            </a:r>
          </a:p>
          <a:p>
            <a:pPr lvl="1"/>
            <a:r>
              <a:rPr lang="cs-CZ" dirty="0" smtClean="0"/>
              <a:t>Ručně vyhlazený výkop – hlína a půda umožňuje dokonale vyhlazené tvary.</a:t>
            </a:r>
          </a:p>
          <a:p>
            <a:pPr lvl="1"/>
            <a:r>
              <a:rPr lang="cs-CZ" dirty="0" smtClean="0"/>
              <a:t>Velmi nízká frakce štěrkového posypu či drtě – vhodné spíše na velké nádrže, kde by bylo betonování velmi </a:t>
            </a:r>
            <a:r>
              <a:rPr lang="cs-CZ" dirty="0" smtClean="0"/>
              <a:t>nákladné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www.zahradnijezirka.net/data/tmp/2/5/57275_2.jpg?15427172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766594"/>
            <a:ext cx="3096344" cy="340598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 jezírka – Fólie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 err="1" smtClean="0"/>
              <a:t>Geotextilie</a:t>
            </a:r>
            <a:r>
              <a:rPr lang="cs-CZ" dirty="0" smtClean="0"/>
              <a:t> pod fólii = 300-1000g/m2</a:t>
            </a:r>
          </a:p>
          <a:p>
            <a:pPr fontAlgn="base"/>
            <a:r>
              <a:rPr lang="cs-CZ" dirty="0" smtClean="0"/>
              <a:t>Fólie minimálně 1mm</a:t>
            </a:r>
          </a:p>
          <a:p>
            <a:pPr fontAlgn="base"/>
            <a:r>
              <a:rPr lang="cs-CZ" dirty="0" smtClean="0"/>
              <a:t>Fólie by měla přečnívat přes okraj jezírka – zakryje se kameny a osázením</a:t>
            </a:r>
          </a:p>
          <a:p>
            <a:pPr fontAlgn="base"/>
            <a:r>
              <a:rPr lang="cs-CZ" dirty="0" smtClean="0"/>
              <a:t>U větších plachet pevně svařte </a:t>
            </a:r>
            <a:r>
              <a:rPr lang="cs-CZ" dirty="0" smtClean="0"/>
              <a:t>spoje</a:t>
            </a:r>
          </a:p>
          <a:p>
            <a:pPr fontAlgn="base"/>
            <a:r>
              <a:rPr lang="cs-CZ" dirty="0" err="1" smtClean="0"/>
              <a:t>Geotextilie</a:t>
            </a:r>
            <a:r>
              <a:rPr lang="cs-CZ" dirty="0" smtClean="0"/>
              <a:t> pod kameny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jezÃ­rkova fol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7221" y="598486"/>
            <a:ext cx="3852729" cy="232645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 jezírka – Fólie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268960"/>
          </a:xfrm>
        </p:spPr>
        <p:txBody>
          <a:bodyPr>
            <a:normAutofit/>
          </a:bodyPr>
          <a:lstStyle/>
          <a:p>
            <a:pPr fontAlgn="base"/>
            <a:r>
              <a:rPr lang="cs-CZ" b="1" dirty="0" smtClean="0"/>
              <a:t>PVC fólie</a:t>
            </a:r>
            <a:endParaRPr lang="cs-CZ" dirty="0" smtClean="0"/>
          </a:p>
          <a:p>
            <a:pPr lvl="1" fontAlgn="base"/>
            <a:r>
              <a:rPr lang="cs-CZ" dirty="0" smtClean="0"/>
              <a:t>speciální svařovací pistole</a:t>
            </a:r>
          </a:p>
          <a:p>
            <a:pPr lvl="1" fontAlgn="base"/>
            <a:r>
              <a:rPr lang="cs-CZ" dirty="0" smtClean="0"/>
              <a:t>Návin nejčastěji </a:t>
            </a:r>
            <a:r>
              <a:rPr lang="cs-CZ" dirty="0" smtClean="0"/>
              <a:t>dodává v šířce 1,3 nebo 2 m. </a:t>
            </a:r>
            <a:endParaRPr lang="cs-CZ" dirty="0" smtClean="0"/>
          </a:p>
          <a:p>
            <a:pPr fontAlgn="base"/>
            <a:r>
              <a:rPr lang="cs-CZ" dirty="0" smtClean="0"/>
              <a:t>Kaučuk </a:t>
            </a:r>
          </a:p>
          <a:p>
            <a:pPr lvl="1" fontAlgn="base"/>
            <a:r>
              <a:rPr lang="cs-CZ" dirty="0" smtClean="0"/>
              <a:t>speciální vulkanizační pásky a lepidla (</a:t>
            </a:r>
            <a:r>
              <a:rPr lang="cs-CZ" dirty="0" err="1" smtClean="0"/>
              <a:t>primer</a:t>
            </a:r>
            <a:r>
              <a:rPr lang="cs-CZ" dirty="0" smtClean="0"/>
              <a:t> či aktivátor)</a:t>
            </a:r>
            <a:endParaRPr lang="cs-CZ" dirty="0" smtClean="0"/>
          </a:p>
          <a:p>
            <a:pPr lvl="1" fontAlgn="base"/>
            <a:r>
              <a:rPr lang="cs-CZ" dirty="0" smtClean="0"/>
              <a:t>v</a:t>
            </a:r>
            <a:r>
              <a:rPr lang="cs-CZ" dirty="0" smtClean="0"/>
              <a:t> </a:t>
            </a:r>
            <a:r>
              <a:rPr lang="cs-CZ" dirty="0" smtClean="0"/>
              <a:t>celku - větší </a:t>
            </a:r>
            <a:r>
              <a:rPr lang="cs-CZ" dirty="0" smtClean="0"/>
              <a:t>plochy </a:t>
            </a:r>
            <a:r>
              <a:rPr lang="cs-CZ" dirty="0" smtClean="0"/>
              <a:t>velkou plachtou, detaily menšími kusy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62468" name="Picture 4" descr="VÃ½sledek obrÃ¡zku pro kauÄukovÃ¡ folie pro jezÃ­r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3" y="4365104"/>
            <a:ext cx="3960440" cy="2226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 jezírka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Vyrovnání folie (bez záhybů)</a:t>
            </a:r>
          </a:p>
          <a:p>
            <a:r>
              <a:rPr lang="cs-CZ" dirty="0" smtClean="0"/>
              <a:t>Umístění kamenů</a:t>
            </a:r>
          </a:p>
          <a:p>
            <a:r>
              <a:rPr lang="cs-CZ" dirty="0" smtClean="0"/>
              <a:t>Umístění techniky</a:t>
            </a:r>
          </a:p>
          <a:p>
            <a:r>
              <a:rPr lang="cs-CZ" dirty="0" smtClean="0"/>
              <a:t>Postupné napouštění vody a </a:t>
            </a:r>
            <a:r>
              <a:rPr lang="cs-CZ" dirty="0" err="1" smtClean="0"/>
              <a:t>event</a:t>
            </a:r>
            <a:r>
              <a:rPr lang="cs-CZ" dirty="0" smtClean="0"/>
              <a:t>. dorovnávání</a:t>
            </a:r>
          </a:p>
          <a:p>
            <a:r>
              <a:rPr lang="cs-CZ" dirty="0" smtClean="0"/>
              <a:t>Osázení</a:t>
            </a:r>
            <a:endParaRPr lang="cs-CZ" dirty="0"/>
          </a:p>
        </p:txBody>
      </p:sp>
      <p:pic>
        <p:nvPicPr>
          <p:cNvPr id="53250" name="Picture 2" descr="VÃ½sledek obrÃ¡zku pro stavba jezÃ­r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3016"/>
            <a:ext cx="3804197" cy="2520280"/>
          </a:xfrm>
          <a:prstGeom prst="rect">
            <a:avLst/>
          </a:prstGeom>
          <a:noFill/>
        </p:spPr>
      </p:pic>
      <p:pic>
        <p:nvPicPr>
          <p:cNvPr id="53252" name="Picture 4" descr="VÃ½sledek obrÃ¡zku pro stavba jezÃ­r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841146"/>
            <a:ext cx="3384376" cy="2252150"/>
          </a:xfrm>
          <a:prstGeom prst="rect">
            <a:avLst/>
          </a:prstGeom>
          <a:noFill/>
        </p:spPr>
      </p:pic>
      <p:pic>
        <p:nvPicPr>
          <p:cNvPr id="53254" name="Picture 6" descr="VÃ½sledek obrÃ¡zku pro stavba jezÃ­r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764704"/>
            <a:ext cx="2812687" cy="210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do jezírka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Čerpadlo</a:t>
            </a:r>
          </a:p>
          <a:p>
            <a:r>
              <a:rPr lang="cs-CZ" dirty="0" smtClean="0"/>
              <a:t>Filtr</a:t>
            </a:r>
          </a:p>
          <a:p>
            <a:r>
              <a:rPr lang="cs-CZ" dirty="0" err="1" smtClean="0"/>
              <a:t>Skimmer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Vzduchování</a:t>
            </a:r>
          </a:p>
          <a:p>
            <a:r>
              <a:rPr lang="cs-CZ" dirty="0" smtClean="0"/>
              <a:t>Fontánky a chrliče</a:t>
            </a:r>
            <a:endParaRPr lang="cs-CZ" dirty="0"/>
          </a:p>
        </p:txBody>
      </p:sp>
      <p:pic>
        <p:nvPicPr>
          <p:cNvPr id="4" name="Obrázek 3" descr="https://zahradnickakucharka.cz/wp-content/uploads/2017/07/001_A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556792"/>
            <a:ext cx="532859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do </a:t>
            </a:r>
            <a:r>
              <a:rPr lang="cs-CZ" dirty="0" smtClean="0"/>
              <a:t>jezírka - Čerpadlo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2692896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Interní a externí</a:t>
            </a:r>
          </a:p>
          <a:p>
            <a:pPr marL="548640" lvl="2">
              <a:spcBef>
                <a:spcPts val="600"/>
              </a:spcBef>
              <a:buSzPct val="70000"/>
            </a:pPr>
            <a:r>
              <a:rPr lang="cs-CZ" dirty="0" smtClean="0"/>
              <a:t>Mokrá instalace čerpadla – </a:t>
            </a:r>
            <a:r>
              <a:rPr lang="cs-CZ" dirty="0" smtClean="0"/>
              <a:t>většina</a:t>
            </a:r>
          </a:p>
          <a:p>
            <a:pPr marL="548640" lvl="2">
              <a:spcBef>
                <a:spcPts val="600"/>
              </a:spcBef>
              <a:buSzPct val="70000"/>
            </a:pPr>
            <a:r>
              <a:rPr lang="cs-CZ" dirty="0" smtClean="0"/>
              <a:t>Suchá </a:t>
            </a:r>
            <a:r>
              <a:rPr lang="cs-CZ" dirty="0" smtClean="0"/>
              <a:t>instalace </a:t>
            </a:r>
            <a:r>
              <a:rPr lang="cs-CZ" dirty="0" smtClean="0"/>
              <a:t>čerpadla </a:t>
            </a:r>
          </a:p>
          <a:p>
            <a:pPr lvl="2"/>
            <a:r>
              <a:rPr lang="cs-CZ" dirty="0" smtClean="0"/>
              <a:t>mimo</a:t>
            </a:r>
            <a:r>
              <a:rPr lang="cs-CZ" dirty="0" smtClean="0"/>
              <a:t> rybníček / </a:t>
            </a:r>
            <a:r>
              <a:rPr lang="cs-CZ" dirty="0" smtClean="0"/>
              <a:t>jezírko přívodní </a:t>
            </a:r>
            <a:r>
              <a:rPr lang="cs-CZ" dirty="0" smtClean="0"/>
              <a:t>hadice na </a:t>
            </a:r>
            <a:r>
              <a:rPr lang="cs-CZ" dirty="0" smtClean="0"/>
              <a:t>čerpadlo</a:t>
            </a:r>
          </a:p>
          <a:p>
            <a:pPr lvl="2"/>
            <a:r>
              <a:rPr lang="cs-CZ" dirty="0" smtClean="0"/>
              <a:t>hlouběji </a:t>
            </a:r>
            <a:r>
              <a:rPr lang="cs-CZ" dirty="0" smtClean="0"/>
              <a:t>než je hladina vody </a:t>
            </a:r>
            <a:endParaRPr lang="cs-CZ" dirty="0" smtClean="0"/>
          </a:p>
          <a:p>
            <a:pPr lvl="2"/>
            <a:r>
              <a:rPr lang="cs-CZ" dirty="0" smtClean="0"/>
              <a:t>spojovací </a:t>
            </a:r>
            <a:r>
              <a:rPr lang="cs-CZ" dirty="0" smtClean="0"/>
              <a:t>hadice musí být před zapnutím čerpadla naplněna vodou.</a:t>
            </a:r>
          </a:p>
          <a:p>
            <a:r>
              <a:rPr lang="cs-CZ" dirty="0" smtClean="0"/>
              <a:t>Čerpadlo </a:t>
            </a:r>
            <a:r>
              <a:rPr lang="cs-CZ" dirty="0" smtClean="0"/>
              <a:t>by mělo 5x přefiltrovat vodu v jezírku za den</a:t>
            </a:r>
            <a:r>
              <a:rPr lang="cs-CZ" dirty="0" smtClean="0"/>
              <a:t>.</a:t>
            </a:r>
            <a:endParaRPr lang="cs-CZ" dirty="0" smtClean="0"/>
          </a:p>
        </p:txBody>
      </p:sp>
      <p:pic>
        <p:nvPicPr>
          <p:cNvPr id="74754" name="Picture 2" descr="Pontec PondoMax Eco 1500 - Äerpad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74756" name="Picture 4" descr="Pontec PondoMax Eco 1500 - Äerpad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3" cstate="print"/>
          <a:srcRect l="14571" t="37007" r="50041" b="13034"/>
          <a:stretch>
            <a:fillRect/>
          </a:stretch>
        </p:blipFill>
        <p:spPr bwMode="auto">
          <a:xfrm>
            <a:off x="827584" y="4149080"/>
            <a:ext cx="3024336" cy="240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1" name="Picture 9" descr="https://mujdum.dumabyt.cz/obrazek/4d2c51e40ff30/zahrada-jezero-rostliny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933056"/>
            <a:ext cx="3413712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do </a:t>
            </a:r>
            <a:r>
              <a:rPr lang="cs-CZ" dirty="0" smtClean="0"/>
              <a:t>jezírka - Čerpadlo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u="sng" dirty="0" smtClean="0"/>
              <a:t>Výška </a:t>
            </a:r>
            <a:r>
              <a:rPr lang="cs-CZ" u="sng" dirty="0" smtClean="0"/>
              <a:t>výtlaku a výkon</a:t>
            </a:r>
            <a:endParaRPr lang="cs-CZ" dirty="0" smtClean="0"/>
          </a:p>
          <a:p>
            <a:r>
              <a:rPr lang="cs-CZ" b="1" dirty="0" smtClean="0"/>
              <a:t>Výška výtlaku </a:t>
            </a:r>
            <a:r>
              <a:rPr lang="cs-CZ" dirty="0" smtClean="0"/>
              <a:t>- do </a:t>
            </a:r>
            <a:r>
              <a:rPr lang="cs-CZ" dirty="0" smtClean="0"/>
              <a:t>jaké výšky může čerpadlo vytlačit </a:t>
            </a:r>
            <a:r>
              <a:rPr lang="cs-CZ" dirty="0" smtClean="0"/>
              <a:t>vodu (když nedělá nic jiného)</a:t>
            </a:r>
          </a:p>
          <a:p>
            <a:pPr lvl="1"/>
            <a:r>
              <a:rPr lang="cs-CZ" dirty="0" smtClean="0"/>
              <a:t>Fontánky</a:t>
            </a:r>
          </a:p>
          <a:p>
            <a:pPr lvl="1"/>
            <a:r>
              <a:rPr lang="cs-CZ" dirty="0" smtClean="0"/>
              <a:t>Výtlak k filtru</a:t>
            </a:r>
            <a:endParaRPr lang="cs-CZ" dirty="0" smtClean="0"/>
          </a:p>
          <a:p>
            <a:r>
              <a:rPr lang="cs-CZ" b="1" dirty="0" smtClean="0"/>
              <a:t>Výkon</a:t>
            </a:r>
            <a:r>
              <a:rPr lang="cs-CZ" dirty="0" smtClean="0"/>
              <a:t> - kolik </a:t>
            </a:r>
            <a:r>
              <a:rPr lang="cs-CZ" dirty="0" smtClean="0"/>
              <a:t>litrů vody se za určitou dobu </a:t>
            </a:r>
            <a:r>
              <a:rPr lang="cs-CZ" dirty="0" smtClean="0"/>
              <a:t>přečerpá </a:t>
            </a:r>
            <a:r>
              <a:rPr lang="cs-CZ" dirty="0" smtClean="0"/>
              <a:t>(když nedělá nic jiného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Čím </a:t>
            </a:r>
            <a:r>
              <a:rPr lang="cs-CZ" dirty="0" smtClean="0"/>
              <a:t>výše musí čerpadlo vodu dopravit, tím méně vody přečerpá</a:t>
            </a:r>
            <a:r>
              <a:rPr lang="cs-CZ" dirty="0" smtClean="0"/>
              <a:t>.</a:t>
            </a:r>
            <a:endParaRPr lang="cs-CZ" dirty="0" smtClean="0"/>
          </a:p>
        </p:txBody>
      </p:sp>
      <p:pic>
        <p:nvPicPr>
          <p:cNvPr id="67586" name="Picture 2" descr="VÃ½sledek obrÃ¡zku pro fontÃ¡nka jezÃ­r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869160"/>
            <a:ext cx="2563019" cy="1780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do </a:t>
            </a:r>
            <a:r>
              <a:rPr lang="cs-CZ" dirty="0" smtClean="0"/>
              <a:t>jezírka - Čerpadlo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u="sng" dirty="0" smtClean="0"/>
              <a:t>Umístění </a:t>
            </a:r>
            <a:r>
              <a:rPr lang="cs-CZ" u="sng" dirty="0" smtClean="0"/>
              <a:t>čerpadla v rybníčku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 smtClean="0"/>
              <a:t>dno rybníčku, neboť by mohlo </a:t>
            </a:r>
            <a:r>
              <a:rPr lang="cs-CZ" dirty="0" smtClean="0"/>
              <a:t> - může nasávat </a:t>
            </a:r>
            <a:r>
              <a:rPr lang="cs-CZ" dirty="0" smtClean="0"/>
              <a:t>bahno ze </a:t>
            </a:r>
            <a:r>
              <a:rPr lang="cs-CZ" dirty="0" smtClean="0"/>
              <a:t>dna, nemíchat vody</a:t>
            </a:r>
          </a:p>
          <a:p>
            <a:r>
              <a:rPr lang="cs-CZ" dirty="0" smtClean="0"/>
              <a:t>cca </a:t>
            </a:r>
            <a:r>
              <a:rPr lang="cs-CZ" dirty="0" smtClean="0"/>
              <a:t>v </a:t>
            </a:r>
            <a:r>
              <a:rPr lang="cs-CZ" dirty="0" smtClean="0"/>
              <a:t>dolní třetině, max. polovině </a:t>
            </a:r>
            <a:r>
              <a:rPr lang="cs-CZ" dirty="0" smtClean="0"/>
              <a:t>hloubky rybníčku, nejlépe na kámen či podstavec z cihel</a:t>
            </a:r>
            <a:r>
              <a:rPr lang="cs-CZ" dirty="0" smtClean="0"/>
              <a:t>.</a:t>
            </a:r>
            <a:endParaRPr lang="cs-CZ" dirty="0" smtClean="0"/>
          </a:p>
        </p:txBody>
      </p:sp>
      <p:pic>
        <p:nvPicPr>
          <p:cNvPr id="75780" name="Picture 4" descr="VÃ½sledek obrÃ¡zku pro Äerpadlo v jezÃ­rku umÃ­stÄnÃ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99315"/>
            <a:ext cx="6192688" cy="2856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do </a:t>
            </a:r>
            <a:r>
              <a:rPr lang="cs-CZ" dirty="0" smtClean="0"/>
              <a:t>jezírka - Čerpadlo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Výška výstřiku by neměla být vyšší než poloměr rybníčku - vítr</a:t>
            </a:r>
          </a:p>
          <a:p>
            <a:r>
              <a:rPr lang="cs-CZ" dirty="0" smtClean="0"/>
              <a:t>Doba provozu čerpadla</a:t>
            </a:r>
          </a:p>
          <a:p>
            <a:pPr lvl="1"/>
            <a:r>
              <a:rPr lang="cs-CZ" dirty="0" smtClean="0"/>
              <a:t>Potůčková řečiště - 24 hod. denně</a:t>
            </a:r>
          </a:p>
          <a:p>
            <a:pPr lvl="1"/>
            <a:r>
              <a:rPr lang="cs-CZ" dirty="0" smtClean="0"/>
              <a:t>Provozu vodních efektů a stříkacích figur podle potřeby</a:t>
            </a:r>
          </a:p>
          <a:p>
            <a:r>
              <a:rPr lang="cs-CZ" dirty="0" smtClean="0"/>
              <a:t>Přezimování čerpadel</a:t>
            </a:r>
          </a:p>
          <a:p>
            <a:pPr lvl="1"/>
            <a:r>
              <a:rPr lang="cs-CZ" dirty="0" smtClean="0"/>
              <a:t>může zůstat i v zimě v rybníčku - minimálně  80 cm v nemrznoucí hloubce</a:t>
            </a:r>
          </a:p>
          <a:p>
            <a:pPr lvl="1"/>
            <a:r>
              <a:rPr lang="cs-CZ" dirty="0" smtClean="0"/>
              <a:t>stoupací trubky a hadice v menší hloubce než 80 cm</a:t>
            </a:r>
          </a:p>
          <a:p>
            <a:pPr lvl="1"/>
            <a:r>
              <a:rPr lang="cs-CZ" dirty="0" smtClean="0"/>
              <a:t>do vodou naplněné nádoby  mimo mráz (těsnění, vrtulka)</a:t>
            </a:r>
          </a:p>
          <a:p>
            <a:endParaRPr lang="cs-CZ" b="1" u="sng" dirty="0" smtClean="0"/>
          </a:p>
          <a:p>
            <a:r>
              <a:rPr lang="cs-CZ" dirty="0" smtClean="0"/>
              <a:t>Nehrajte si s elektřinou</a:t>
            </a: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https://zivot-na-zahrade.webnode.cz/_files/200000176-0240e04919/p%C3%ADtk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060848"/>
            <a:ext cx="2010798" cy="162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Možností je spousta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10944" cy="4873752"/>
          </a:xfrm>
        </p:spPr>
        <p:txBody>
          <a:bodyPr/>
          <a:lstStyle/>
          <a:p>
            <a:r>
              <a:rPr lang="cs-CZ" dirty="0" smtClean="0"/>
              <a:t>Vyvýšená </a:t>
            </a:r>
            <a:r>
              <a:rPr lang="cs-CZ" dirty="0" smtClean="0"/>
              <a:t>nádrž, </a:t>
            </a:r>
            <a:r>
              <a:rPr lang="cs-CZ" dirty="0" smtClean="0"/>
              <a:t>fontána, kameny s vyvěrající vodou, pítka</a:t>
            </a:r>
            <a:endParaRPr lang="cs-CZ" dirty="0" smtClean="0"/>
          </a:p>
          <a:p>
            <a:r>
              <a:rPr lang="cs-CZ" dirty="0" smtClean="0"/>
              <a:t>Potůček </a:t>
            </a:r>
          </a:p>
          <a:p>
            <a:pPr lvl="1"/>
            <a:r>
              <a:rPr lang="cs-CZ" dirty="0" smtClean="0"/>
              <a:t>s vodopádem </a:t>
            </a:r>
          </a:p>
          <a:p>
            <a:pPr lvl="1"/>
            <a:r>
              <a:rPr lang="cs-CZ" dirty="0" smtClean="0"/>
              <a:t>bez vodopádu</a:t>
            </a:r>
          </a:p>
          <a:p>
            <a:r>
              <a:rPr lang="cs-CZ" dirty="0" smtClean="0"/>
              <a:t>Přírodní rybník s bažinatou příbřežní zónou</a:t>
            </a:r>
          </a:p>
          <a:p>
            <a:r>
              <a:rPr lang="cs-CZ" dirty="0" smtClean="0"/>
              <a:t>Velké nebo malé okrasné jezírko v zahradě nebo přímo u domu</a:t>
            </a:r>
          </a:p>
          <a:p>
            <a:r>
              <a:rPr lang="cs-CZ" dirty="0" smtClean="0"/>
              <a:t>Koupací jezírko</a:t>
            </a:r>
          </a:p>
          <a:p>
            <a:endParaRPr lang="cs-CZ" dirty="0"/>
          </a:p>
        </p:txBody>
      </p:sp>
      <p:pic>
        <p:nvPicPr>
          <p:cNvPr id="5" name="Obrázek 4" descr="Okrasné a koup jezírko 3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060848"/>
            <a:ext cx="2952328" cy="347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do </a:t>
            </a:r>
            <a:r>
              <a:rPr lang="cs-CZ" dirty="0" smtClean="0"/>
              <a:t>jezírka - Filtr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Objem </a:t>
            </a:r>
            <a:r>
              <a:rPr lang="cs-CZ" dirty="0" smtClean="0"/>
              <a:t>filtračních médií ve kterých žijí filtrační bakterie </a:t>
            </a:r>
            <a:endParaRPr lang="cs-CZ" dirty="0" smtClean="0"/>
          </a:p>
          <a:p>
            <a:r>
              <a:rPr lang="cs-CZ" dirty="0" smtClean="0"/>
              <a:t>Přírodní filtr - 2/3 </a:t>
            </a:r>
            <a:r>
              <a:rPr lang="cs-CZ" dirty="0" smtClean="0"/>
              <a:t>plochy jezírka vytvořit mělčinu a osadit ji vodními </a:t>
            </a:r>
            <a:r>
              <a:rPr lang="cs-CZ" dirty="0" smtClean="0"/>
              <a:t>rostlinami – nemusí fungovat</a:t>
            </a:r>
          </a:p>
          <a:p>
            <a:r>
              <a:rPr lang="cs-CZ" dirty="0" smtClean="0"/>
              <a:t>Pozor na </a:t>
            </a:r>
            <a:r>
              <a:rPr lang="cs-CZ" dirty="0" smtClean="0"/>
              <a:t>údaje výrobce o kapacitě </a:t>
            </a:r>
            <a:r>
              <a:rPr lang="cs-CZ" dirty="0" smtClean="0"/>
              <a:t>filtru - velikost </a:t>
            </a:r>
            <a:r>
              <a:rPr lang="cs-CZ" dirty="0" smtClean="0"/>
              <a:t>ideálního jezírka </a:t>
            </a:r>
            <a:r>
              <a:rPr lang="cs-CZ" dirty="0" smtClean="0"/>
              <a:t> X Reálná </a:t>
            </a:r>
            <a:r>
              <a:rPr lang="cs-CZ" dirty="0" smtClean="0"/>
              <a:t>situace </a:t>
            </a:r>
            <a:endParaRPr lang="cs-CZ" dirty="0" smtClean="0"/>
          </a:p>
          <a:p>
            <a:r>
              <a:rPr lang="cs-CZ" dirty="0" smtClean="0"/>
              <a:t>Jezírko </a:t>
            </a:r>
            <a:r>
              <a:rPr lang="cs-CZ" dirty="0" smtClean="0"/>
              <a:t>s plochou </a:t>
            </a:r>
            <a:r>
              <a:rPr lang="cs-CZ" dirty="0" smtClean="0"/>
              <a:t>5x5 </a:t>
            </a:r>
            <a:r>
              <a:rPr lang="cs-CZ" dirty="0" smtClean="0"/>
              <a:t>metrů bude potřebovat filtraci s objemem vany, nebo spíše ještě </a:t>
            </a:r>
            <a:r>
              <a:rPr lang="cs-CZ" dirty="0" smtClean="0"/>
              <a:t>větší ...</a:t>
            </a:r>
            <a:endParaRPr lang="cs-CZ" dirty="0" smtClean="0"/>
          </a:p>
          <a:p>
            <a:pPr>
              <a:buNone/>
            </a:pPr>
            <a:endParaRPr lang="cs-CZ" b="1" cap="all" dirty="0" smtClean="0"/>
          </a:p>
          <a:p>
            <a:r>
              <a:rPr lang="cs-CZ" dirty="0" smtClean="0"/>
              <a:t>ověřené </a:t>
            </a:r>
            <a:r>
              <a:rPr lang="cs-CZ" dirty="0" smtClean="0"/>
              <a:t>a </a:t>
            </a:r>
            <a:r>
              <a:rPr lang="cs-CZ" dirty="0" smtClean="0"/>
              <a:t>vyzkoušené</a:t>
            </a:r>
          </a:p>
          <a:p>
            <a:r>
              <a:rPr lang="cs-CZ" dirty="0" smtClean="0"/>
              <a:t>dostatek </a:t>
            </a:r>
            <a:r>
              <a:rPr lang="cs-CZ" dirty="0" smtClean="0"/>
              <a:t>náhradních dílů a náhradních filtračních </a:t>
            </a:r>
            <a:r>
              <a:rPr lang="cs-CZ" dirty="0" smtClean="0"/>
              <a:t>médií</a:t>
            </a:r>
          </a:p>
          <a:p>
            <a:r>
              <a:rPr lang="cs-CZ" dirty="0" smtClean="0"/>
              <a:t>kvalitní </a:t>
            </a:r>
            <a:r>
              <a:rPr lang="cs-CZ" dirty="0" smtClean="0"/>
              <a:t>technika </a:t>
            </a:r>
            <a:r>
              <a:rPr lang="cs-CZ" dirty="0" smtClean="0"/>
              <a:t>- vyšší </a:t>
            </a:r>
            <a:r>
              <a:rPr lang="cs-CZ" dirty="0" smtClean="0"/>
              <a:t>pořizovací </a:t>
            </a:r>
            <a:r>
              <a:rPr lang="cs-CZ" dirty="0" smtClean="0"/>
              <a:t>náklady, vyšší </a:t>
            </a:r>
            <a:r>
              <a:rPr lang="cs-CZ" dirty="0" smtClean="0"/>
              <a:t>životnost a nižší </a:t>
            </a:r>
            <a:r>
              <a:rPr lang="cs-CZ" dirty="0" smtClean="0"/>
              <a:t>spotřeba energie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2" name="Picture 8" descr="Filtoclear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548680"/>
            <a:ext cx="2461964" cy="2461964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do </a:t>
            </a:r>
            <a:r>
              <a:rPr lang="cs-CZ" dirty="0" smtClean="0"/>
              <a:t>jezírka - Filtr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Tlakové filtry</a:t>
            </a:r>
          </a:p>
          <a:p>
            <a:r>
              <a:rPr lang="cs-CZ" dirty="0" smtClean="0"/>
              <a:t>Průtokové filtry</a:t>
            </a:r>
            <a:endParaRPr lang="cs-CZ" dirty="0"/>
          </a:p>
        </p:txBody>
      </p:sp>
      <p:pic>
        <p:nvPicPr>
          <p:cNvPr id="77826" name="Picture 2" descr="tlakovÃ© jezÃ­rkovÃ© filt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465138"/>
            <a:ext cx="1114425" cy="981076"/>
          </a:xfrm>
          <a:prstGeom prst="rect">
            <a:avLst/>
          </a:prstGeom>
          <a:noFill/>
        </p:spPr>
      </p:pic>
      <p:pic>
        <p:nvPicPr>
          <p:cNvPr id="77828" name="Picture 4" descr="tlakovÃ© jezÃ­rkovÃ© filt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465138"/>
            <a:ext cx="1114425" cy="981076"/>
          </a:xfrm>
          <a:prstGeom prst="rect">
            <a:avLst/>
          </a:prstGeom>
          <a:noFill/>
        </p:spPr>
      </p:pic>
      <p:pic>
        <p:nvPicPr>
          <p:cNvPr id="77830" name="Picture 6" descr="Filtrace pro zahradnÃ­ jezÃ­rka Filtoclear - schÃ©ma zapojenÃ­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628800"/>
            <a:ext cx="3384376" cy="2010319"/>
          </a:xfrm>
          <a:prstGeom prst="rect">
            <a:avLst/>
          </a:prstGeom>
          <a:noFill/>
        </p:spPr>
      </p:pic>
      <p:pic>
        <p:nvPicPr>
          <p:cNvPr id="77834" name="Picture 10" descr="SchÃ©ma zapojenÃ­ prÅ¯tokovÃ© filtrace jezÃ­rka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717032"/>
            <a:ext cx="4610100" cy="2600325"/>
          </a:xfrm>
          <a:prstGeom prst="rect">
            <a:avLst/>
          </a:prstGeom>
          <a:noFill/>
        </p:spPr>
      </p:pic>
      <p:pic>
        <p:nvPicPr>
          <p:cNvPr id="77836" name="Picture 12" descr="Oase Biotec-s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861048"/>
            <a:ext cx="2857500" cy="191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4" name="Picture 10" descr="Oase_AquaOxy_400_1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140968"/>
            <a:ext cx="2381250" cy="17526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technika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Skimmery</a:t>
            </a:r>
            <a:endParaRPr lang="cs-CZ" dirty="0" smtClean="0"/>
          </a:p>
          <a:p>
            <a:r>
              <a:rPr lang="cs-CZ" dirty="0" smtClean="0"/>
              <a:t>UV lampy</a:t>
            </a:r>
          </a:p>
          <a:p>
            <a:r>
              <a:rPr lang="cs-CZ" dirty="0" smtClean="0"/>
              <a:t>Provzdušňovače</a:t>
            </a:r>
            <a:endParaRPr lang="cs-CZ" dirty="0"/>
          </a:p>
        </p:txBody>
      </p:sp>
      <p:pic>
        <p:nvPicPr>
          <p:cNvPr id="72706" name="Picture 2" descr="VÃ½sledek obrÃ¡zku pro Äerpadlo v jezÃ­rku"/>
          <p:cNvPicPr>
            <a:picLocks noChangeAspect="1" noChangeArrowheads="1"/>
          </p:cNvPicPr>
          <p:nvPr/>
        </p:nvPicPr>
        <p:blipFill>
          <a:blip r:embed="rId3" cstate="print"/>
          <a:srcRect t="21668"/>
          <a:stretch>
            <a:fillRect/>
          </a:stretch>
        </p:blipFill>
        <p:spPr bwMode="auto">
          <a:xfrm>
            <a:off x="899592" y="3861048"/>
            <a:ext cx="5305425" cy="2342778"/>
          </a:xfrm>
          <a:prstGeom prst="rect">
            <a:avLst/>
          </a:prstGeom>
          <a:noFill/>
        </p:spPr>
      </p:pic>
      <p:pic>
        <p:nvPicPr>
          <p:cNvPr id="72708" name="Picture 4" descr="Oase_SwimSkim_25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88640"/>
            <a:ext cx="2381250" cy="2000251"/>
          </a:xfrm>
          <a:prstGeom prst="rect">
            <a:avLst/>
          </a:prstGeom>
          <a:noFill/>
        </p:spPr>
      </p:pic>
      <p:pic>
        <p:nvPicPr>
          <p:cNvPr id="72710" name="Picture 6" descr="https://cms2.netnews.cz/files/shop-images/930810/20372-uv-lampa-oase-vitronic-24-pre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772816"/>
            <a:ext cx="28575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Údržba jezírka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Léto</a:t>
            </a:r>
          </a:p>
          <a:p>
            <a:pPr lvl="1"/>
            <a:r>
              <a:rPr lang="cs-CZ" dirty="0" smtClean="0"/>
              <a:t>Čištění (filtrace, odumřelé rostliny, listy)</a:t>
            </a:r>
          </a:p>
          <a:p>
            <a:pPr lvl="1"/>
            <a:r>
              <a:rPr lang="cs-CZ" dirty="0" smtClean="0"/>
              <a:t>Přistínění</a:t>
            </a:r>
          </a:p>
          <a:p>
            <a:pPr lvl="1"/>
            <a:r>
              <a:rPr lang="cs-CZ" dirty="0" smtClean="0"/>
              <a:t>Vzduchování</a:t>
            </a:r>
          </a:p>
          <a:p>
            <a:pPr lvl="1"/>
            <a:r>
              <a:rPr lang="cs-CZ" dirty="0" smtClean="0"/>
              <a:t>Kontrola kvality vody</a:t>
            </a:r>
          </a:p>
          <a:p>
            <a:pPr lvl="1"/>
            <a:r>
              <a:rPr lang="cs-CZ" dirty="0" smtClean="0"/>
              <a:t>Řasy</a:t>
            </a:r>
          </a:p>
          <a:p>
            <a:pPr lvl="1"/>
            <a:r>
              <a:rPr lang="cs-CZ" dirty="0" smtClean="0"/>
              <a:t>Ryby - krmivo</a:t>
            </a:r>
          </a:p>
          <a:p>
            <a:pPr lvl="1"/>
            <a:endParaRPr lang="cs-CZ" dirty="0"/>
          </a:p>
        </p:txBody>
      </p:sp>
      <p:pic>
        <p:nvPicPr>
          <p:cNvPr id="73730" name="Picture 2" descr="VÃ½sledek obrÃ¡zku pro jezÃ­rko v lÃ©tÄ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492896"/>
            <a:ext cx="4120552" cy="2736304"/>
          </a:xfrm>
          <a:prstGeom prst="rect">
            <a:avLst/>
          </a:prstGeom>
          <a:noFill/>
        </p:spPr>
      </p:pic>
      <p:pic>
        <p:nvPicPr>
          <p:cNvPr id="73732" name="Picture 4" descr="VÃ½sledek obrÃ¡zku pro jezÃ­rko v lÃ©tÄ Åas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09120"/>
            <a:ext cx="3384376" cy="1782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Údržba jezírka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Zima</a:t>
            </a:r>
          </a:p>
          <a:p>
            <a:pPr lvl="1"/>
            <a:r>
              <a:rPr lang="cs-CZ" dirty="0" smtClean="0"/>
              <a:t>Čištění filtrace, </a:t>
            </a:r>
            <a:r>
              <a:rPr lang="cs-CZ" dirty="0" err="1" smtClean="0"/>
              <a:t>příp.odstranění</a:t>
            </a:r>
            <a:endParaRPr lang="cs-CZ" dirty="0" smtClean="0"/>
          </a:p>
          <a:p>
            <a:pPr lvl="1"/>
            <a:r>
              <a:rPr lang="cs-CZ" dirty="0" smtClean="0"/>
              <a:t>Čištění dna, síť </a:t>
            </a:r>
            <a:r>
              <a:rPr lang="cs-CZ" dirty="0" smtClean="0"/>
              <a:t>proti listí</a:t>
            </a:r>
          </a:p>
          <a:p>
            <a:pPr lvl="1"/>
            <a:r>
              <a:rPr lang="cs-CZ" dirty="0" smtClean="0"/>
              <a:t>Zazimování rostlin – v jezírku nebo vyjmout (lekníny)</a:t>
            </a:r>
          </a:p>
          <a:p>
            <a:pPr lvl="1"/>
            <a:r>
              <a:rPr lang="cs-CZ" dirty="0" smtClean="0"/>
              <a:t>Vzduchování proti zámrzu</a:t>
            </a:r>
          </a:p>
          <a:p>
            <a:pPr lvl="1"/>
            <a:r>
              <a:rPr lang="cs-CZ" dirty="0" smtClean="0"/>
              <a:t>Zamrzání hladiny – </a:t>
            </a:r>
            <a:r>
              <a:rPr lang="cs-CZ" dirty="0" err="1" smtClean="0"/>
              <a:t>pet</a:t>
            </a:r>
            <a:r>
              <a:rPr lang="cs-CZ" dirty="0" smtClean="0"/>
              <a:t> lahve, míče, polystyrénové kostky, prosekávání hladiny aj.</a:t>
            </a:r>
          </a:p>
          <a:p>
            <a:pPr lvl="1"/>
            <a:r>
              <a:rPr lang="cs-CZ" dirty="0" smtClean="0"/>
              <a:t>Ryby – pod 12 °C přestaneme krmit</a:t>
            </a:r>
            <a:endParaRPr lang="cs-CZ" dirty="0"/>
          </a:p>
        </p:txBody>
      </p:sp>
      <p:sp>
        <p:nvSpPr>
          <p:cNvPr id="78850" name="AutoShape 2" descr="VÃ½sledek obrÃ¡zku pro jezÃ­rko v zimÄ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8852" name="AutoShape 4" descr="VÃ½sledek obrÃ¡zku pro jezÃ­rko v zimÄ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8854" name="AutoShape 6" descr="VÃ½sledek obrÃ¡zku pro jezÃ­rko v zimÄ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8856" name="AutoShape 8" descr="VÃ½sledek obrÃ¡zku pro jezÃ­rko v zimÄ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8858" name="AutoShape 10" descr="VÃ½sledek obrÃ¡zku pro jezÃ­rko v zimÄ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8860" name="Picture 12" descr="VÃ½sledek obrÃ¡zku pro jezÃ­rko v zimÄ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76672"/>
            <a:ext cx="2969428" cy="2016224"/>
          </a:xfrm>
          <a:prstGeom prst="rect">
            <a:avLst/>
          </a:prstGeom>
          <a:noFill/>
        </p:spPr>
      </p:pic>
      <p:pic>
        <p:nvPicPr>
          <p:cNvPr id="78862" name="Picture 14" descr="VÃ½sledek obrÃ¡zku pro jezÃ­rko v zimÄ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653136"/>
            <a:ext cx="4104456" cy="2052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KOLIK TO STOJÍ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4873752"/>
          </a:xfrm>
        </p:spPr>
        <p:txBody>
          <a:bodyPr/>
          <a:lstStyle/>
          <a:p>
            <a:r>
              <a:rPr lang="pl-PL" dirty="0" smtClean="0"/>
              <a:t>cca 4200 Kč za m2</a:t>
            </a:r>
          </a:p>
          <a:p>
            <a:r>
              <a:rPr lang="cs-CZ" dirty="0" smtClean="0"/>
              <a:t>Záleží na materiálu a požadované funkci</a:t>
            </a:r>
          </a:p>
          <a:p>
            <a:r>
              <a:rPr lang="cs-CZ" dirty="0" smtClean="0"/>
              <a:t>Např. :</a:t>
            </a:r>
          </a:p>
          <a:p>
            <a:pPr lvl="1"/>
            <a:r>
              <a:rPr lang="cs-CZ" dirty="0" smtClean="0"/>
              <a:t>Cca 4500,- nádrž 1000 l, (240*140*60)</a:t>
            </a:r>
          </a:p>
          <a:p>
            <a:pPr lvl="1"/>
            <a:r>
              <a:rPr lang="cs-CZ" dirty="0" smtClean="0"/>
              <a:t>Cca 10 200,- nádrž 1500 l (230*200*70)</a:t>
            </a:r>
          </a:p>
          <a:p>
            <a:pPr lvl="1"/>
            <a:r>
              <a:rPr lang="cs-CZ" dirty="0" smtClean="0"/>
              <a:t>Cca 17 000,- nádrž 2000 l (260*220*80) 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Cca 4800,- jezírková </a:t>
            </a:r>
            <a:r>
              <a:rPr lang="cs-CZ" dirty="0" smtClean="0"/>
              <a:t>filtrace Oase </a:t>
            </a:r>
            <a:r>
              <a:rPr lang="cs-CZ" dirty="0" err="1" smtClean="0"/>
              <a:t>Bipress</a:t>
            </a:r>
            <a:r>
              <a:rPr lang="cs-CZ" dirty="0" smtClean="0"/>
              <a:t> 4000 </a:t>
            </a:r>
            <a:r>
              <a:rPr lang="cs-CZ" dirty="0" smtClean="0"/>
              <a:t>(do </a:t>
            </a:r>
            <a:r>
              <a:rPr lang="cs-CZ" dirty="0" smtClean="0"/>
              <a:t>objemu 4.000 </a:t>
            </a:r>
            <a:r>
              <a:rPr lang="cs-CZ" dirty="0" smtClean="0"/>
              <a:t>l bez ryb, do </a:t>
            </a:r>
            <a:r>
              <a:rPr lang="cs-CZ" dirty="0" smtClean="0"/>
              <a:t>2.000 </a:t>
            </a:r>
            <a:r>
              <a:rPr lang="cs-CZ" dirty="0" smtClean="0"/>
              <a:t>l s rybami)</a:t>
            </a:r>
            <a:r>
              <a:rPr lang="cs-CZ" dirty="0" smtClean="0"/>
              <a:t> </a:t>
            </a:r>
            <a:endParaRPr lang="cs-CZ" dirty="0" smtClean="0"/>
          </a:p>
          <a:p>
            <a:pPr lvl="1"/>
            <a:endParaRPr lang="cs-CZ" dirty="0" smtClean="0"/>
          </a:p>
          <a:p>
            <a:pPr>
              <a:buNone/>
            </a:pPr>
            <a:r>
              <a:rPr lang="cs-CZ" sz="2000" dirty="0" smtClean="0"/>
              <a:t>9300,- za 1000 l, 	15000,- za 1500 l, 	23000,- za 2000 l </a:t>
            </a:r>
            <a:endParaRPr lang="cs-CZ" sz="2000" dirty="0"/>
          </a:p>
        </p:txBody>
      </p:sp>
      <p:pic>
        <p:nvPicPr>
          <p:cNvPr id="69638" name="Picture 6" descr="Pontec Pe Pond 1000 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60648"/>
            <a:ext cx="2625980" cy="1800200"/>
          </a:xfrm>
          <a:prstGeom prst="rect">
            <a:avLst/>
          </a:prstGeom>
          <a:noFill/>
        </p:spPr>
      </p:pic>
      <p:pic>
        <p:nvPicPr>
          <p:cNvPr id="69640" name="Picture 8" descr="Oase-BioPress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636912"/>
            <a:ext cx="2273936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KOLIK TO STOJÍ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4873752"/>
          </a:xfrm>
        </p:spPr>
        <p:txBody>
          <a:bodyPr>
            <a:normAutofit fontScale="92500"/>
          </a:bodyPr>
          <a:lstStyle/>
          <a:p>
            <a:r>
              <a:rPr lang="cs-CZ" sz="2200" dirty="0" smtClean="0"/>
              <a:t>Délka fólie = délka jezírka + 2x hloubka jezírka + 60 cm okraj. </a:t>
            </a:r>
            <a:endParaRPr lang="cs-CZ" sz="2200" dirty="0" smtClean="0"/>
          </a:p>
          <a:p>
            <a:r>
              <a:rPr lang="cs-CZ" sz="2200" dirty="0" smtClean="0"/>
              <a:t>Šířka </a:t>
            </a:r>
            <a:r>
              <a:rPr lang="cs-CZ" sz="2200" dirty="0" smtClean="0"/>
              <a:t>fólie = šířka jezírka + 2x hloubka jezírka + 60 cm okraj. </a:t>
            </a:r>
            <a:endParaRPr lang="cs-CZ" sz="2200" dirty="0" smtClean="0"/>
          </a:p>
          <a:p>
            <a:endParaRPr lang="cs-CZ" sz="2200" dirty="0" smtClean="0"/>
          </a:p>
          <a:p>
            <a:r>
              <a:rPr lang="cs-CZ" dirty="0" smtClean="0"/>
              <a:t>Cca 4500,- nádrž 1000 l, (240*140*60) </a:t>
            </a:r>
          </a:p>
          <a:p>
            <a:pPr lvl="1"/>
            <a:r>
              <a:rPr lang="cs-CZ" dirty="0" smtClean="0"/>
              <a:t>Folie 420*320 cca 2800,- Kč, textilie 14m2 cca 1400,-  </a:t>
            </a:r>
            <a:r>
              <a:rPr lang="cs-CZ" sz="2200" dirty="0" smtClean="0"/>
              <a:t>4000</a:t>
            </a:r>
            <a:r>
              <a:rPr lang="cs-CZ" sz="2600" dirty="0" smtClean="0"/>
              <a:t>,-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cs-CZ" dirty="0" smtClean="0"/>
              <a:t>Cca 10 200,- nádrž 1500 l (230*200*70)</a:t>
            </a:r>
          </a:p>
          <a:p>
            <a:pPr lvl="1"/>
            <a:r>
              <a:rPr lang="cs-CZ" dirty="0" smtClean="0"/>
              <a:t>Folie 430*400 cca 3800,- Kč, textilie 17m2 cca 1700,-  5500,-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Cca 17 000,- nádrž 2000 l (260*220*80) </a:t>
            </a:r>
          </a:p>
          <a:p>
            <a:pPr lvl="1"/>
            <a:r>
              <a:rPr lang="cs-CZ" dirty="0" smtClean="0"/>
              <a:t>Folie </a:t>
            </a:r>
            <a:r>
              <a:rPr lang="cs-CZ" dirty="0" smtClean="0"/>
              <a:t>480*440 </a:t>
            </a:r>
            <a:r>
              <a:rPr lang="cs-CZ" dirty="0" smtClean="0"/>
              <a:t>cca 3800,- Kč, textilie </a:t>
            </a:r>
            <a:r>
              <a:rPr lang="cs-CZ" dirty="0" smtClean="0"/>
              <a:t>24m2 </a:t>
            </a:r>
            <a:r>
              <a:rPr lang="cs-CZ" dirty="0" smtClean="0"/>
              <a:t>cca </a:t>
            </a:r>
            <a:r>
              <a:rPr lang="cs-CZ" dirty="0" smtClean="0"/>
              <a:t>2400</a:t>
            </a:r>
            <a:r>
              <a:rPr lang="cs-CZ" dirty="0" smtClean="0"/>
              <a:t>,-  </a:t>
            </a:r>
            <a:r>
              <a:rPr lang="cs-CZ" dirty="0" smtClean="0"/>
              <a:t>6200</a:t>
            </a:r>
            <a:r>
              <a:rPr lang="cs-CZ" dirty="0" smtClean="0"/>
              <a:t>,-</a:t>
            </a:r>
            <a:endParaRPr lang="cs-CZ" dirty="0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KOLIK TO STOJÍ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Skimmer</a:t>
            </a:r>
            <a:r>
              <a:rPr lang="cs-CZ" dirty="0" smtClean="0"/>
              <a:t> cca 1000,-</a:t>
            </a:r>
          </a:p>
          <a:p>
            <a:r>
              <a:rPr lang="cs-CZ" dirty="0" smtClean="0"/>
              <a:t>Fontánka cca 1000,-</a:t>
            </a:r>
          </a:p>
          <a:p>
            <a:r>
              <a:rPr lang="cs-CZ" dirty="0" smtClean="0"/>
              <a:t>Rostliny od 50,-</a:t>
            </a:r>
          </a:p>
          <a:p>
            <a:r>
              <a:rPr lang="cs-CZ" dirty="0" smtClean="0"/>
              <a:t>Ryby od 50</a:t>
            </a:r>
            <a:r>
              <a:rPr lang="cs-CZ" smtClean="0"/>
              <a:t>,- </a:t>
            </a:r>
            <a:endParaRPr lang="cs-CZ" dirty="0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VÁM ZA </a:t>
            </a:r>
            <a:r>
              <a:rPr lang="cs-CZ" dirty="0" smtClean="0"/>
              <a:t>POZORNOST</a:t>
            </a:r>
            <a:endParaRPr lang="cs-CZ" dirty="0"/>
          </a:p>
        </p:txBody>
      </p:sp>
      <p:pic>
        <p:nvPicPr>
          <p:cNvPr id="80898" name="Picture 2" descr="VÃ½sledek obrÃ¡zku pro jezÃ­rko s ryba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16832"/>
            <a:ext cx="5523963" cy="4453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Klasika, či neformální styl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 smtClean="0"/>
              <a:t>Klasické </a:t>
            </a:r>
            <a:r>
              <a:rPr lang="cs-CZ" dirty="0" smtClean="0"/>
              <a:t>stavby </a:t>
            </a:r>
            <a:r>
              <a:rPr lang="cs-CZ" dirty="0" smtClean="0"/>
              <a:t>- </a:t>
            </a:r>
            <a:r>
              <a:rPr lang="cs-CZ" dirty="0" smtClean="0"/>
              <a:t>přísné </a:t>
            </a:r>
            <a:r>
              <a:rPr lang="cs-CZ" dirty="0" smtClean="0"/>
              <a:t>tvary – často beton </a:t>
            </a:r>
            <a:r>
              <a:rPr lang="cs-CZ" dirty="0" smtClean="0"/>
              <a:t>nebo </a:t>
            </a:r>
            <a:r>
              <a:rPr lang="cs-CZ" dirty="0" smtClean="0"/>
              <a:t>cihla</a:t>
            </a:r>
          </a:p>
          <a:p>
            <a:pPr fontAlgn="base"/>
            <a:endParaRPr lang="cs-CZ" dirty="0" smtClean="0"/>
          </a:p>
          <a:p>
            <a:pPr fontAlgn="base"/>
            <a:endParaRPr lang="cs-CZ" dirty="0" smtClean="0"/>
          </a:p>
          <a:p>
            <a:pPr fontAlgn="base">
              <a:buNone/>
            </a:pPr>
            <a:endParaRPr lang="cs-CZ" dirty="0" smtClean="0"/>
          </a:p>
          <a:p>
            <a:pPr fontAlgn="base"/>
            <a:r>
              <a:rPr lang="cs-CZ" dirty="0" smtClean="0"/>
              <a:t>Neformální </a:t>
            </a:r>
            <a:r>
              <a:rPr lang="cs-CZ" dirty="0" smtClean="0"/>
              <a:t>styl </a:t>
            </a:r>
            <a:r>
              <a:rPr lang="cs-CZ" dirty="0" smtClean="0"/>
              <a:t>- přirozená nepravidelnost - fóliová jezírka, osázení </a:t>
            </a:r>
            <a:r>
              <a:rPr lang="cs-CZ" dirty="0" smtClean="0"/>
              <a:t>na březích </a:t>
            </a:r>
            <a:endParaRPr lang="cs-CZ" dirty="0" smtClean="0"/>
          </a:p>
          <a:p>
            <a:pPr fontAlgn="base"/>
            <a:endParaRPr lang="cs-CZ" dirty="0" smtClean="0"/>
          </a:p>
          <a:p>
            <a:pPr fontAlgn="base"/>
            <a:endParaRPr lang="cs-CZ" dirty="0" smtClean="0"/>
          </a:p>
        </p:txBody>
      </p:sp>
      <p:pic>
        <p:nvPicPr>
          <p:cNvPr id="4" name="Obrázek 3" descr="Klepněte pro větší obráze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060848"/>
            <a:ext cx="2736304" cy="176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be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509120"/>
            <a:ext cx="25922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Kam s vodou?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 smtClean="0"/>
              <a:t>Ne </a:t>
            </a:r>
            <a:r>
              <a:rPr lang="cs-CZ" dirty="0" smtClean="0"/>
              <a:t>v blízkosti stromů či </a:t>
            </a:r>
            <a:r>
              <a:rPr lang="cs-CZ" dirty="0" smtClean="0"/>
              <a:t>keřů</a:t>
            </a:r>
          </a:p>
          <a:p>
            <a:pPr lvl="1" fontAlgn="base"/>
            <a:r>
              <a:rPr lang="cs-CZ" dirty="0" smtClean="0"/>
              <a:t>spadané </a:t>
            </a:r>
            <a:r>
              <a:rPr lang="cs-CZ" dirty="0" smtClean="0"/>
              <a:t>listí ve vodě </a:t>
            </a:r>
            <a:r>
              <a:rPr lang="cs-CZ" dirty="0" smtClean="0"/>
              <a:t>zahnívá a </a:t>
            </a:r>
            <a:r>
              <a:rPr lang="cs-CZ" dirty="0" smtClean="0"/>
              <a:t>vytváří hnilobné plyny</a:t>
            </a:r>
            <a:endParaRPr lang="cs-CZ" dirty="0" smtClean="0"/>
          </a:p>
          <a:p>
            <a:pPr fontAlgn="base"/>
            <a:r>
              <a:rPr lang="cs-CZ" dirty="0" smtClean="0"/>
              <a:t>Ne celodenně </a:t>
            </a:r>
            <a:r>
              <a:rPr lang="cs-CZ" dirty="0" smtClean="0"/>
              <a:t>osluněné stanoviště </a:t>
            </a:r>
            <a:endParaRPr lang="cs-CZ" dirty="0" smtClean="0"/>
          </a:p>
          <a:p>
            <a:pPr lvl="1" fontAlgn="base"/>
            <a:r>
              <a:rPr lang="cs-CZ" dirty="0" smtClean="0"/>
              <a:t>velký odpar </a:t>
            </a:r>
            <a:r>
              <a:rPr lang="cs-CZ" dirty="0" smtClean="0"/>
              <a:t>vody </a:t>
            </a:r>
            <a:endParaRPr lang="cs-CZ" dirty="0" smtClean="0"/>
          </a:p>
          <a:p>
            <a:pPr lvl="1" fontAlgn="base"/>
            <a:r>
              <a:rPr lang="cs-CZ" dirty="0" smtClean="0"/>
              <a:t>množení řas </a:t>
            </a:r>
            <a:r>
              <a:rPr lang="cs-CZ" dirty="0" smtClean="0"/>
              <a:t>  </a:t>
            </a:r>
            <a:endParaRPr lang="cs-CZ" dirty="0" smtClean="0"/>
          </a:p>
          <a:p>
            <a:pPr lvl="1" fontAlgn="base"/>
            <a:endParaRPr lang="cs-CZ" dirty="0" smtClean="0"/>
          </a:p>
          <a:p>
            <a:pPr lvl="0"/>
            <a:r>
              <a:rPr lang="cs-CZ" dirty="0" smtClean="0"/>
              <a:t>Minimálně 1/3 vodní </a:t>
            </a:r>
            <a:r>
              <a:rPr lang="cs-CZ" dirty="0" smtClean="0"/>
              <a:t>plochy by </a:t>
            </a:r>
            <a:r>
              <a:rPr lang="cs-CZ" dirty="0" smtClean="0"/>
              <a:t>měla tvořit tzv. mělká </a:t>
            </a:r>
            <a:r>
              <a:rPr lang="cs-CZ" dirty="0" smtClean="0"/>
              <a:t>zóna - přírodní </a:t>
            </a:r>
            <a:r>
              <a:rPr lang="cs-CZ" dirty="0" smtClean="0"/>
              <a:t>čistička a </a:t>
            </a:r>
            <a:r>
              <a:rPr lang="cs-CZ" dirty="0" smtClean="0"/>
              <a:t>filtrace</a:t>
            </a:r>
          </a:p>
          <a:p>
            <a:pPr lvl="0"/>
            <a:r>
              <a:rPr lang="cs-CZ" dirty="0" err="1" smtClean="0"/>
              <a:t>Nezámrzná</a:t>
            </a:r>
            <a:r>
              <a:rPr lang="cs-CZ" dirty="0" smtClean="0"/>
              <a:t> </a:t>
            </a:r>
            <a:r>
              <a:rPr lang="cs-CZ" dirty="0" smtClean="0"/>
              <a:t>hloubka je v ČR cca 80 </a:t>
            </a:r>
            <a:r>
              <a:rPr lang="cs-CZ" dirty="0" smtClean="0"/>
              <a:t>cm</a:t>
            </a:r>
          </a:p>
          <a:p>
            <a:pPr lvl="0"/>
            <a:r>
              <a:rPr lang="cs-CZ" dirty="0" smtClean="0"/>
              <a:t>Příliš </a:t>
            </a:r>
            <a:r>
              <a:rPr lang="cs-CZ" dirty="0" smtClean="0"/>
              <a:t>mělké vodní plochy se snadno </a:t>
            </a:r>
            <a:r>
              <a:rPr lang="cs-CZ" dirty="0" smtClean="0"/>
              <a:t>přehřívají - růst řas, množení komárů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42" name="Picture 2" descr="VÃ½sledek obrÃ¡zku pro listÃ­ v jezÃ­rku"/>
          <p:cNvPicPr>
            <a:picLocks noChangeAspect="1" noChangeArrowheads="1"/>
          </p:cNvPicPr>
          <p:nvPr/>
        </p:nvPicPr>
        <p:blipFill>
          <a:blip r:embed="rId2" cstate="print"/>
          <a:srcRect r="2533"/>
          <a:stretch>
            <a:fillRect/>
          </a:stretch>
        </p:blipFill>
        <p:spPr bwMode="auto">
          <a:xfrm>
            <a:off x="5652121" y="2480538"/>
            <a:ext cx="2448272" cy="16685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chester Falls, zahradnÃ­ fontÃ¡na, IPX8, 6 W, polyresin, 3 LED diody, kamennÃ½ vzh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501008"/>
            <a:ext cx="3067200" cy="30672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Malá zahrádka, velká </a:t>
            </a:r>
            <a:r>
              <a:rPr lang="cs-CZ" dirty="0" smtClean="0"/>
              <a:t>zahrada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base"/>
            <a:endParaRPr lang="cs-CZ" dirty="0" smtClean="0"/>
          </a:p>
          <a:p>
            <a:pPr fontAlgn="base"/>
            <a:r>
              <a:rPr lang="cs-CZ" dirty="0" smtClean="0"/>
              <a:t>Větší </a:t>
            </a:r>
            <a:r>
              <a:rPr lang="cs-CZ" dirty="0" smtClean="0"/>
              <a:t>prostor </a:t>
            </a:r>
            <a:endParaRPr lang="cs-CZ" dirty="0" smtClean="0"/>
          </a:p>
          <a:p>
            <a:pPr lvl="1" fontAlgn="base"/>
            <a:r>
              <a:rPr lang="cs-CZ" dirty="0" smtClean="0"/>
              <a:t> jezírko, potůček </a:t>
            </a:r>
            <a:r>
              <a:rPr lang="cs-CZ" dirty="0" smtClean="0"/>
              <a:t>nebo vodní </a:t>
            </a:r>
            <a:r>
              <a:rPr lang="cs-CZ" dirty="0" smtClean="0"/>
              <a:t>kanál</a:t>
            </a:r>
            <a:endParaRPr lang="cs-CZ" dirty="0" smtClean="0"/>
          </a:p>
          <a:p>
            <a:pPr fontAlgn="base"/>
            <a:r>
              <a:rPr lang="cs-CZ" dirty="0" smtClean="0"/>
              <a:t>Malý prostor </a:t>
            </a:r>
          </a:p>
          <a:p>
            <a:pPr lvl="1" fontAlgn="base"/>
            <a:r>
              <a:rPr lang="cs-CZ" dirty="0" smtClean="0"/>
              <a:t>staré </a:t>
            </a:r>
            <a:r>
              <a:rPr lang="cs-CZ" dirty="0" smtClean="0"/>
              <a:t>kádě či jiné vodotěsné nádoby k vytvoření miniaturního </a:t>
            </a:r>
            <a:r>
              <a:rPr lang="cs-CZ" dirty="0" smtClean="0"/>
              <a:t>jezírka</a:t>
            </a:r>
          </a:p>
          <a:p>
            <a:pPr lvl="1" fontAlgn="base"/>
            <a:r>
              <a:rPr lang="cs-CZ" dirty="0" smtClean="0"/>
              <a:t>chrlič </a:t>
            </a:r>
            <a:r>
              <a:rPr lang="cs-CZ" dirty="0" smtClean="0"/>
              <a:t>vody ve </a:t>
            </a:r>
            <a:r>
              <a:rPr lang="cs-CZ" dirty="0" smtClean="0"/>
              <a:t>stěně</a:t>
            </a:r>
          </a:p>
          <a:p>
            <a:pPr lvl="1" fontAlgn="base"/>
            <a:r>
              <a:rPr lang="cs-CZ" dirty="0" err="1" smtClean="0"/>
              <a:t>valounková</a:t>
            </a:r>
            <a:r>
              <a:rPr lang="cs-CZ" dirty="0" smtClean="0"/>
              <a:t> fontánka</a:t>
            </a:r>
            <a:endParaRPr lang="cs-CZ" dirty="0"/>
          </a:p>
        </p:txBody>
      </p:sp>
      <p:pic>
        <p:nvPicPr>
          <p:cNvPr id="6" name="Obrázek 5" descr="Klepněte pro větší obráze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12776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Fontány, pítka a chrliče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6082" name="Picture 2" descr="VÃ½sledek obrÃ¡zku pro fontÃ¡nky, pÃ­tka a chrliÄe"/>
          <p:cNvPicPr>
            <a:picLocks noChangeAspect="1" noChangeArrowheads="1"/>
          </p:cNvPicPr>
          <p:nvPr/>
        </p:nvPicPr>
        <p:blipFill>
          <a:blip r:embed="rId2" cstate="print"/>
          <a:srcRect t="11837" b="7286"/>
          <a:stretch>
            <a:fillRect/>
          </a:stretch>
        </p:blipFill>
        <p:spPr bwMode="auto">
          <a:xfrm>
            <a:off x="467543" y="1628800"/>
            <a:ext cx="7325794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VÃ½sledek obrÃ¡zku pro fontÃ¡nka do zahra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933056"/>
            <a:ext cx="2857500" cy="2600325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Fontánky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 smtClean="0"/>
              <a:t>Nádrž </a:t>
            </a:r>
            <a:r>
              <a:rPr lang="cs-CZ" dirty="0" smtClean="0"/>
              <a:t>s </a:t>
            </a:r>
            <a:r>
              <a:rPr lang="cs-CZ" dirty="0" smtClean="0"/>
              <a:t>čerpadlem - schovaná </a:t>
            </a:r>
            <a:r>
              <a:rPr lang="cs-CZ" dirty="0" smtClean="0"/>
              <a:t>v </a:t>
            </a:r>
            <a:r>
              <a:rPr lang="cs-CZ" dirty="0" smtClean="0"/>
              <a:t>zemi</a:t>
            </a:r>
          </a:p>
          <a:p>
            <a:pPr fontAlgn="base"/>
            <a:r>
              <a:rPr lang="cs-CZ" dirty="0" smtClean="0"/>
              <a:t>Tryska</a:t>
            </a:r>
          </a:p>
          <a:p>
            <a:pPr fontAlgn="base"/>
            <a:endParaRPr lang="cs-CZ" dirty="0" smtClean="0"/>
          </a:p>
          <a:p>
            <a:pPr fontAlgn="base"/>
            <a:r>
              <a:rPr lang="cs-CZ" dirty="0" smtClean="0"/>
              <a:t>pro </a:t>
            </a:r>
            <a:r>
              <a:rPr lang="cs-CZ" dirty="0" smtClean="0"/>
              <a:t>děti nepředstavuje žádné </a:t>
            </a:r>
            <a:r>
              <a:rPr lang="cs-CZ" dirty="0" smtClean="0"/>
              <a:t>nebezpečí</a:t>
            </a:r>
          </a:p>
          <a:p>
            <a:pPr fontAlgn="base"/>
            <a:r>
              <a:rPr lang="cs-CZ" dirty="0" smtClean="0"/>
              <a:t>V zimě se vypíná - vypadá pustě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Picture 4" descr="FontÃ¡na mÄsÃ­ÄnÃ­ misky V-garden"/>
          <p:cNvPicPr>
            <a:picLocks noChangeAspect="1" noChangeArrowheads="1"/>
          </p:cNvPicPr>
          <p:nvPr/>
        </p:nvPicPr>
        <p:blipFill>
          <a:blip r:embed="rId3" cstate="print"/>
          <a:srcRect l="7615"/>
          <a:stretch>
            <a:fillRect/>
          </a:stretch>
        </p:blipFill>
        <p:spPr bwMode="auto">
          <a:xfrm>
            <a:off x="6444208" y="908720"/>
            <a:ext cx="1747184" cy="2836800"/>
          </a:xfrm>
          <a:prstGeom prst="rect">
            <a:avLst/>
          </a:prstGeom>
          <a:noFill/>
        </p:spPr>
      </p:pic>
      <p:sp>
        <p:nvSpPr>
          <p:cNvPr id="8194" name="AutoShape 2" descr="VÃ½sledek obrÃ¡zku pro fontÃ¡nka do zahra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196" name="AutoShape 4" descr="VÃ½sledek obrÃ¡zku pro fontÃ¡nka do zahra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8" name="Picture 6" descr="VÃ½sledek obrÃ¡zku pro fontÃ¡nka do zahrad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218" y="3861048"/>
            <a:ext cx="3543308" cy="2664296"/>
          </a:xfrm>
          <a:prstGeom prst="rect">
            <a:avLst/>
          </a:prstGeom>
          <a:noFill/>
        </p:spPr>
      </p:pic>
      <p:pic>
        <p:nvPicPr>
          <p:cNvPr id="8200" name="Picture 8" descr="VÃ½sledek obrÃ¡zku pro fontÃ¡nka do zahrad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1" y="3933056"/>
            <a:ext cx="1752195" cy="2628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801</TotalTime>
  <Words>1091</Words>
  <Application>Microsoft Office PowerPoint</Application>
  <PresentationFormat>Předvádění na obrazovce (4:3)</PresentationFormat>
  <Paragraphs>296</Paragraphs>
  <Slides>48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Arkýř</vt:lpstr>
      <vt:lpstr>Voda v zahradě II</vt:lpstr>
      <vt:lpstr>Voda v zahradě</vt:lpstr>
      <vt:lpstr>Co hraje roli při výběru?</vt:lpstr>
      <vt:lpstr>Možností je spousta</vt:lpstr>
      <vt:lpstr>Klasika, či neformální styl?</vt:lpstr>
      <vt:lpstr>Kam s vodou?</vt:lpstr>
      <vt:lpstr>Malá zahrádka, velká zahrada</vt:lpstr>
      <vt:lpstr>Fontány, pítka a chrliče</vt:lpstr>
      <vt:lpstr>Fontánky</vt:lpstr>
      <vt:lpstr>Chrliče</vt:lpstr>
      <vt:lpstr>Jezírko v nádobě</vt:lpstr>
      <vt:lpstr>Pítka</vt:lpstr>
      <vt:lpstr>Potok</vt:lpstr>
      <vt:lpstr>Potok</vt:lpstr>
      <vt:lpstr>Potok</vt:lpstr>
      <vt:lpstr>Rašeliniště, bažina</vt:lpstr>
      <vt:lpstr>Rašeliniště, bažina</vt:lpstr>
      <vt:lpstr>Rašeliniště, bažina - zakládání</vt:lpstr>
      <vt:lpstr>Rybník</vt:lpstr>
      <vt:lpstr>Rybník</vt:lpstr>
      <vt:lpstr>Jezírko</vt:lpstr>
      <vt:lpstr>Jezírko - Klasické</vt:lpstr>
      <vt:lpstr>Jezírko - Přirozené</vt:lpstr>
      <vt:lpstr>Jezírko v Japonském stylu</vt:lpstr>
      <vt:lpstr>Koupací jezírko</vt:lpstr>
      <vt:lpstr>Koupací jezírko</vt:lpstr>
      <vt:lpstr>Koupací jezírko</vt:lpstr>
      <vt:lpstr>Stavba jezírka</vt:lpstr>
      <vt:lpstr>Než začneme kutat díru …. </vt:lpstr>
      <vt:lpstr>Stavba jezírka - podloží</vt:lpstr>
      <vt:lpstr>Stavba jezírka - podloží</vt:lpstr>
      <vt:lpstr>Stavba jezírka – Fólie </vt:lpstr>
      <vt:lpstr>Stavba jezírka – Fólie </vt:lpstr>
      <vt:lpstr>Stavba jezírka</vt:lpstr>
      <vt:lpstr>Technika do jezírka</vt:lpstr>
      <vt:lpstr>Technika do jezírka - Čerpadlo</vt:lpstr>
      <vt:lpstr>Technika do jezírka - Čerpadlo</vt:lpstr>
      <vt:lpstr>Technika do jezírka - Čerpadlo</vt:lpstr>
      <vt:lpstr>Technika do jezírka - Čerpadlo</vt:lpstr>
      <vt:lpstr>Technika do jezírka - Filtr</vt:lpstr>
      <vt:lpstr>Technika do jezírka - Filtr</vt:lpstr>
      <vt:lpstr>Další technika</vt:lpstr>
      <vt:lpstr>Údržba jezírka</vt:lpstr>
      <vt:lpstr>Údržba jezírka</vt:lpstr>
      <vt:lpstr>KOLIK TO STOJÍ ?</vt:lpstr>
      <vt:lpstr>KOLIK TO STOJÍ ?</vt:lpstr>
      <vt:lpstr>KOLIK TO STOJÍ ?</vt:lpstr>
      <vt:lpstr>DĚKUJI VÁM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 v zahradě II</dc:title>
  <dc:creator>Zuzana Bukvickova</dc:creator>
  <cp:lastModifiedBy>Zuzana Bukvickova</cp:lastModifiedBy>
  <cp:revision>3</cp:revision>
  <dcterms:created xsi:type="dcterms:W3CDTF">2019-01-16T23:14:42Z</dcterms:created>
  <dcterms:modified xsi:type="dcterms:W3CDTF">2019-01-17T12:35:59Z</dcterms:modified>
</cp:coreProperties>
</file>