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9" r:id="rId3"/>
    <p:sldId id="261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62" r:id="rId12"/>
    <p:sldId id="273" r:id="rId13"/>
    <p:sldId id="274" r:id="rId14"/>
    <p:sldId id="265" r:id="rId15"/>
    <p:sldId id="266" r:id="rId16"/>
    <p:sldId id="263" r:id="rId17"/>
    <p:sldId id="260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22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1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38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04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5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49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65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7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61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3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93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5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CEE3F-9DBA-4F94-9C69-B33179DBFFC1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CAF17-FBAA-4D50-A613-3DE47BEAC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0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valkový záh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2" b="17372"/>
          <a:stretch/>
        </p:blipFill>
        <p:spPr bwMode="auto">
          <a:xfrm>
            <a:off x="2692398" y="1820174"/>
            <a:ext cx="6831821" cy="1699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Trvalky (pereny)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KAV</a:t>
            </a:r>
          </a:p>
          <a:p>
            <a:r>
              <a:rPr lang="cs-CZ" dirty="0" err="1" smtClean="0"/>
              <a:t>Ing.Zuzana</a:t>
            </a:r>
            <a:r>
              <a:rPr lang="cs-CZ" dirty="0" smtClean="0"/>
              <a:t> Bukvičková </a:t>
            </a:r>
          </a:p>
          <a:p>
            <a:r>
              <a:rPr lang="cs-CZ" dirty="0" smtClean="0"/>
              <a:t>ft. Ing. Lenka Prokůpková</a:t>
            </a:r>
            <a:endParaRPr lang="cs-CZ" dirty="0"/>
          </a:p>
        </p:txBody>
      </p:sp>
      <p:pic>
        <p:nvPicPr>
          <p:cNvPr id="2052" name="Picture 4" descr="Image result for piktogram trvalk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" t="59735" r="79309" b="19920"/>
          <a:stretch/>
        </p:blipFill>
        <p:spPr bwMode="auto">
          <a:xfrm>
            <a:off x="7755148" y="3640015"/>
            <a:ext cx="1652621" cy="15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5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Rozmnožování trvalek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Mnoho rodů lze více způsoby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cs-CZ" altLang="cs-CZ" sz="3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Množíme </a:t>
            </a:r>
          </a:p>
          <a:p>
            <a:pPr marL="742950" lvl="2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Generativně 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semeny</a:t>
            </a:r>
          </a:p>
          <a:p>
            <a:pPr marL="742950" lvl="2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2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Vegetativně		odnožemi</a:t>
            </a:r>
          </a:p>
          <a:p>
            <a:pPr marL="1371600" lvl="4" indent="0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hlízami a cibulemi</a:t>
            </a:r>
          </a:p>
          <a:p>
            <a:pPr marL="457200" lvl="2" indent="0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dělením</a:t>
            </a: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914400" lvl="4" indent="0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řízkováním</a:t>
            </a: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Image result for rozmnožování trva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32" y="2556931"/>
            <a:ext cx="2511836" cy="36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4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Rozmnožování </a:t>
            </a:r>
            <a:r>
              <a:rPr lang="cs-CZ" altLang="cs-CZ" dirty="0" smtClean="0"/>
              <a:t>trvalek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31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Semenem (generativně)</a:t>
            </a:r>
            <a:endParaRPr lang="cs-CZ" altLang="cs-CZ" sz="3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množí se druhy, u kterých si potomstvo zachovává vlastnosti rodičů</a:t>
            </a:r>
            <a:endParaRPr lang="cs-CZ" altLang="cs-CZ" sz="3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termín výsevu 		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březen (skleník)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	duben - květen </a:t>
            </a: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pařeniště)</a:t>
            </a:r>
          </a:p>
          <a:p>
            <a:pPr marL="45720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během roku (</a:t>
            </a: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stanoviště)</a:t>
            </a:r>
            <a:endParaRPr lang="cs-CZ" altLang="cs-CZ" sz="27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Speciální výsevy: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výsevy </a:t>
            </a: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ihned po dozrání  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(ztráta klíčivosti) </a:t>
            </a: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cs-CZ" altLang="cs-CZ" sz="27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prvosenka</a:t>
            </a:r>
            <a:endParaRPr lang="cs-CZ" altLang="cs-CZ" sz="27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semena klíčící po promrznutí – </a:t>
            </a:r>
            <a:r>
              <a:rPr lang="cs-CZ" altLang="cs-CZ" sz="27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orlíček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stratifikace – </a:t>
            </a:r>
            <a:r>
              <a:rPr lang="cs-CZ" altLang="cs-CZ" sz="27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srdcovka</a:t>
            </a:r>
            <a:r>
              <a:rPr lang="cs-CZ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27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čemeřice, lupina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velmi </a:t>
            </a:r>
            <a:r>
              <a:rPr lang="cs-CZ" sz="2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drobná semínka se vůbec nezasypávají substrátem, volně </a:t>
            </a:r>
            <a:r>
              <a:rPr lang="cs-CZ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</a:t>
            </a:r>
            <a:r>
              <a:rPr lang="cs-CZ" sz="27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položí na povrch </a:t>
            </a:r>
            <a:r>
              <a:rPr lang="cs-CZ" sz="27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cs-CZ" sz="27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třapatka, zvonky</a:t>
            </a:r>
            <a:endParaRPr lang="cs-CZ" altLang="cs-CZ" sz="2700" i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Image result for trvalky k výse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72" y="3138729"/>
            <a:ext cx="1156088" cy="2155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9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Rozmnožování trvalek </a:t>
            </a:r>
            <a:r>
              <a:rPr lang="cs-CZ" altLang="cs-CZ" dirty="0" smtClean="0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013165" cy="331893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cs-CZ" sz="2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Odnožemi</a:t>
            </a:r>
          </a:p>
          <a:p>
            <a:pPr fontAlgn="base"/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rostlina vytvoří odnož, na které se vytváří samostatná rostlinka</a:t>
            </a:r>
          </a:p>
          <a:p>
            <a:pPr fontAlgn="base"/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přímo na rostlině nebo na dlouhém stonku nebo stolonu</a:t>
            </a:r>
          </a:p>
          <a:p>
            <a:pPr fontAlgn="base"/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novou rostlinku stačí pouze oddělit od mateřské a zasadit - již má základ kořenového systému. </a:t>
            </a:r>
          </a:p>
          <a:p>
            <a:pPr fontAlgn="base"/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choulostivějších druhů je vhodné předpěstování v pařeništi.</a:t>
            </a:r>
          </a:p>
          <a:p>
            <a:pPr fontAlgn="base"/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např. některé kobercové skalničky nebo sukulenty - lomikámen, barvínek, netřesk</a:t>
            </a:r>
          </a:p>
          <a:p>
            <a:endParaRPr lang="cs-CZ" dirty="0"/>
          </a:p>
        </p:txBody>
      </p:sp>
      <p:sp>
        <p:nvSpPr>
          <p:cNvPr id="4" name="AutoShape 2" descr="Image result for odnože netře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440" y="982132"/>
            <a:ext cx="2782485" cy="2084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Rozmnožování trvalek </a:t>
            </a:r>
            <a:r>
              <a:rPr lang="cs-CZ" altLang="cs-CZ" dirty="0" smtClean="0"/>
              <a:t>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cs-CZ" sz="2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Cibulemi a hlízami</a:t>
            </a:r>
          </a:p>
          <a:p>
            <a:pPr fontAlgn="base"/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množení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novými tzv. dceřinými cibulkami či 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hlízkami</a:t>
            </a:r>
          </a:p>
          <a:p>
            <a:pPr fontAlgn="base"/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oddělení od mateřské cibule jsou cibulky schopny samostatného 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růstu - musí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však dosáhnout určité zralosti, což trvá i několik 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let – </a:t>
            </a:r>
            <a:r>
              <a:rPr lang="cs-CZ" sz="2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krokus</a:t>
            </a:r>
          </a:p>
          <a:p>
            <a:pPr fontAlgn="base"/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dceřiné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hlízy 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musí </a:t>
            </a:r>
            <a:r>
              <a:rPr 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mít </a:t>
            </a:r>
            <a:r>
              <a:rPr 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vegetativní pupen – </a:t>
            </a:r>
            <a:r>
              <a:rPr lang="cs-CZ" sz="2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šuškarda, topinambur</a:t>
            </a:r>
          </a:p>
          <a:p>
            <a:endParaRPr lang="cs-CZ" dirty="0"/>
          </a:p>
        </p:txBody>
      </p:sp>
      <p:pic>
        <p:nvPicPr>
          <p:cNvPr id="15366" name="Picture 6" descr="Image result for dělení hlí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" y="757986"/>
            <a:ext cx="2769694" cy="1648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Rozmnožování </a:t>
            </a:r>
            <a:r>
              <a:rPr lang="cs-CZ" altLang="cs-CZ" dirty="0" smtClean="0"/>
              <a:t>trvalek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7417278" cy="331893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31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Dělením</a:t>
            </a:r>
            <a:endParaRPr lang="cs-CZ" altLang="cs-CZ" sz="3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množí se trsovitě rostoucí rostliny</a:t>
            </a:r>
            <a:endParaRPr lang="cs-CZ" altLang="cs-CZ" sz="3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doba množení se řídí dobou kvetení </a:t>
            </a:r>
            <a:endParaRPr lang="cs-CZ" altLang="cs-CZ" sz="3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jaro </a:t>
            </a: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druhy s letním a 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podzimním kvetením – </a:t>
            </a:r>
            <a:r>
              <a:rPr lang="cs-CZ" altLang="cs-CZ" sz="27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chryzantéma, astra</a:t>
            </a:r>
            <a:endParaRPr lang="cs-CZ" altLang="cs-CZ" sz="27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podzim – druhy kvetoucí na </a:t>
            </a:r>
            <a:r>
              <a:rPr lang="cs-CZ" altLang="cs-CZ" sz="2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jaře - </a:t>
            </a:r>
            <a:r>
              <a:rPr lang="cs-CZ" altLang="cs-CZ" sz="27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kosatec</a:t>
            </a:r>
            <a:endParaRPr lang="cs-CZ" altLang="cs-CZ" sz="27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2290" name="Picture 2" descr="Image result for dělení trval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81" y="2285999"/>
            <a:ext cx="3528204" cy="2646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92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Rozmnožování </a:t>
            </a:r>
            <a:r>
              <a:rPr lang="cs-CZ" altLang="cs-CZ" dirty="0" smtClean="0"/>
              <a:t>trvalek 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cs-CZ" altLang="cs-CZ" sz="31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Řízkováním</a:t>
            </a:r>
            <a:endParaRPr lang="cs-CZ" altLang="cs-CZ" sz="31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vrcholové </a:t>
            </a: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řízky </a:t>
            </a:r>
            <a:r>
              <a:rPr lang="cs-CZ" altLang="cs-CZ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 vyzrálých výhonů</a:t>
            </a:r>
            <a:endParaRPr lang="cs-CZ" altLang="cs-CZ" sz="3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termín duben </a:t>
            </a: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říjen (podle druhu), řízek cca 8 cm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stimulace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množárna - rosení, hrnkování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dopěstování na </a:t>
            </a:r>
            <a:r>
              <a:rPr lang="cs-CZ" altLang="cs-CZ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venkovních </a:t>
            </a:r>
            <a:r>
              <a:rPr lang="cs-CZ" altLang="cs-CZ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plochách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31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Bylinné řízky - chryzantéma, levandule</a:t>
            </a:r>
          </a:p>
        </p:txBody>
      </p:sp>
      <p:pic>
        <p:nvPicPr>
          <p:cNvPr id="13314" name="Picture 2" descr="Image result for řízkování chryzanté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612" y="4054655"/>
            <a:ext cx="2589359" cy="1942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3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ěstování </a:t>
            </a:r>
            <a:r>
              <a:rPr lang="cs-CZ" altLang="cs-CZ" dirty="0"/>
              <a:t>trvalek na stanovišti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pozemek – prokypřený, odplevelený, vyhnojený kompostem</a:t>
            </a: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výsadba – podzim a jaro</a:t>
            </a: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spon výsadby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podle druhu (velikosti, rychlosti rozrůstání)</a:t>
            </a: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ošetřování </a:t>
            </a:r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zálivka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dle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druhu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mulč – kůra, štěrk (omezení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plevelů, brání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vysychání)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odstraňování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odkvetlých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květů</a:t>
            </a: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přihnojování </a:t>
            </a:r>
            <a:endParaRPr lang="cs-CZ" altLang="cs-CZ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cs-CZ" altLang="cs-CZ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6386" name="Picture 2" descr="Image result for trvalky mul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47"/>
          <a:stretch/>
        </p:blipFill>
        <p:spPr bwMode="auto">
          <a:xfrm>
            <a:off x="8816196" y="3209030"/>
            <a:ext cx="2605178" cy="30499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02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trvalek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6589142" cy="3318936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nízké </a:t>
            </a: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kobercové 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vhodné pro skalky, květinové 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zídky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obruby záhonů</a:t>
            </a: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olovysoké a vysoké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vhodné pro trvalkové záhony</a:t>
            </a:r>
          </a:p>
          <a:p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lang="cs-CZ" altLang="cs-CZ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řezu a sušení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použití ve floristice</a:t>
            </a:r>
          </a:p>
          <a:p>
            <a:endParaRPr lang="cs-CZ" altLang="cs-CZ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okrasné trávy </a:t>
            </a:r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kapradiny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záhony, prérijní výsadba, solitéry, floristika</a:t>
            </a:r>
          </a:p>
          <a:p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cs-CZ" altLang="cs-CZ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cibuloviny</a:t>
            </a:r>
            <a:r>
              <a:rPr lang="cs-CZ" altLang="cs-CZ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záhony, rychlení i floristika</a:t>
            </a:r>
          </a:p>
          <a:p>
            <a:endParaRPr lang="cs-CZ" altLang="cs-CZ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7410" name="Picture 2" descr="Na českých záhonech najdete zpravidla méně rostlinných druhů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51" y="2458682"/>
            <a:ext cx="3155231" cy="3593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2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vám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skupina trval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5" b="17225"/>
          <a:stretch/>
        </p:blipFill>
        <p:spPr bwMode="auto">
          <a:xfrm>
            <a:off x="2692398" y="3528203"/>
            <a:ext cx="6815669" cy="14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8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trvalek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 vysázení zůstávají na stanovišti více let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odumírá nadzemní část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kořeny</a:t>
            </a:r>
            <a:r>
              <a:rPr lang="cs-CZ" alt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oddenky </a:t>
            </a: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přečkávají ve fázi vegetačního klidu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pocházejí z různých </a:t>
            </a:r>
            <a:r>
              <a:rPr lang="cs-CZ" alt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oblastí, </a:t>
            </a: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mají různé nároky na vodu</a:t>
            </a:r>
            <a:r>
              <a:rPr lang="cs-CZ" alt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světlo</a:t>
            </a: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teplo</a:t>
            </a:r>
            <a:r>
              <a:rPr lang="cs-CZ" alt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vláhu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mají </a:t>
            </a: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různý vzrůst, tvar, barvu listů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altLang="cs-CZ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nevýhoda – krátká doba kvetení</a:t>
            </a: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3074" name="Picture 2" descr="Image result for trvalkový záh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9" y="4222473"/>
            <a:ext cx="4133488" cy="165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8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trvalek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trvalkové 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záhony 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(výsadba 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pravidelná, nepravidelná, volná )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skupinová výsadba – volná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soliterní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výsadba – místa, která upoutají pozornost 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(jednotlivé 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rostliny 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nebo skupiny 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jednoho druhu v 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trávníku)  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skalky, květinové 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zídky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sestavování speciálních uprav zahrad – vřesoviště, stepní úprava z trav, náhrada trávníku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buClrTx/>
              <a:buSzTx/>
              <a:tabLst>
                <a:tab pos="457200" algn="l"/>
              </a:tabLst>
            </a:pP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 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řezu a k</a:t>
            </a:r>
            <a:r>
              <a:rPr lang="cs-CZ" altLang="cs-CZ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cs-CZ" altLang="cs-CZ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sušení</a:t>
            </a:r>
            <a:endParaRPr lang="cs-CZ" altLang="cs-CZ" sz="3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6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Trvalkové záhony</a:t>
            </a:r>
            <a:endParaRPr lang="cs-CZ" dirty="0"/>
          </a:p>
        </p:txBody>
      </p:sp>
      <p:pic>
        <p:nvPicPr>
          <p:cNvPr id="4100" name="Picture 4" descr="Image result for trvalkový záhon pravidel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" y="1399992"/>
            <a:ext cx="4083121" cy="23682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trvalkový záhon pravideln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23" y="1902411"/>
            <a:ext cx="4436172" cy="2955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trvalkový ostrův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14899" r="12976" b="8215"/>
          <a:stretch/>
        </p:blipFill>
        <p:spPr bwMode="auto">
          <a:xfrm>
            <a:off x="8531526" y="3819847"/>
            <a:ext cx="2953224" cy="2310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9782" y="3819848"/>
            <a:ext cx="3472216" cy="2310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59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Skupinová </a:t>
            </a:r>
            <a:r>
              <a:rPr lang="cs-CZ" altLang="cs-CZ" dirty="0"/>
              <a:t>výsadba</a:t>
            </a:r>
            <a:endParaRPr lang="cs-CZ" dirty="0"/>
          </a:p>
        </p:txBody>
      </p:sp>
      <p:pic>
        <p:nvPicPr>
          <p:cNvPr id="5122" name="Picture 2" descr="Image result for trvalkový ostrův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06" y="2053086"/>
            <a:ext cx="4185706" cy="3064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rvalky malý zá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5" y="2449902"/>
            <a:ext cx="5380341" cy="3603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1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err="1" smtClean="0"/>
              <a:t>Solitery</a:t>
            </a:r>
            <a:endParaRPr lang="cs-CZ" dirty="0"/>
          </a:p>
        </p:txBody>
      </p:sp>
      <p:pic>
        <p:nvPicPr>
          <p:cNvPr id="6146" name="Picture 2" descr="Image result for juka v trávní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38" y="1251869"/>
            <a:ext cx="3321170" cy="4433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rvalky skupinová výsad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12" y="2363637"/>
            <a:ext cx="5089581" cy="38171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Skalky, květinové zídky</a:t>
            </a:r>
            <a:endParaRPr lang="cs-CZ" dirty="0"/>
          </a:p>
        </p:txBody>
      </p:sp>
      <p:pic>
        <p:nvPicPr>
          <p:cNvPr id="7170" name="Picture 2" descr="Image result for ska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97" y="2451903"/>
            <a:ext cx="6118901" cy="3464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květinové zíd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85" y="1739573"/>
            <a:ext cx="3256681" cy="4342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3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Speciální úpravy zahrad</a:t>
            </a:r>
            <a:endParaRPr lang="cs-CZ" dirty="0"/>
          </a:p>
        </p:txBody>
      </p:sp>
      <p:pic>
        <p:nvPicPr>
          <p:cNvPr id="8194" name="Picture 2" descr="Image result for vřesoviště a trval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0" y="1847401"/>
            <a:ext cx="4222824" cy="2414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tepní zá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36" y="3551903"/>
            <a:ext cx="3829728" cy="25531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ag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45" y="2031143"/>
            <a:ext cx="3933197" cy="2762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4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K řezu a sušení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0843" y="627061"/>
            <a:ext cx="3317875" cy="331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Image result for trvalky k žez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79" y="802254"/>
            <a:ext cx="3272330" cy="4364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statice tatarika 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81" y="2583915"/>
            <a:ext cx="5791200" cy="3857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72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320</Words>
  <Application>Microsoft Office PowerPoint</Application>
  <PresentationFormat>Širokoúhlá obrazovka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Organický</vt:lpstr>
      <vt:lpstr>Trvalky (pereny)</vt:lpstr>
      <vt:lpstr>Význam trvalek</vt:lpstr>
      <vt:lpstr>Použití trvalek</vt:lpstr>
      <vt:lpstr>Trvalkové záhony</vt:lpstr>
      <vt:lpstr>Skupinová výsadba</vt:lpstr>
      <vt:lpstr>Solitery</vt:lpstr>
      <vt:lpstr>Skalky, květinové zídky</vt:lpstr>
      <vt:lpstr>Speciální úpravy zahrad</vt:lpstr>
      <vt:lpstr>K řezu a sušení</vt:lpstr>
      <vt:lpstr>Rozmnožování trvalek</vt:lpstr>
      <vt:lpstr>Rozmnožování trvalek I</vt:lpstr>
      <vt:lpstr>Rozmnožování trvalek II</vt:lpstr>
      <vt:lpstr>Rozmnožování trvalek III</vt:lpstr>
      <vt:lpstr>Rozmnožování trvalek IV</vt:lpstr>
      <vt:lpstr>Rozmnožování trvalek V</vt:lpstr>
      <vt:lpstr>Pěstování trvalek na stanovišti</vt:lpstr>
      <vt:lpstr>Dělení trvalek</vt:lpstr>
      <vt:lpstr>Děkuji vám 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Trvalky (pereny)</dc:title>
  <dc:creator>Zuzana Bukvičková</dc:creator>
  <cp:lastModifiedBy>Zuzana Bukvičková</cp:lastModifiedBy>
  <cp:revision>14</cp:revision>
  <dcterms:created xsi:type="dcterms:W3CDTF">2020-03-15T14:22:12Z</dcterms:created>
  <dcterms:modified xsi:type="dcterms:W3CDTF">2020-03-15T23:39:34Z</dcterms:modified>
</cp:coreProperties>
</file>