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314" r:id="rId4"/>
    <p:sldId id="260" r:id="rId5"/>
    <p:sldId id="307" r:id="rId6"/>
    <p:sldId id="310" r:id="rId7"/>
    <p:sldId id="259" r:id="rId8"/>
    <p:sldId id="320" r:id="rId9"/>
    <p:sldId id="315" r:id="rId10"/>
    <p:sldId id="317" r:id="rId11"/>
    <p:sldId id="318" r:id="rId12"/>
    <p:sldId id="319" r:id="rId13"/>
    <p:sldId id="323" r:id="rId14"/>
    <p:sldId id="322" r:id="rId15"/>
    <p:sldId id="324" r:id="rId16"/>
    <p:sldId id="316" r:id="rId17"/>
    <p:sldId id="326" r:id="rId18"/>
    <p:sldId id="325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6" r:id="rId28"/>
    <p:sldId id="335" r:id="rId29"/>
    <p:sldId id="342" r:id="rId30"/>
    <p:sldId id="345" r:id="rId31"/>
    <p:sldId id="346" r:id="rId32"/>
    <p:sldId id="343" r:id="rId33"/>
    <p:sldId id="292" r:id="rId34"/>
    <p:sldId id="291" r:id="rId35"/>
    <p:sldId id="344" r:id="rId36"/>
    <p:sldId id="293" r:id="rId37"/>
    <p:sldId id="337" r:id="rId38"/>
    <p:sldId id="338" r:id="rId39"/>
    <p:sldId id="340" r:id="rId40"/>
    <p:sldId id="339" r:id="rId41"/>
    <p:sldId id="341" r:id="rId42"/>
    <p:sldId id="303" r:id="rId43"/>
    <p:sldId id="31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91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Orchideje (vstavačovité)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cs-CZ" dirty="0" smtClean="0"/>
          </a:p>
          <a:p>
            <a:pPr algn="r"/>
            <a:endParaRPr lang="cs-CZ" dirty="0"/>
          </a:p>
          <a:p>
            <a:pPr algn="r"/>
            <a:r>
              <a:rPr lang="cs-CZ" dirty="0" smtClean="0"/>
              <a:t>Ing. Zuzana Bukvičková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6" y="258206"/>
            <a:ext cx="6906947" cy="35639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4" y="1818042"/>
            <a:ext cx="4458718" cy="32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6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Vemeník dvoulistý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5145088" cy="3975100"/>
          </a:xfrm>
        </p:spPr>
        <p:txBody>
          <a:bodyPr/>
          <a:lstStyle/>
          <a:p>
            <a:r>
              <a:rPr lang="cs-CZ" dirty="0" smtClean="0"/>
              <a:t>Roste především na loukách, v křovinách, v světlých listnatých lesích </a:t>
            </a:r>
          </a:p>
          <a:p>
            <a:r>
              <a:rPr lang="cs-CZ" dirty="0" smtClean="0"/>
              <a:t>U nás nejhojněji rozšířená orchidej, velmi podobný v. zelenavý silně ohrožený a vzácný </a:t>
            </a:r>
          </a:p>
          <a:p>
            <a:r>
              <a:rPr lang="cs-CZ" dirty="0" smtClean="0"/>
              <a:t>V Česku je to jedna z nejhojnějších orchidejí, přesto je národním červeným seznamem hodnocena jako ohrožená a zákonem chráněná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352" t="42114" r="65918" b="20266"/>
          <a:stretch>
            <a:fillRect/>
          </a:stretch>
        </p:blipFill>
        <p:spPr bwMode="auto">
          <a:xfrm>
            <a:off x="7721600" y="746427"/>
            <a:ext cx="3797300" cy="510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Kruštík širolistý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878388" cy="3777622"/>
          </a:xfrm>
        </p:spPr>
        <p:txBody>
          <a:bodyPr/>
          <a:lstStyle/>
          <a:p>
            <a:r>
              <a:rPr lang="cs-CZ" dirty="0" smtClean="0"/>
              <a:t>Výskyt od nížin až po hory na čerstvých, živných a bohatých půdách</a:t>
            </a:r>
          </a:p>
          <a:p>
            <a:r>
              <a:rPr lang="cs-CZ" dirty="0" smtClean="0"/>
              <a:t>Typická stanoviště jsou lesy a křoviny. Dalšími možnými stanovišti jsou okraje cest, haldy, bývalé lomy</a:t>
            </a:r>
          </a:p>
          <a:p>
            <a:r>
              <a:rPr lang="cs-CZ" dirty="0" smtClean="0"/>
              <a:t>Rozmnožování  dělením oddenku je snadné, začínají být zahradními rostlinami</a:t>
            </a:r>
            <a:endParaRPr lang="cs-CZ" dirty="0"/>
          </a:p>
        </p:txBody>
      </p:sp>
      <p:pic>
        <p:nvPicPr>
          <p:cNvPr id="33794" name="Picture 2" descr="alternativnÃ­ popis obrÃ¡zku chybÃ­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6379" y="1282700"/>
            <a:ext cx="2957732" cy="391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Okrotice bílá, o. červená, o. úzkolistá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192588" cy="3777622"/>
          </a:xfrm>
        </p:spPr>
        <p:txBody>
          <a:bodyPr/>
          <a:lstStyle/>
          <a:p>
            <a:r>
              <a:rPr lang="cs-CZ" dirty="0" smtClean="0"/>
              <a:t>preferuje listnaté lesy (doubravy, květnaté bučiny, </a:t>
            </a:r>
            <a:r>
              <a:rPr lang="cs-CZ" dirty="0" err="1" smtClean="0"/>
              <a:t>dubohabřiny</a:t>
            </a:r>
            <a:r>
              <a:rPr lang="cs-CZ" dirty="0" smtClean="0"/>
              <a:t>), křovinaté stráně a světlé lemy. </a:t>
            </a:r>
          </a:p>
          <a:p>
            <a:r>
              <a:rPr lang="cs-CZ" dirty="0" smtClean="0"/>
              <a:t>Roste na humózních i kamenitých půdách.</a:t>
            </a:r>
          </a:p>
        </p:txBody>
      </p:sp>
      <p:pic>
        <p:nvPicPr>
          <p:cNvPr id="32770" name="Picture 2" descr="VÃ½sledek obrÃ¡zku pro okrotice bÃ­lÃ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061" y="4167187"/>
            <a:ext cx="1889405" cy="2500313"/>
          </a:xfrm>
          <a:prstGeom prst="rect">
            <a:avLst/>
          </a:prstGeom>
          <a:noFill/>
        </p:spPr>
      </p:pic>
      <p:sp>
        <p:nvSpPr>
          <p:cNvPr id="32772" name="AutoShape 4" descr="VÃ½sledek obrÃ¡zku pro okrotice bÃ­l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2774" name="AutoShape 6" descr="VÃ½sledek obrÃ¡zku pro okrotice bÃ­l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6" name="Picture 8" descr="VÃ½sledek obrÃ¡zku pro okrotice bÃ­lÃ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1800" y="4188619"/>
            <a:ext cx="3305175" cy="2478881"/>
          </a:xfrm>
          <a:prstGeom prst="rect">
            <a:avLst/>
          </a:prstGeom>
          <a:noFill/>
        </p:spPr>
      </p:pic>
      <p:pic>
        <p:nvPicPr>
          <p:cNvPr id="32778" name="Picture 10" descr="VÃ½sledek obrÃ¡zku pro okrotice ÄervenÃ¡"/>
          <p:cNvPicPr>
            <a:picLocks noChangeAspect="1" noChangeArrowheads="1"/>
          </p:cNvPicPr>
          <p:nvPr/>
        </p:nvPicPr>
        <p:blipFill>
          <a:blip r:embed="rId4"/>
          <a:srcRect b="8251"/>
          <a:stretch>
            <a:fillRect/>
          </a:stretch>
        </p:blipFill>
        <p:spPr bwMode="auto">
          <a:xfrm>
            <a:off x="7712076" y="2113308"/>
            <a:ext cx="3311524" cy="4554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Bradáček vejčitý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5843588" cy="3777622"/>
          </a:xfrm>
        </p:spPr>
        <p:txBody>
          <a:bodyPr/>
          <a:lstStyle/>
          <a:p>
            <a:r>
              <a:rPr lang="cs-CZ" dirty="0" smtClean="0"/>
              <a:t>Roste na světlých a vlhkých lesních mýtinách, lesních lemech, v křovinách i na otevřených loukách</a:t>
            </a:r>
          </a:p>
          <a:p>
            <a:r>
              <a:rPr lang="cs-CZ" dirty="0" smtClean="0"/>
              <a:t>Dává přednost místům dostatečně vlhkým.</a:t>
            </a:r>
          </a:p>
          <a:p>
            <a:r>
              <a:rPr lang="cs-CZ" dirty="0" smtClean="0"/>
              <a:t>Upřednostňuje těžší půdy, nesnáší kyselou půdu </a:t>
            </a:r>
          </a:p>
          <a:p>
            <a:r>
              <a:rPr lang="cs-CZ" dirty="0" smtClean="0"/>
              <a:t>Roste od nížin až po 2000 m </a:t>
            </a:r>
            <a:r>
              <a:rPr lang="cs-CZ" dirty="0" err="1" smtClean="0"/>
              <a:t>n.m</a:t>
            </a:r>
            <a:r>
              <a:rPr lang="cs-CZ" dirty="0" smtClean="0"/>
              <a:t>.</a:t>
            </a:r>
          </a:p>
          <a:p>
            <a:r>
              <a:rPr lang="cs-CZ" dirty="0" smtClean="0"/>
              <a:t>U nás z nejrozšířenějších orchidejí</a:t>
            </a:r>
            <a:endParaRPr lang="cs-CZ" dirty="0"/>
          </a:p>
        </p:txBody>
      </p:sp>
      <p:pic>
        <p:nvPicPr>
          <p:cNvPr id="63490" name="Picture 2" descr="VÃ½sledek obrÃ¡zku pro bradÃ¡Äek vejÄitÃ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2375" y="1943100"/>
            <a:ext cx="2547801" cy="3835400"/>
          </a:xfrm>
          <a:prstGeom prst="rect">
            <a:avLst/>
          </a:prstGeom>
          <a:noFill/>
        </p:spPr>
      </p:pic>
      <p:pic>
        <p:nvPicPr>
          <p:cNvPr id="63492" name="Picture 4" descr="VÃ½sledek obrÃ¡zku pro bradÃ¡Äek vejÄitÃ½"/>
          <p:cNvPicPr>
            <a:picLocks noChangeAspect="1" noChangeArrowheads="1"/>
          </p:cNvPicPr>
          <p:nvPr/>
        </p:nvPicPr>
        <p:blipFill>
          <a:blip r:embed="rId3"/>
          <a:srcRect t="32254" b="19017"/>
          <a:stretch>
            <a:fillRect/>
          </a:stretch>
        </p:blipFill>
        <p:spPr bwMode="auto">
          <a:xfrm>
            <a:off x="5765800" y="4747120"/>
            <a:ext cx="2565400" cy="1876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Tořič</a:t>
            </a:r>
            <a:r>
              <a:rPr lang="cs-CZ" dirty="0" smtClean="0"/>
              <a:t> </a:t>
            </a:r>
            <a:r>
              <a:rPr lang="cs-CZ" b="1" dirty="0" err="1" smtClean="0"/>
              <a:t>včelonosný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497388" cy="3777622"/>
          </a:xfrm>
        </p:spPr>
        <p:txBody>
          <a:bodyPr/>
          <a:lstStyle/>
          <a:p>
            <a:r>
              <a:rPr lang="cs-CZ" dirty="0" smtClean="0"/>
              <a:t>Vyskytuje se od pahorkatin do podhůří a vyhledává slunné travnaté nebo křovinaté louky nebo světlé lesy</a:t>
            </a:r>
          </a:p>
          <a:p>
            <a:r>
              <a:rPr lang="cs-CZ" dirty="0" smtClean="0"/>
              <a:t>Roste na bazických a na živiny bohatých půdách</a:t>
            </a:r>
          </a:p>
          <a:p>
            <a:r>
              <a:rPr lang="cs-CZ" dirty="0" smtClean="0"/>
              <a:t>V ČR velmi vzácný</a:t>
            </a:r>
            <a:endParaRPr lang="cs-CZ" dirty="0"/>
          </a:p>
        </p:txBody>
      </p:sp>
      <p:pic>
        <p:nvPicPr>
          <p:cNvPr id="31746" name="Picture 2" descr="VÃ½sledek obrÃ¡zku pro toÅiÄ vÄelonosnÃ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75" y="3810000"/>
            <a:ext cx="2679700" cy="2679700"/>
          </a:xfrm>
          <a:prstGeom prst="rect">
            <a:avLst/>
          </a:prstGeom>
          <a:noFill/>
        </p:spPr>
      </p:pic>
      <p:pic>
        <p:nvPicPr>
          <p:cNvPr id="31750" name="Picture 6" descr="VÃ½sledek obrÃ¡zku pro toÅiÄ vÄelonosnÃ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1011351"/>
            <a:ext cx="3357874" cy="5033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Hlavinka horská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5284788" cy="3777622"/>
          </a:xfrm>
        </p:spPr>
        <p:txBody>
          <a:bodyPr/>
          <a:lstStyle/>
          <a:p>
            <a:r>
              <a:rPr lang="cs-CZ" dirty="0" smtClean="0"/>
              <a:t>Slunné louky, pastviny</a:t>
            </a:r>
          </a:p>
          <a:p>
            <a:r>
              <a:rPr lang="cs-CZ" dirty="0" smtClean="0"/>
              <a:t>vlhčí humózní či </a:t>
            </a:r>
            <a:r>
              <a:rPr lang="cs-CZ" dirty="0" err="1" smtClean="0"/>
              <a:t>kamenitohlinité</a:t>
            </a:r>
            <a:r>
              <a:rPr lang="cs-CZ" dirty="0" smtClean="0"/>
              <a:t> půdy od podhůří do hor</a:t>
            </a:r>
          </a:p>
          <a:p>
            <a:r>
              <a:rPr lang="cs-CZ" dirty="0" smtClean="0"/>
              <a:t>je velmi citlivá na minerální i organické hnojení </a:t>
            </a:r>
            <a:r>
              <a:rPr lang="cs-CZ" dirty="0" err="1" smtClean="0"/>
              <a:t>půdya</a:t>
            </a:r>
            <a:r>
              <a:rPr lang="cs-CZ" dirty="0" smtClean="0"/>
              <a:t> na  meliorační úpravy </a:t>
            </a:r>
          </a:p>
          <a:p>
            <a:r>
              <a:rPr lang="cs-CZ" dirty="0" smtClean="0"/>
              <a:t>ohrožována trháním kvetoucích jedinců a sběrem hlíz a upuštění od obhospodařování luk a pastvin</a:t>
            </a:r>
          </a:p>
          <a:p>
            <a:r>
              <a:rPr lang="cs-CZ" dirty="0" smtClean="0"/>
              <a:t>Silně ohrožená</a:t>
            </a:r>
            <a:endParaRPr lang="cs-CZ" dirty="0"/>
          </a:p>
        </p:txBody>
      </p:sp>
      <p:pic>
        <p:nvPicPr>
          <p:cNvPr id="64514" name="Picture 2" descr="https://upload.wikimedia.org/wikipedia/commons/thumb/4/42/Traunsteinera_globosa_ENBLA03.jpg/800px-Traunsteinera_globosa_ENBLA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3999" y="4168028"/>
            <a:ext cx="2171701" cy="2054972"/>
          </a:xfrm>
          <a:prstGeom prst="rect">
            <a:avLst/>
          </a:prstGeom>
          <a:noFill/>
        </p:spPr>
      </p:pic>
      <p:pic>
        <p:nvPicPr>
          <p:cNvPr id="64516" name="Picture 4" descr="alternativnÃ­ popis obrÃ¡zku chybÃ­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0293" y="660399"/>
            <a:ext cx="2478281" cy="3314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Hlístník hnízdák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 listnatých lesích</a:t>
            </a:r>
          </a:p>
          <a:p>
            <a:r>
              <a:rPr lang="cs-CZ" b="1" dirty="0" smtClean="0"/>
              <a:t>Odkázaný na mykorhizu</a:t>
            </a:r>
          </a:p>
        </p:txBody>
      </p:sp>
      <p:pic>
        <p:nvPicPr>
          <p:cNvPr id="34818" name="Picture 2" descr="VÃ½sledek obrÃ¡zku pro HlÃ­stnÃ­k hnÃ­zdÃ¡k"/>
          <p:cNvPicPr>
            <a:picLocks noChangeAspect="1" noChangeArrowheads="1"/>
          </p:cNvPicPr>
          <p:nvPr/>
        </p:nvPicPr>
        <p:blipFill>
          <a:blip r:embed="rId2"/>
          <a:srcRect b="6244"/>
          <a:stretch>
            <a:fillRect/>
          </a:stretch>
        </p:blipFill>
        <p:spPr bwMode="auto">
          <a:xfrm>
            <a:off x="7102475" y="468312"/>
            <a:ext cx="4257675" cy="5983288"/>
          </a:xfrm>
          <a:prstGeom prst="rect">
            <a:avLst/>
          </a:prstGeom>
          <a:noFill/>
        </p:spPr>
      </p:pic>
      <p:pic>
        <p:nvPicPr>
          <p:cNvPr id="34820" name="Picture 4" descr="VÃ½sledek obrÃ¡zku pro HlÃ­stnÃ­k hnÃ­zdÃ¡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6300" y="3351277"/>
            <a:ext cx="4572000" cy="3049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00" y="624110"/>
            <a:ext cx="10933113" cy="1280890"/>
          </a:xfrm>
        </p:spPr>
        <p:txBody>
          <a:bodyPr>
            <a:noAutofit/>
          </a:bodyPr>
          <a:lstStyle/>
          <a:p>
            <a:r>
              <a:rPr lang="cs-CZ" sz="7200" dirty="0" smtClean="0"/>
              <a:t>Orchideje na zahrádce</a:t>
            </a:r>
          </a:p>
        </p:txBody>
      </p:sp>
      <p:pic>
        <p:nvPicPr>
          <p:cNvPr id="65538" name="Picture 2" descr="VÃ½sledek obrÃ¡zku pro luÄnÃ­ orchideje na zahrÃ¡d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2900" y="1842391"/>
            <a:ext cx="6438900" cy="4295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101" y="624110"/>
            <a:ext cx="10831512" cy="1280890"/>
          </a:xfrm>
        </p:spPr>
        <p:txBody>
          <a:bodyPr>
            <a:noAutofit/>
          </a:bodyPr>
          <a:lstStyle/>
          <a:p>
            <a:r>
              <a:rPr lang="cs-CZ" sz="7200" dirty="0" smtClean="0"/>
              <a:t>Orchideje na zahrádce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24100" y="2197100"/>
            <a:ext cx="9218612" cy="4209422"/>
          </a:xfrm>
        </p:spPr>
        <p:txBody>
          <a:bodyPr>
            <a:normAutofit/>
          </a:bodyPr>
          <a:lstStyle/>
          <a:p>
            <a:pPr fontAlgn="base"/>
            <a:r>
              <a:rPr lang="cs-CZ" dirty="0" smtClean="0"/>
              <a:t>S poměrně dobrou úspěšností lze některé hlíznaté druhy pěstovat i na skalkách, avšak musíme být schopni zajistit jim co nejvhodnější složení substrátu a vysadit je do míst s dostatkem slunečního záření.</a:t>
            </a:r>
          </a:p>
          <a:p>
            <a:pPr fontAlgn="base"/>
            <a:r>
              <a:rPr lang="cs-CZ" dirty="0" smtClean="0"/>
              <a:t>Pro pěstování v kyselých, vlhčích rašeliništních půdách jsou vhodné </a:t>
            </a:r>
            <a:r>
              <a:rPr lang="cs-CZ" dirty="0" err="1" smtClean="0"/>
              <a:t>prstnatce</a:t>
            </a:r>
            <a:r>
              <a:rPr lang="cs-CZ" dirty="0" smtClean="0"/>
              <a:t> a  kruštíky</a:t>
            </a:r>
          </a:p>
          <a:p>
            <a:pPr fontAlgn="base"/>
            <a:r>
              <a:rPr lang="cs-CZ" dirty="0" smtClean="0"/>
              <a:t>Na vápenitých sušších místech se daří spíše vemeníkům a vstavačům</a:t>
            </a:r>
          </a:p>
          <a:p>
            <a:pPr fontAlgn="base"/>
            <a:r>
              <a:rPr lang="cs-CZ" dirty="0" smtClean="0"/>
              <a:t>V zahradě vypadají nádherně orchideje vysazené v trávnících. Pokud jste si i vy osadili trávník orchidejemi, nezapomeňte, že takový trávník se nehnojí a seče se až po odkvětu orchidejí.</a:t>
            </a:r>
          </a:p>
          <a:p>
            <a:pPr fontAlgn="base"/>
            <a:r>
              <a:rPr lang="cs-CZ" dirty="0" smtClean="0"/>
              <a:t>Orchideje v zahradě zaléváme jen odstátou vodou. Upřednostníme dešťovou vodu.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Exotické orchideje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 err="1" smtClean="0"/>
              <a:t>Cattleya</a:t>
            </a:r>
            <a:endParaRPr lang="cs-CZ" sz="2000" b="1" dirty="0" smtClean="0"/>
          </a:p>
          <a:p>
            <a:r>
              <a:rPr lang="cs-CZ" sz="2000" b="1" dirty="0" err="1" smtClean="0"/>
              <a:t>Cymbidium</a:t>
            </a:r>
            <a:endParaRPr lang="cs-CZ" sz="2000" b="1" dirty="0" smtClean="0"/>
          </a:p>
          <a:p>
            <a:r>
              <a:rPr lang="cs-CZ" sz="2000" b="1" dirty="0" err="1" smtClean="0"/>
              <a:t>Dendrobium</a:t>
            </a:r>
            <a:endParaRPr lang="cs-CZ" sz="2000" b="1" dirty="0" smtClean="0"/>
          </a:p>
          <a:p>
            <a:r>
              <a:rPr lang="cs-CZ" sz="2000" b="1" dirty="0" err="1" smtClean="0"/>
              <a:t>Paphiopedilum</a:t>
            </a:r>
            <a:endParaRPr lang="cs-CZ" sz="2000" b="1" dirty="0" smtClean="0"/>
          </a:p>
          <a:p>
            <a:r>
              <a:rPr lang="cs-CZ" sz="2000" b="1" dirty="0" err="1" smtClean="0"/>
              <a:t>Phalaenopsis</a:t>
            </a:r>
            <a:endParaRPr lang="cs-CZ" sz="2000" b="1" dirty="0" smtClean="0"/>
          </a:p>
          <a:p>
            <a:r>
              <a:rPr lang="cs-CZ" sz="2000" b="1" dirty="0" smtClean="0"/>
              <a:t>Vanda</a:t>
            </a:r>
          </a:p>
          <a:p>
            <a:r>
              <a:rPr lang="cs-CZ" sz="2000" b="1" dirty="0" err="1" smtClean="0"/>
              <a:t>Vanilla</a:t>
            </a:r>
            <a:endParaRPr lang="cs-CZ" sz="2000" b="1" dirty="0" smtClean="0"/>
          </a:p>
          <a:p>
            <a:r>
              <a:rPr lang="cs-CZ" sz="2000" b="1" dirty="0" smtClean="0"/>
              <a:t>… a další včetně jejich kříženců</a:t>
            </a:r>
          </a:p>
          <a:p>
            <a:endParaRPr lang="cs-CZ" sz="2000" b="1" dirty="0" smtClean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04172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Charakteristika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původem z tropických oblastí, v mírném pásu v teplejších oblastech</a:t>
            </a:r>
          </a:p>
          <a:p>
            <a:r>
              <a:rPr lang="cs-CZ" dirty="0"/>
              <a:t>vytrvalé byliny – v mírném pásu v přízemí, tropické druhy epifytní </a:t>
            </a:r>
          </a:p>
          <a:p>
            <a:r>
              <a:rPr lang="cs-CZ" dirty="0"/>
              <a:t>mohou být i nezelené – </a:t>
            </a:r>
            <a:r>
              <a:rPr lang="cs-CZ" dirty="0" err="1"/>
              <a:t>mykotrofní</a:t>
            </a:r>
            <a:endParaRPr lang="cs-CZ" dirty="0"/>
          </a:p>
          <a:p>
            <a:r>
              <a:rPr lang="cs-CZ" dirty="0" err="1"/>
              <a:t>Orchideoidní</a:t>
            </a:r>
            <a:r>
              <a:rPr lang="cs-CZ" dirty="0"/>
              <a:t> mykorhiza</a:t>
            </a:r>
          </a:p>
          <a:p>
            <a:endParaRPr lang="cs-CZ" sz="2000" b="1" dirty="0" smtClean="0"/>
          </a:p>
          <a:p>
            <a:r>
              <a:rPr lang="cs-CZ" dirty="0"/>
              <a:t>ceněny pro zvláštnost a krásu květů nejrůznějších odstínů a barev</a:t>
            </a:r>
          </a:p>
          <a:p>
            <a:r>
              <a:rPr lang="cs-CZ" dirty="0"/>
              <a:t>mnohé z nich kvetou v zimních měsících</a:t>
            </a:r>
          </a:p>
          <a:p>
            <a:r>
              <a:rPr lang="cs-CZ" dirty="0"/>
              <a:t>předností je délka kvetení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7778" t="58196" r="22516" b="19059"/>
          <a:stretch/>
        </p:blipFill>
        <p:spPr>
          <a:xfrm>
            <a:off x="7914969" y="4524967"/>
            <a:ext cx="3374490" cy="16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8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Cattleya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5284788" cy="3777622"/>
          </a:xfrm>
        </p:spPr>
        <p:txBody>
          <a:bodyPr/>
          <a:lstStyle/>
          <a:p>
            <a:r>
              <a:rPr lang="cs-CZ" dirty="0" smtClean="0"/>
              <a:t>Náročná na péči</a:t>
            </a:r>
          </a:p>
          <a:p>
            <a:r>
              <a:rPr lang="cs-CZ" dirty="0" smtClean="0"/>
              <a:t>Nepříliš trvanlivé květy cca 1x do roka</a:t>
            </a:r>
          </a:p>
          <a:p>
            <a:r>
              <a:rPr lang="cs-CZ" dirty="0" smtClean="0"/>
              <a:t>Zpravidla velmi vonné</a:t>
            </a:r>
            <a:endParaRPr lang="cs-CZ" dirty="0"/>
          </a:p>
        </p:txBody>
      </p:sp>
      <p:pic>
        <p:nvPicPr>
          <p:cNvPr id="74756" name="Picture 4" descr="SouvisejÃ­cÃ­ obrÃ¡z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75" y="3052242"/>
            <a:ext cx="4962525" cy="3331096"/>
          </a:xfrm>
          <a:prstGeom prst="rect">
            <a:avLst/>
          </a:prstGeom>
          <a:noFill/>
        </p:spPr>
      </p:pic>
      <p:pic>
        <p:nvPicPr>
          <p:cNvPr id="74758" name="Picture 6" descr="VÃ½sledek obrÃ¡zku pro cattle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0300" y="965002"/>
            <a:ext cx="3457574" cy="1944886"/>
          </a:xfrm>
          <a:prstGeom prst="rect">
            <a:avLst/>
          </a:prstGeom>
          <a:noFill/>
        </p:spPr>
      </p:pic>
      <p:pic>
        <p:nvPicPr>
          <p:cNvPr id="74764" name="Picture 12" descr="SouvisejÃ­cÃ­ obrÃ¡z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9375" y="461962"/>
            <a:ext cx="2657699" cy="1773238"/>
          </a:xfrm>
          <a:prstGeom prst="rect">
            <a:avLst/>
          </a:prstGeom>
          <a:noFill/>
        </p:spPr>
      </p:pic>
      <p:pic>
        <p:nvPicPr>
          <p:cNvPr id="74766" name="Picture 14" descr="SouvisejÃ­cÃ­ obrÃ¡z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4710" y="3503486"/>
            <a:ext cx="2705770" cy="1799443"/>
          </a:xfrm>
          <a:prstGeom prst="rect">
            <a:avLst/>
          </a:prstGeom>
          <a:noFill/>
        </p:spPr>
      </p:pic>
      <p:pic>
        <p:nvPicPr>
          <p:cNvPr id="74762" name="Picture 10" descr="SouvisejÃ­cÃ­ obrÃ¡ze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0890" y="4439256"/>
            <a:ext cx="2232952" cy="2232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Cymbidium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643795" cy="3777622"/>
          </a:xfrm>
        </p:spPr>
        <p:txBody>
          <a:bodyPr>
            <a:normAutofit/>
          </a:bodyPr>
          <a:lstStyle/>
          <a:p>
            <a:r>
              <a:rPr lang="cs-CZ" dirty="0" smtClean="0"/>
              <a:t>Chladnomilná, není typicky bytová</a:t>
            </a:r>
          </a:p>
          <a:p>
            <a:r>
              <a:rPr lang="cs-CZ" dirty="0" smtClean="0"/>
              <a:t>Ideální letnění ve stínu</a:t>
            </a:r>
          </a:p>
          <a:p>
            <a:r>
              <a:rPr lang="cs-CZ" dirty="0" smtClean="0"/>
              <a:t>Zimní teploty okolo 15 stupňů Celsia, možný i pokles k 10 stupňům rostlině nijak neuškodí</a:t>
            </a:r>
          </a:p>
          <a:p>
            <a:r>
              <a:rPr lang="cs-CZ" dirty="0" smtClean="0"/>
              <a:t>Při zvýšení teplot nad 18 stupňů pravděpodobně začne strádat</a:t>
            </a:r>
          </a:p>
          <a:p>
            <a:endParaRPr lang="cs-CZ" dirty="0"/>
          </a:p>
        </p:txBody>
      </p:sp>
      <p:pic>
        <p:nvPicPr>
          <p:cNvPr id="73730" name="Picture 2" descr="VÃ½sledek obrÃ¡zku pro cymbi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8307" y="3378912"/>
            <a:ext cx="2926673" cy="2926673"/>
          </a:xfrm>
          <a:prstGeom prst="rect">
            <a:avLst/>
          </a:prstGeom>
          <a:noFill/>
        </p:spPr>
      </p:pic>
      <p:pic>
        <p:nvPicPr>
          <p:cNvPr id="73732" name="Picture 4" descr="VÃ½sledek obrÃ¡zku pro cymb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8710" y="4599858"/>
            <a:ext cx="2681556" cy="2011167"/>
          </a:xfrm>
          <a:prstGeom prst="rect">
            <a:avLst/>
          </a:prstGeom>
          <a:noFill/>
        </p:spPr>
      </p:pic>
      <p:pic>
        <p:nvPicPr>
          <p:cNvPr id="73734" name="Picture 6" descr="SouvisejÃ­cÃ­ obrÃ¡z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74237" y="606175"/>
            <a:ext cx="2133600" cy="3810000"/>
          </a:xfrm>
          <a:prstGeom prst="rect">
            <a:avLst/>
          </a:prstGeom>
          <a:noFill/>
        </p:spPr>
      </p:pic>
      <p:pic>
        <p:nvPicPr>
          <p:cNvPr id="73736" name="Picture 8" descr="SouvisejÃ­cÃ­ obrÃ¡z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3921" y="1086493"/>
            <a:ext cx="2030859" cy="1523144"/>
          </a:xfrm>
          <a:prstGeom prst="rect">
            <a:avLst/>
          </a:prstGeom>
          <a:noFill/>
        </p:spPr>
      </p:pic>
      <p:pic>
        <p:nvPicPr>
          <p:cNvPr id="73738" name="Picture 10" descr="SouvisejÃ­cÃ­ obrÃ¡zek"/>
          <p:cNvPicPr>
            <a:picLocks noChangeAspect="1" noChangeArrowheads="1"/>
          </p:cNvPicPr>
          <p:nvPr/>
        </p:nvPicPr>
        <p:blipFill>
          <a:blip r:embed="rId6"/>
          <a:srcRect t="51384"/>
          <a:stretch>
            <a:fillRect/>
          </a:stretch>
        </p:blipFill>
        <p:spPr bwMode="auto">
          <a:xfrm>
            <a:off x="1522037" y="4654193"/>
            <a:ext cx="2669819" cy="1946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VÃ½sledek obrÃ¡zku pro dendrobium ÅezanÃ©"/>
          <p:cNvPicPr>
            <a:picLocks noChangeAspect="1" noChangeArrowheads="1"/>
          </p:cNvPicPr>
          <p:nvPr/>
        </p:nvPicPr>
        <p:blipFill>
          <a:blip r:embed="rId2"/>
          <a:srcRect l="45458"/>
          <a:stretch>
            <a:fillRect/>
          </a:stretch>
        </p:blipFill>
        <p:spPr bwMode="auto">
          <a:xfrm>
            <a:off x="339047" y="2612407"/>
            <a:ext cx="2681555" cy="409704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Dendrobium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767085" cy="3777622"/>
          </a:xfrm>
        </p:spPr>
        <p:txBody>
          <a:bodyPr/>
          <a:lstStyle/>
          <a:p>
            <a:r>
              <a:rPr lang="cs-CZ" dirty="0" smtClean="0"/>
              <a:t>Potřeba chladnějšího přezimování</a:t>
            </a:r>
          </a:p>
          <a:p>
            <a:r>
              <a:rPr lang="cs-CZ" dirty="0" smtClean="0"/>
              <a:t>Kříženec </a:t>
            </a:r>
            <a:r>
              <a:rPr lang="cs-CZ" dirty="0" err="1" smtClean="0"/>
              <a:t>Dendrophalaenopsis</a:t>
            </a:r>
            <a:r>
              <a:rPr lang="cs-CZ" dirty="0" smtClean="0"/>
              <a:t> (příp. </a:t>
            </a:r>
            <a:r>
              <a:rPr lang="cs-CZ" dirty="0" err="1" smtClean="0"/>
              <a:t>Dendrobium</a:t>
            </a:r>
            <a:r>
              <a:rPr lang="cs-CZ" dirty="0" smtClean="0"/>
              <a:t> </a:t>
            </a:r>
            <a:r>
              <a:rPr lang="cs-CZ" dirty="0" err="1" smtClean="0"/>
              <a:t>phalaenopsis</a:t>
            </a:r>
            <a:r>
              <a:rPr lang="cs-CZ" dirty="0" smtClean="0"/>
              <a:t>) je nenáročný, vhodný pro celoročně pokojovou teplotu </a:t>
            </a:r>
            <a:endParaRPr lang="cs-CZ" dirty="0"/>
          </a:p>
        </p:txBody>
      </p:sp>
      <p:pic>
        <p:nvPicPr>
          <p:cNvPr id="72706" name="Picture 2" descr="VÃ½sledek obrÃ¡zku pro dendrobium"/>
          <p:cNvPicPr>
            <a:picLocks noChangeAspect="1" noChangeArrowheads="1"/>
          </p:cNvPicPr>
          <p:nvPr/>
        </p:nvPicPr>
        <p:blipFill>
          <a:blip r:embed="rId3"/>
          <a:srcRect l="14487" r="14126"/>
          <a:stretch>
            <a:fillRect/>
          </a:stretch>
        </p:blipFill>
        <p:spPr bwMode="auto">
          <a:xfrm>
            <a:off x="7880278" y="401137"/>
            <a:ext cx="3739793" cy="5905501"/>
          </a:xfrm>
          <a:prstGeom prst="rect">
            <a:avLst/>
          </a:prstGeom>
          <a:noFill/>
        </p:spPr>
      </p:pic>
      <p:pic>
        <p:nvPicPr>
          <p:cNvPr id="72708" name="Picture 4" descr="VÃ½sledek obrÃ¡zku pro dendrob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3227" y="4140485"/>
            <a:ext cx="2931560" cy="2198670"/>
          </a:xfrm>
          <a:prstGeom prst="rect">
            <a:avLst/>
          </a:prstGeom>
          <a:noFill/>
        </p:spPr>
      </p:pic>
      <p:pic>
        <p:nvPicPr>
          <p:cNvPr id="72712" name="Picture 8" descr="VÃ½sledek obrÃ¡zku pro dendrobium"/>
          <p:cNvPicPr>
            <a:picLocks noChangeAspect="1" noChangeArrowheads="1"/>
          </p:cNvPicPr>
          <p:nvPr/>
        </p:nvPicPr>
        <p:blipFill>
          <a:blip r:embed="rId5"/>
          <a:srcRect l="24194" t="6688" r="13768" b="44884"/>
          <a:stretch>
            <a:fillRect/>
          </a:stretch>
        </p:blipFill>
        <p:spPr bwMode="auto">
          <a:xfrm>
            <a:off x="6143947" y="3616503"/>
            <a:ext cx="2732926" cy="2575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Paphiopedilum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284199" cy="3777622"/>
          </a:xfrm>
        </p:spPr>
        <p:txBody>
          <a:bodyPr/>
          <a:lstStyle/>
          <a:p>
            <a:pPr fontAlgn="base"/>
            <a:r>
              <a:rPr lang="cs-CZ" dirty="0" smtClean="0"/>
              <a:t>Zemní orchidej – kořeny rostou pouze v zemi</a:t>
            </a:r>
          </a:p>
          <a:p>
            <a:pPr fontAlgn="base"/>
            <a:r>
              <a:rPr lang="cs-CZ" dirty="0" smtClean="0"/>
              <a:t>Vzdušné kořeny nemá</a:t>
            </a:r>
          </a:p>
          <a:p>
            <a:pPr fontAlgn="base"/>
            <a:r>
              <a:rPr lang="cs-CZ" dirty="0" smtClean="0"/>
              <a:t>stinné až </a:t>
            </a:r>
            <a:r>
              <a:rPr lang="cs-CZ" dirty="0" err="1" smtClean="0"/>
              <a:t>polostinné</a:t>
            </a:r>
            <a:r>
              <a:rPr lang="cs-CZ" dirty="0" smtClean="0"/>
              <a:t> stanoviště - i na severním okně či v druhé řadě rostlin na parapetu</a:t>
            </a:r>
          </a:p>
          <a:p>
            <a:r>
              <a:rPr lang="cs-CZ" dirty="0" smtClean="0"/>
              <a:t>Různé teplotní nároky</a:t>
            </a:r>
            <a:endParaRPr lang="cs-CZ" dirty="0"/>
          </a:p>
        </p:txBody>
      </p:sp>
      <p:pic>
        <p:nvPicPr>
          <p:cNvPr id="71684" name="Picture 4" descr="VÃ½sledek obrÃ¡zku pro Paphiopedil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523" y="4822014"/>
            <a:ext cx="2039622" cy="1781986"/>
          </a:xfrm>
          <a:prstGeom prst="rect">
            <a:avLst/>
          </a:prstGeom>
          <a:noFill/>
        </p:spPr>
      </p:pic>
      <p:pic>
        <p:nvPicPr>
          <p:cNvPr id="71686" name="Picture 6" descr="VÃ½sledek obrÃ¡zku pro Paphiopedil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3329" y="613025"/>
            <a:ext cx="2857500" cy="3810000"/>
          </a:xfrm>
          <a:prstGeom prst="rect">
            <a:avLst/>
          </a:prstGeom>
          <a:noFill/>
        </p:spPr>
      </p:pic>
      <p:pic>
        <p:nvPicPr>
          <p:cNvPr id="71688" name="Picture 8" descr="VÃ½sledek obrÃ¡zku pro Paphiopedil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100" y="4512761"/>
            <a:ext cx="3055445" cy="2045803"/>
          </a:xfrm>
          <a:prstGeom prst="rect">
            <a:avLst/>
          </a:prstGeom>
          <a:noFill/>
        </p:spPr>
      </p:pic>
      <p:pic>
        <p:nvPicPr>
          <p:cNvPr id="71690" name="Picture 10" descr="SouvisejÃ­cÃ­ obrÃ¡z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2299" y="4876800"/>
            <a:ext cx="2228851" cy="1676096"/>
          </a:xfrm>
          <a:prstGeom prst="rect">
            <a:avLst/>
          </a:prstGeom>
          <a:noFill/>
        </p:spPr>
      </p:pic>
      <p:pic>
        <p:nvPicPr>
          <p:cNvPr id="71692" name="Picture 12" descr="SouvisejÃ­cÃ­ obrÃ¡ze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74099" y="3539700"/>
            <a:ext cx="2974945" cy="2924600"/>
          </a:xfrm>
          <a:prstGeom prst="rect">
            <a:avLst/>
          </a:prstGeom>
          <a:noFill/>
        </p:spPr>
      </p:pic>
      <p:pic>
        <p:nvPicPr>
          <p:cNvPr id="71694" name="Picture 14" descr="VÃ½sledek obrÃ¡zku pro Paphiopedilum"/>
          <p:cNvPicPr>
            <a:picLocks noChangeAspect="1" noChangeArrowheads="1"/>
          </p:cNvPicPr>
          <p:nvPr/>
        </p:nvPicPr>
        <p:blipFill>
          <a:blip r:embed="rId7"/>
          <a:srcRect l="23759" r="25867"/>
          <a:stretch>
            <a:fillRect/>
          </a:stretch>
        </p:blipFill>
        <p:spPr bwMode="auto">
          <a:xfrm>
            <a:off x="825500" y="1739899"/>
            <a:ext cx="1799300" cy="2679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Phalaenopsis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256088" cy="3777622"/>
          </a:xfrm>
        </p:spPr>
        <p:txBody>
          <a:bodyPr>
            <a:normAutofit/>
          </a:bodyPr>
          <a:lstStyle/>
          <a:p>
            <a:r>
              <a:rPr lang="cs-CZ" dirty="0" smtClean="0"/>
              <a:t>Nejsnadnější pro začátečníky</a:t>
            </a:r>
          </a:p>
          <a:p>
            <a:r>
              <a:rPr lang="cs-CZ" dirty="0" smtClean="0"/>
              <a:t>Celoročně teplota okolo 20°C</a:t>
            </a:r>
          </a:p>
          <a:p>
            <a:r>
              <a:rPr lang="cs-CZ" dirty="0" smtClean="0"/>
              <a:t>Cenově dostupný, mnoho variant barevných a co do velikosti </a:t>
            </a:r>
            <a:endParaRPr lang="cs-CZ" dirty="0"/>
          </a:p>
        </p:txBody>
      </p:sp>
      <p:pic>
        <p:nvPicPr>
          <p:cNvPr id="70658" name="Picture 2" descr="SouvisejÃ­cÃ­ obrÃ¡z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2075" y="701675"/>
            <a:ext cx="5238750" cy="5057775"/>
          </a:xfrm>
          <a:prstGeom prst="rect">
            <a:avLst/>
          </a:prstGeom>
          <a:noFill/>
        </p:spPr>
      </p:pic>
      <p:pic>
        <p:nvPicPr>
          <p:cNvPr id="70660" name="Picture 4" descr="VÃ½sledek obrÃ¡zku pro Phalaenop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9475" y="4406900"/>
            <a:ext cx="4338538" cy="1987550"/>
          </a:xfrm>
          <a:prstGeom prst="rect">
            <a:avLst/>
          </a:prstGeom>
          <a:noFill/>
        </p:spPr>
      </p:pic>
      <p:pic>
        <p:nvPicPr>
          <p:cNvPr id="70662" name="Picture 6" descr="VÃ½sledek obrÃ¡zku pro Phalaenopsis"/>
          <p:cNvPicPr>
            <a:picLocks noChangeAspect="1" noChangeArrowheads="1"/>
          </p:cNvPicPr>
          <p:nvPr/>
        </p:nvPicPr>
        <p:blipFill>
          <a:blip r:embed="rId4"/>
          <a:srcRect l="48599"/>
          <a:stretch>
            <a:fillRect/>
          </a:stretch>
        </p:blipFill>
        <p:spPr bwMode="auto">
          <a:xfrm>
            <a:off x="266700" y="1251368"/>
            <a:ext cx="1866900" cy="3979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Vanda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4687888" cy="3777622"/>
          </a:xfrm>
        </p:spPr>
        <p:txBody>
          <a:bodyPr>
            <a:normAutofit/>
          </a:bodyPr>
          <a:lstStyle/>
          <a:p>
            <a:pPr fontAlgn="base"/>
            <a:r>
              <a:rPr lang="cs-CZ" dirty="0" smtClean="0"/>
              <a:t>Jediná skutečně modrá </a:t>
            </a:r>
            <a:r>
              <a:rPr lang="cs-CZ" dirty="0" smtClean="0">
                <a:sym typeface="Wingdings" pitchFamily="2" charset="2"/>
              </a:rPr>
              <a:t></a:t>
            </a:r>
          </a:p>
          <a:p>
            <a:pPr fontAlgn="base"/>
            <a:r>
              <a:rPr lang="cs-CZ" dirty="0" smtClean="0"/>
              <a:t>Výrazný systém vzdušných kořenů</a:t>
            </a:r>
          </a:p>
          <a:p>
            <a:pPr fontAlgn="base"/>
            <a:r>
              <a:rPr lang="cs-CZ" dirty="0" smtClean="0"/>
              <a:t>Nepatří mezi jednoduché ani nemožné</a:t>
            </a:r>
          </a:p>
          <a:p>
            <a:pPr fontAlgn="base"/>
            <a:r>
              <a:rPr lang="cs-CZ" dirty="0" smtClean="0"/>
              <a:t>pěstují se volně, bez substrátu</a:t>
            </a:r>
          </a:p>
          <a:p>
            <a:pPr fontAlgn="base"/>
            <a:r>
              <a:rPr lang="cs-CZ" dirty="0" smtClean="0"/>
              <a:t>je třeba denně věnovat čas</a:t>
            </a:r>
          </a:p>
        </p:txBody>
      </p:sp>
      <p:pic>
        <p:nvPicPr>
          <p:cNvPr id="69634" name="Picture 2" descr="VÃ½sledek obrÃ¡zku pro Va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6201" y="2997793"/>
            <a:ext cx="4892674" cy="3256957"/>
          </a:xfrm>
          <a:prstGeom prst="rect">
            <a:avLst/>
          </a:prstGeom>
          <a:noFill/>
        </p:spPr>
      </p:pic>
      <p:pic>
        <p:nvPicPr>
          <p:cNvPr id="69636" name="Picture 4" descr="SouvisejÃ­cÃ­ obrÃ¡zek"/>
          <p:cNvPicPr>
            <a:picLocks noChangeAspect="1" noChangeArrowheads="1"/>
          </p:cNvPicPr>
          <p:nvPr/>
        </p:nvPicPr>
        <p:blipFill>
          <a:blip r:embed="rId3"/>
          <a:srcRect r="29400"/>
          <a:stretch>
            <a:fillRect/>
          </a:stretch>
        </p:blipFill>
        <p:spPr bwMode="auto">
          <a:xfrm>
            <a:off x="422276" y="3327400"/>
            <a:ext cx="1999462" cy="2832100"/>
          </a:xfrm>
          <a:prstGeom prst="rect">
            <a:avLst/>
          </a:prstGeom>
          <a:noFill/>
        </p:spPr>
      </p:pic>
      <p:pic>
        <p:nvPicPr>
          <p:cNvPr id="69638" name="Picture 6" descr="VÃ½sledek obrÃ¡zku pro Vanda"/>
          <p:cNvPicPr>
            <a:picLocks noChangeAspect="1" noChangeArrowheads="1"/>
          </p:cNvPicPr>
          <p:nvPr/>
        </p:nvPicPr>
        <p:blipFill>
          <a:blip r:embed="rId4"/>
          <a:srcRect b="49667"/>
          <a:stretch>
            <a:fillRect/>
          </a:stretch>
        </p:blipFill>
        <p:spPr bwMode="auto">
          <a:xfrm>
            <a:off x="7254874" y="266699"/>
            <a:ext cx="4111625" cy="2759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Vanilla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5005388" cy="3777622"/>
          </a:xfrm>
        </p:spPr>
        <p:txBody>
          <a:bodyPr/>
          <a:lstStyle/>
          <a:p>
            <a:r>
              <a:rPr lang="cs-CZ" dirty="0" smtClean="0"/>
              <a:t>Běžně pěstovaný druh </a:t>
            </a:r>
            <a:r>
              <a:rPr lang="cs-CZ" dirty="0" err="1" smtClean="0"/>
              <a:t>Vanilla</a:t>
            </a:r>
            <a:r>
              <a:rPr lang="cs-CZ" dirty="0" smtClean="0"/>
              <a:t> </a:t>
            </a:r>
            <a:r>
              <a:rPr lang="cs-CZ" dirty="0" err="1" smtClean="0"/>
              <a:t>planifolia</a:t>
            </a:r>
            <a:r>
              <a:rPr lang="cs-CZ" dirty="0" smtClean="0"/>
              <a:t> patří mezi teplomilné orchideje</a:t>
            </a:r>
          </a:p>
          <a:p>
            <a:r>
              <a:rPr lang="cs-CZ" dirty="0" smtClean="0"/>
              <a:t>Vyžaduje dostatek rozptýleného světla a teplé, velmi vlhké podmínky.</a:t>
            </a:r>
          </a:p>
          <a:p>
            <a:r>
              <a:rPr lang="cs-CZ" dirty="0" smtClean="0"/>
              <a:t> Pěstuje se s oporou či v závěsných květináčích. </a:t>
            </a:r>
          </a:p>
          <a:p>
            <a:r>
              <a:rPr lang="cs-CZ" dirty="0" smtClean="0"/>
              <a:t>Velmi ochotně rostoucí orchidej</a:t>
            </a:r>
          </a:p>
          <a:p>
            <a:r>
              <a:rPr lang="cs-CZ" dirty="0" smtClean="0"/>
              <a:t>Snadno se množí řízkováním</a:t>
            </a:r>
          </a:p>
          <a:p>
            <a:r>
              <a:rPr lang="cs-CZ" dirty="0" smtClean="0"/>
              <a:t>Kvetení v domácích podmínkách je prakticky vyloučené.</a:t>
            </a:r>
            <a:endParaRPr lang="cs-CZ" dirty="0"/>
          </a:p>
        </p:txBody>
      </p:sp>
      <p:pic>
        <p:nvPicPr>
          <p:cNvPr id="68610" name="Picture 2" descr="VÃ½sledek obrÃ¡zku pro vanilka rostl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5" y="1308100"/>
            <a:ext cx="3790950" cy="505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Péče o orchideje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Umístění</a:t>
            </a:r>
          </a:p>
          <a:p>
            <a:r>
              <a:rPr lang="cs-CZ" sz="2000" b="1" dirty="0" smtClean="0"/>
              <a:t>Substrát</a:t>
            </a:r>
          </a:p>
          <a:p>
            <a:r>
              <a:rPr lang="cs-CZ" sz="2000" b="1" dirty="0" smtClean="0"/>
              <a:t>Zálivka</a:t>
            </a:r>
          </a:p>
          <a:p>
            <a:r>
              <a:rPr lang="cs-CZ" sz="2000" b="1" dirty="0" smtClean="0"/>
              <a:t>Hnojení </a:t>
            </a:r>
          </a:p>
          <a:p>
            <a:r>
              <a:rPr lang="cs-CZ" sz="2000" b="1" dirty="0" smtClean="0"/>
              <a:t>Choroby a škůdci</a:t>
            </a:r>
          </a:p>
          <a:p>
            <a:endParaRPr lang="cs-CZ" sz="2000" b="1" dirty="0" smtClean="0"/>
          </a:p>
          <a:p>
            <a:endParaRPr lang="cs-CZ" sz="2000" b="1" dirty="0" smtClean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041723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Umístění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Rozptýlené světlo</a:t>
            </a:r>
          </a:p>
          <a:p>
            <a:pPr lvl="1"/>
            <a:r>
              <a:rPr lang="cs-CZ" dirty="0" smtClean="0"/>
              <a:t>Východní okno 2vrstvé = jižní pokovené 3vrstvé, nutno odzkoušet</a:t>
            </a:r>
          </a:p>
          <a:p>
            <a:r>
              <a:rPr lang="cs-CZ" dirty="0" smtClean="0"/>
              <a:t>Semenáče vyžadují méně světla než dospělé rostliny</a:t>
            </a:r>
          </a:p>
          <a:p>
            <a:r>
              <a:rPr lang="cs-CZ" dirty="0" smtClean="0"/>
              <a:t>Nedostatek světla  vede k oslabení rostlin a omezení kvetení</a:t>
            </a:r>
          </a:p>
          <a:p>
            <a:r>
              <a:rPr lang="cs-CZ" dirty="0" smtClean="0"/>
              <a:t>Různé podmínky podle druhů</a:t>
            </a:r>
          </a:p>
          <a:p>
            <a:pPr lvl="1"/>
            <a:r>
              <a:rPr lang="cs-CZ" dirty="0" smtClean="0"/>
              <a:t>Méně náročné na světlo – </a:t>
            </a:r>
            <a:r>
              <a:rPr lang="cs-CZ" dirty="0" err="1" smtClean="0"/>
              <a:t>Phalaenopsis</a:t>
            </a:r>
            <a:endParaRPr lang="cs-CZ" dirty="0" smtClean="0"/>
          </a:p>
          <a:p>
            <a:pPr lvl="1"/>
            <a:r>
              <a:rPr lang="cs-CZ" dirty="0" smtClean="0"/>
              <a:t>Náročné - Vanda </a:t>
            </a:r>
          </a:p>
          <a:p>
            <a:r>
              <a:rPr lang="cs-CZ" dirty="0" smtClean="0"/>
              <a:t>Teplota podle druhu </a:t>
            </a:r>
          </a:p>
          <a:p>
            <a:pPr lvl="1"/>
            <a:r>
              <a:rPr lang="cs-CZ" dirty="0" smtClean="0"/>
              <a:t>Tropické 18-30°C, u chladnomilných zimování 15-18°C</a:t>
            </a:r>
          </a:p>
          <a:p>
            <a:pPr lvl="1"/>
            <a:r>
              <a:rPr lang="cs-CZ" dirty="0" smtClean="0"/>
              <a:t>Nesnáší prudké výkyvy teplot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Substrát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Pro začínající - koupě již hotového substrátu</a:t>
            </a:r>
          </a:p>
          <a:p>
            <a:pPr lvl="1"/>
            <a:r>
              <a:rPr lang="cs-CZ" dirty="0" smtClean="0"/>
              <a:t>Substrát může být </a:t>
            </a:r>
            <a:r>
              <a:rPr lang="cs-CZ" dirty="0" err="1" smtClean="0"/>
              <a:t>zaplesnivělý</a:t>
            </a:r>
            <a:r>
              <a:rPr lang="cs-CZ" dirty="0" smtClean="0"/>
              <a:t>: takový nepoužívejte</a:t>
            </a:r>
          </a:p>
          <a:p>
            <a:pPr lvl="1"/>
            <a:r>
              <a:rPr lang="cs-CZ" dirty="0" smtClean="0"/>
              <a:t>Preventivní  propaření v mikrovlnné troubě – likvidace případných larev </a:t>
            </a:r>
            <a:r>
              <a:rPr lang="cs-CZ" dirty="0" err="1" smtClean="0"/>
              <a:t>smutnic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Příliš jemný substrát (např. </a:t>
            </a:r>
            <a:r>
              <a:rPr lang="cs-CZ" dirty="0" err="1" smtClean="0"/>
              <a:t>Agro</a:t>
            </a:r>
            <a:r>
              <a:rPr lang="cs-CZ" dirty="0" smtClean="0"/>
              <a:t>) prosít přes hrubé síto a použít jen větší kousky</a:t>
            </a:r>
          </a:p>
          <a:p>
            <a:pPr fontAlgn="base"/>
            <a:r>
              <a:rPr lang="cs-CZ" dirty="0" smtClean="0"/>
              <a:t>Vlastní substrát</a:t>
            </a:r>
          </a:p>
          <a:p>
            <a:pPr lvl="1" fontAlgn="base"/>
            <a:r>
              <a:rPr lang="cs-CZ" dirty="0" smtClean="0"/>
              <a:t>Hlavní cíl : vytvořit substrát, který bude okolo kořenů udržovat vlhkost, bude dobře prodyšný a přibližně během jednoho týdne proschne. </a:t>
            </a:r>
          </a:p>
          <a:p>
            <a:pPr lvl="1" fontAlgn="base"/>
            <a:r>
              <a:rPr lang="cs-CZ" dirty="0" smtClean="0"/>
              <a:t>Přizpůsobení potřebám rostlin – pro orchideje s jemnými kořeny drobnější složení, pro ty s kořeny silnějšími přidáme i větší kousky</a:t>
            </a:r>
          </a:p>
          <a:p>
            <a:pPr lvl="1" fontAlgn="base"/>
            <a:r>
              <a:rPr lang="cs-CZ" dirty="0" smtClean="0"/>
              <a:t>Přizpůsobení  podmínkám – do skleníku vzdušnější substrát než na panelákový parapet</a:t>
            </a:r>
          </a:p>
          <a:p>
            <a:pPr lvl="1" fontAlgn="base"/>
            <a:r>
              <a:rPr lang="cs-CZ" dirty="0" smtClean="0"/>
              <a:t>Podle vlhkosti a teplot v prostředí i nasákavé složky (například rašeliník), nebo orchideje pěstovat jen v čisté kůře.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86018" name="Picture 2" descr="KlepnÄte pro vÄtÅ¡Ã­ obrÃ¡zek"/>
          <p:cNvPicPr>
            <a:picLocks noChangeAspect="1" noChangeArrowheads="1"/>
          </p:cNvPicPr>
          <p:nvPr/>
        </p:nvPicPr>
        <p:blipFill>
          <a:blip r:embed="rId2"/>
          <a:srcRect t="43024"/>
          <a:stretch>
            <a:fillRect/>
          </a:stretch>
        </p:blipFill>
        <p:spPr bwMode="auto">
          <a:xfrm>
            <a:off x="8909282" y="512956"/>
            <a:ext cx="2857500" cy="2170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Využití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Okrasné – hrnkové i k řezu </a:t>
            </a:r>
          </a:p>
          <a:p>
            <a:r>
              <a:rPr lang="cs-CZ" dirty="0" smtClean="0"/>
              <a:t>Potravinářství </a:t>
            </a:r>
          </a:p>
          <a:p>
            <a:r>
              <a:rPr lang="cs-CZ" dirty="0" smtClean="0"/>
              <a:t>Kosmetika – hydratační účinky, vůně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38" y="4292864"/>
            <a:ext cx="2574458" cy="209174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15620"/>
          <a:stretch/>
        </p:blipFill>
        <p:spPr>
          <a:xfrm>
            <a:off x="7734748" y="460258"/>
            <a:ext cx="3463963" cy="58154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5" b="16157"/>
          <a:stretch/>
        </p:blipFill>
        <p:spPr>
          <a:xfrm>
            <a:off x="5005818" y="3540121"/>
            <a:ext cx="2638189" cy="17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26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Přesazování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Nepřesazujte dříve než po 2 – 3 letech</a:t>
            </a:r>
          </a:p>
          <a:p>
            <a:r>
              <a:rPr lang="cs-CZ" dirty="0" smtClean="0"/>
              <a:t>v nepěkném plastovém průhledném květináči – většina orchidejí, které jsou u nás k dostání</a:t>
            </a:r>
          </a:p>
          <a:p>
            <a:r>
              <a:rPr lang="cs-CZ" dirty="0" smtClean="0"/>
              <a:t>epifytní - vzdušné kořeny potřebují alespoň trochu světla </a:t>
            </a:r>
          </a:p>
          <a:p>
            <a:r>
              <a:rPr lang="cs-CZ" dirty="0" smtClean="0"/>
              <a:t>Ozdobné květináče, obaly přímo pro orchideje</a:t>
            </a:r>
          </a:p>
          <a:p>
            <a:pPr lvl="1"/>
            <a:r>
              <a:rPr lang="cs-CZ" dirty="0" smtClean="0"/>
              <a:t>Plastové</a:t>
            </a:r>
          </a:p>
          <a:p>
            <a:pPr lvl="1"/>
            <a:r>
              <a:rPr lang="cs-CZ" dirty="0" smtClean="0"/>
              <a:t>Keramické</a:t>
            </a:r>
          </a:p>
          <a:p>
            <a:pPr lvl="1"/>
            <a:r>
              <a:rPr lang="cs-CZ" dirty="0" smtClean="0"/>
              <a:t>Skleněné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88066" name="Picture 2" descr="VÃ½sledek obrÃ¡zku pro orchidej koÅe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5897" y="432690"/>
            <a:ext cx="2621078" cy="2123075"/>
          </a:xfrm>
          <a:prstGeom prst="rect">
            <a:avLst/>
          </a:prstGeom>
          <a:noFill/>
        </p:spPr>
      </p:pic>
      <p:pic>
        <p:nvPicPr>
          <p:cNvPr id="88068" name="Picture 4" descr="VÃ½sledek obrÃ¡zku pro orchidej koÅe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4683" y="4174856"/>
            <a:ext cx="5148534" cy="2340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19106" r="21844"/>
          <a:stretch/>
        </p:blipFill>
        <p:spPr>
          <a:xfrm>
            <a:off x="2571078" y="2887511"/>
            <a:ext cx="3296527" cy="2744012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/>
          <a:stretch/>
        </p:blipFill>
        <p:spPr>
          <a:xfrm>
            <a:off x="7421543" y="77376"/>
            <a:ext cx="3469883" cy="34956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66" y="971774"/>
            <a:ext cx="5574890" cy="170688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3860500"/>
            <a:ext cx="4152451" cy="27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24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Přesazování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Celý květináč do vlažné vody cca na hodinu  (kořeny změknou a substrát se částečně odmočí)</a:t>
            </a:r>
          </a:p>
          <a:p>
            <a:pPr fontAlgn="base"/>
            <a:r>
              <a:rPr lang="cs-CZ" dirty="0" smtClean="0"/>
              <a:t> Plastový květináč důkladně promačkat, orchidej opatrně vyjmout</a:t>
            </a:r>
          </a:p>
          <a:p>
            <a:pPr fontAlgn="base"/>
            <a:r>
              <a:rPr lang="cs-CZ" dirty="0" smtClean="0"/>
              <a:t>Citlivě odstranit všechen starý substrát- zvýšenou pozornost věnujte středu kořenového balu</a:t>
            </a:r>
          </a:p>
          <a:p>
            <a:pPr fontAlgn="base"/>
            <a:r>
              <a:rPr lang="cs-CZ" dirty="0" smtClean="0"/>
              <a:t>Suché a shnilé kořeny ostříhat, případně desinfikovat</a:t>
            </a:r>
          </a:p>
          <a:p>
            <a:pPr fontAlgn="base"/>
            <a:r>
              <a:rPr lang="cs-CZ" dirty="0" smtClean="0"/>
              <a:t>Jemným pootáčením rostlinu do nového květináče našroubovat </a:t>
            </a:r>
          </a:p>
          <a:p>
            <a:pPr fontAlgn="base"/>
            <a:r>
              <a:rPr lang="cs-CZ" dirty="0" smtClean="0"/>
              <a:t>Zasypat novým substrátem- naklepat, nestlačovat </a:t>
            </a:r>
          </a:p>
          <a:p>
            <a:pPr fontAlgn="base"/>
            <a:r>
              <a:rPr lang="cs-CZ" dirty="0" smtClean="0"/>
              <a:t>Alespoň dva dny po přesazení nezalévat</a:t>
            </a:r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Zálivka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Ideálně dešťová voda nebo alespoň odstátá, měkká voda, přinejhorším převařená</a:t>
            </a:r>
          </a:p>
          <a:p>
            <a:pPr lvl="1"/>
            <a:r>
              <a:rPr lang="cs-CZ" dirty="0" smtClean="0"/>
              <a:t>Využití vody z akvárii</a:t>
            </a:r>
          </a:p>
          <a:p>
            <a:r>
              <a:rPr lang="cs-CZ" dirty="0" smtClean="0"/>
              <a:t>Substrát musí mezi zálivkou vyschnout – přelévání je horší než sucho </a:t>
            </a:r>
          </a:p>
          <a:p>
            <a:r>
              <a:rPr lang="cs-CZ" dirty="0" smtClean="0"/>
              <a:t>Možnost denního zalévání – rosení nebo občasné namáčení (cca 1x týdně)</a:t>
            </a:r>
          </a:p>
          <a:p>
            <a:r>
              <a:rPr lang="cs-CZ" dirty="0" smtClean="0"/>
              <a:t>Sprcha/rosení na květy ?? Snesou pouze otrlé druhy, musí oschnout ve stínu</a:t>
            </a:r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5863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lepnÄte pro vÄtÅ¡Ã­ obrÃ¡z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9555" y="3635298"/>
            <a:ext cx="3810000" cy="28575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Hnojení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přírodě málo humózních látek, nahrazuje ptačí trus</a:t>
            </a:r>
          </a:p>
          <a:p>
            <a:r>
              <a:rPr lang="cs-CZ" dirty="0" smtClean="0"/>
              <a:t>Nutné </a:t>
            </a:r>
            <a:r>
              <a:rPr lang="cs-CZ" dirty="0" err="1" smtClean="0"/>
              <a:t>makroprvky</a:t>
            </a:r>
            <a:r>
              <a:rPr lang="cs-CZ" dirty="0" smtClean="0"/>
              <a:t> i </a:t>
            </a:r>
            <a:r>
              <a:rPr lang="cs-CZ" dirty="0" err="1" smtClean="0"/>
              <a:t>mikroprvky</a:t>
            </a:r>
            <a:r>
              <a:rPr lang="cs-CZ" dirty="0" smtClean="0"/>
              <a:t> (Ca, Mg, </a:t>
            </a:r>
            <a:r>
              <a:rPr lang="cs-CZ" dirty="0" err="1" smtClean="0"/>
              <a:t>Fe</a:t>
            </a:r>
            <a:r>
              <a:rPr lang="cs-CZ" dirty="0" smtClean="0"/>
              <a:t>, </a:t>
            </a:r>
            <a:r>
              <a:rPr lang="cs-CZ" dirty="0" err="1" smtClean="0"/>
              <a:t>Zn</a:t>
            </a:r>
            <a:r>
              <a:rPr lang="cs-CZ" dirty="0" smtClean="0"/>
              <a:t>, N  … </a:t>
            </a:r>
            <a:r>
              <a:rPr lang="cs-CZ" dirty="0" err="1" smtClean="0"/>
              <a:t>Mn</a:t>
            </a:r>
            <a:r>
              <a:rPr lang="cs-CZ" dirty="0" smtClean="0"/>
              <a:t>, B, </a:t>
            </a:r>
            <a:r>
              <a:rPr lang="cs-CZ" dirty="0" err="1" smtClean="0"/>
              <a:t>Cu</a:t>
            </a:r>
            <a:r>
              <a:rPr lang="cs-CZ" dirty="0" smtClean="0"/>
              <a:t>, </a:t>
            </a:r>
            <a:r>
              <a:rPr lang="cs-CZ" dirty="0" err="1" smtClean="0"/>
              <a:t>Zn</a:t>
            </a:r>
            <a:r>
              <a:rPr lang="cs-CZ" dirty="0" smtClean="0"/>
              <a:t> …)</a:t>
            </a:r>
          </a:p>
          <a:p>
            <a:r>
              <a:rPr lang="cs-CZ" dirty="0" smtClean="0"/>
              <a:t>Hnojiva na orchideje – tekutá jsou mnohem rychleji a lépe absorbovaná</a:t>
            </a:r>
          </a:p>
          <a:p>
            <a:r>
              <a:rPr lang="cs-CZ" dirty="0" smtClean="0"/>
              <a:t>Ideálně hnojit na začátku dne</a:t>
            </a:r>
          </a:p>
          <a:p>
            <a:r>
              <a:rPr lang="cs-CZ" dirty="0" smtClean="0"/>
              <a:t>V době vegetace NPK 1:1:1, mimo vegetaci 1:2:3</a:t>
            </a:r>
          </a:p>
          <a:p>
            <a:r>
              <a:rPr lang="cs-CZ" dirty="0" smtClean="0"/>
              <a:t>pH substrátu neutrální  nebo lehce kyselé,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432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Odkvetlé výhony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Květní stvol celý zežloutne a seschne, ztvrdne - v tu chvíli už je mrtvý a znovu nevykvete. Celý ho odstřihněte až u spodu.</a:t>
            </a:r>
          </a:p>
          <a:p>
            <a:r>
              <a:rPr lang="cs-CZ" dirty="0" smtClean="0"/>
              <a:t>Květní stvol zežloutne a uschne jen jeho horní část, zbytek zůstane zelený/ ustřihněte jen uschlou část a zbytek nechejte.	</a:t>
            </a:r>
          </a:p>
          <a:p>
            <a:pPr lvl="1"/>
            <a:r>
              <a:rPr lang="cs-CZ" dirty="0" smtClean="0"/>
              <a:t>Při stříhání nestříhejte přesně na rozmezí živého a mrtvého, ale ponechte i asi 1cm suché části stonku.</a:t>
            </a:r>
          </a:p>
          <a:p>
            <a:r>
              <a:rPr lang="cs-CZ" dirty="0" smtClean="0"/>
              <a:t>Květní stvol zůstane zelený - odstřihněte stonek nad třetím očkem od spodu, opět asi s 1cm rezervou.</a:t>
            </a:r>
          </a:p>
          <a:p>
            <a:endParaRPr lang="cs-CZ" dirty="0" smtClean="0"/>
          </a:p>
          <a:p>
            <a:r>
              <a:rPr lang="cs-CZ" dirty="0" smtClean="0"/>
              <a:t>Pokud budete květní stvol odstříhávat jen z části a on poté znovu vykvete,  podruhé jej odstraňte celý, i kdyby zůstal zelený - opakované vykvétání stejných stvolů bere rostlině sílu na vytváření nových květních stvolů, které mívají bohatší sadu květů. 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Choroby a škůdci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Houby, viry, bakterie, hmyz a další škůdci</a:t>
            </a:r>
          </a:p>
          <a:p>
            <a:endParaRPr lang="cs-CZ" dirty="0" smtClean="0"/>
          </a:p>
          <a:p>
            <a:r>
              <a:rPr lang="cs-CZ" dirty="0" smtClean="0"/>
              <a:t>Vždy náchylnější oslabené rostliny – nutná péče</a:t>
            </a:r>
          </a:p>
          <a:p>
            <a:r>
              <a:rPr lang="cs-CZ" dirty="0" smtClean="0"/>
              <a:t>Lze využít mechanickou a biologickou ochranu, lapače a další alternativy</a:t>
            </a:r>
          </a:p>
          <a:p>
            <a:r>
              <a:rPr lang="cs-CZ" dirty="0" smtClean="0"/>
              <a:t>Chemická ochrana – fungicidy a insekticidy</a:t>
            </a:r>
          </a:p>
          <a:p>
            <a:r>
              <a:rPr lang="cs-CZ" dirty="0" smtClean="0"/>
              <a:t>Virem napadené rostliny – karanténa</a:t>
            </a:r>
          </a:p>
          <a:p>
            <a:pPr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883731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Nejčastější problém – gumové listy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porucha na trase kořen-list</a:t>
            </a:r>
          </a:p>
          <a:p>
            <a:pPr lvl="1"/>
            <a:r>
              <a:rPr lang="cs-CZ" dirty="0" smtClean="0"/>
              <a:t>Sucho (to lepší řešení – stačí nechat přes noc „napít“)</a:t>
            </a:r>
          </a:p>
          <a:p>
            <a:pPr lvl="1"/>
            <a:r>
              <a:rPr lang="cs-CZ" dirty="0" smtClean="0"/>
              <a:t>Mokro (hniloba kořenů)</a:t>
            </a:r>
          </a:p>
        </p:txBody>
      </p:sp>
      <p:pic>
        <p:nvPicPr>
          <p:cNvPr id="83970" name="Picture 2" descr="VÃ½sledek obrÃ¡zku pro list orchide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9277" y="2967669"/>
            <a:ext cx="4918076" cy="3688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Gumové listy – co s tím?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cs-CZ" dirty="0" smtClean="0"/>
              <a:t>Zbavit orchidej substrátu, důkladně zkontrolovat kořeny, špatné (měkké, duté) ostříhat, případně použít desinfekci a rostlinu nechat do druhého dne volně osychat</a:t>
            </a:r>
          </a:p>
          <a:p>
            <a:pPr fontAlgn="base"/>
            <a:r>
              <a:rPr lang="cs-CZ" dirty="0" smtClean="0"/>
              <a:t>V lese nasbírat mech (rašeliník nebo bělomech sivý), orchidej do něj posadit a vše udržujte stále mírně vlhké</a:t>
            </a:r>
          </a:p>
          <a:p>
            <a:pPr fontAlgn="base"/>
            <a:r>
              <a:rPr lang="cs-CZ" dirty="0" smtClean="0"/>
              <a:t>Ideální domácí </a:t>
            </a:r>
            <a:r>
              <a:rPr lang="cs-CZ" dirty="0" err="1" smtClean="0"/>
              <a:t>minipařníček</a:t>
            </a:r>
            <a:r>
              <a:rPr lang="cs-CZ" dirty="0" smtClean="0"/>
              <a:t> s regulovatelnými větracími otvory. </a:t>
            </a:r>
          </a:p>
          <a:p>
            <a:pPr fontAlgn="base"/>
            <a:r>
              <a:rPr lang="cs-CZ" dirty="0" smtClean="0"/>
              <a:t>Použití dešťové vody nezbytné – nové kořeny nebudou zatíženy solemi a mech vydrží dlouho živý </a:t>
            </a:r>
          </a:p>
          <a:p>
            <a:pPr fontAlgn="base"/>
            <a:r>
              <a:rPr lang="cs-CZ" dirty="0" smtClean="0"/>
              <a:t>Denně lehce porosit mech i rostlinu a dlouze vyvětrat (plísně)</a:t>
            </a:r>
          </a:p>
          <a:p>
            <a:pPr fontAlgn="base"/>
            <a:r>
              <a:rPr lang="cs-CZ" dirty="0" smtClean="0"/>
              <a:t>Jakmile orchidej vytvoří dostatek nových kořenů (až </a:t>
            </a:r>
            <a:r>
              <a:rPr lang="cs-CZ" dirty="0" smtClean="0"/>
              <a:t>3měsíce), </a:t>
            </a:r>
            <a:r>
              <a:rPr lang="cs-CZ" dirty="0" smtClean="0"/>
              <a:t>zasadit do nového substrátu</a:t>
            </a:r>
          </a:p>
          <a:p>
            <a:pPr fontAlgn="base"/>
            <a:r>
              <a:rPr lang="cs-CZ" dirty="0" smtClean="0"/>
              <a:t>Velká výhoda - vegetační období rostliny (jaro, léto)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Sladké kapičky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Na květních stvolech - produkt metabolismu rostlin související s kolísáním teplot</a:t>
            </a:r>
          </a:p>
          <a:p>
            <a:pPr fontAlgn="base"/>
            <a:r>
              <a:rPr lang="cs-CZ" dirty="0" smtClean="0"/>
              <a:t>Běžně například </a:t>
            </a:r>
            <a:r>
              <a:rPr lang="cs-CZ" dirty="0" err="1" smtClean="0"/>
              <a:t>Cattleya</a:t>
            </a:r>
            <a:r>
              <a:rPr lang="cs-CZ" dirty="0" smtClean="0"/>
              <a:t> , Vanda či </a:t>
            </a:r>
            <a:r>
              <a:rPr lang="cs-CZ" dirty="0" err="1" smtClean="0"/>
              <a:t>Cymbidium</a:t>
            </a:r>
            <a:endParaRPr lang="cs-CZ" dirty="0" smtClean="0"/>
          </a:p>
          <a:p>
            <a:pPr fontAlgn="base"/>
            <a:r>
              <a:rPr lang="cs-CZ" dirty="0" smtClean="0"/>
              <a:t>Na listech, především po jejich obvodu na spodní straně - savý škůdce, nejčastěji puklice nebo svilušky. 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0898" name="Picture 2" descr="VÃ½sledek obrÃ¡zku pro sladkÃ© kapky na orchidej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9758" y="3663109"/>
            <a:ext cx="3810000" cy="2857500"/>
          </a:xfrm>
          <a:prstGeom prst="rect">
            <a:avLst/>
          </a:prstGeom>
          <a:noFill/>
        </p:spPr>
      </p:pic>
      <p:pic>
        <p:nvPicPr>
          <p:cNvPr id="80900" name="Picture 4" descr="VÃ½sledek obrÃ¡zku pro sladkÃ© kapky na orchideji"/>
          <p:cNvPicPr>
            <a:picLocks noChangeAspect="1" noChangeArrowheads="1"/>
          </p:cNvPicPr>
          <p:nvPr/>
        </p:nvPicPr>
        <p:blipFill>
          <a:blip r:embed="rId3"/>
          <a:srcRect b="18474"/>
          <a:stretch>
            <a:fillRect/>
          </a:stretch>
        </p:blipFill>
        <p:spPr bwMode="auto">
          <a:xfrm>
            <a:off x="2661366" y="3859059"/>
            <a:ext cx="4368964" cy="2673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/>
              <a:t>Kořeny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385073"/>
          </a:xfrm>
        </p:spPr>
        <p:txBody>
          <a:bodyPr>
            <a:normAutofit/>
          </a:bodyPr>
          <a:lstStyle/>
          <a:p>
            <a:r>
              <a:rPr lang="cs-CZ" dirty="0" smtClean="0"/>
              <a:t>Hlízy nebo oddenky</a:t>
            </a:r>
          </a:p>
          <a:p>
            <a:r>
              <a:rPr lang="cs-CZ" dirty="0" smtClean="0"/>
              <a:t>Často vzdušné kořeny – příjem vlhkosti, někdy fotosyntéza</a:t>
            </a:r>
          </a:p>
          <a:p>
            <a:r>
              <a:rPr lang="cs-CZ" dirty="0" smtClean="0"/>
              <a:t>Bílé a silné, ve svazcích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63" y="124804"/>
            <a:ext cx="2508325" cy="33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5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/>
              <a:t>Hmyz savý a žravý: puklice, vlnatky, svilušky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Postup likvidace je obvykle rozdělen do tří fází: </a:t>
            </a:r>
          </a:p>
          <a:p>
            <a:pPr fontAlgn="base"/>
            <a:r>
              <a:rPr lang="cs-CZ" dirty="0" smtClean="0"/>
              <a:t>mechanická – prosté otření měkkým vlhkým hadříkem nebo setření vatovou tyčinkou, namočenou v lihu</a:t>
            </a:r>
          </a:p>
          <a:p>
            <a:pPr fontAlgn="base"/>
            <a:r>
              <a:rPr lang="cs-CZ" dirty="0" smtClean="0"/>
              <a:t>biologická – omytí mýdlovou vodou, postřik </a:t>
            </a:r>
            <a:r>
              <a:rPr lang="cs-CZ" dirty="0" err="1" smtClean="0"/>
              <a:t>Biooilem</a:t>
            </a:r>
            <a:r>
              <a:rPr lang="cs-CZ" dirty="0" smtClean="0"/>
              <a:t> (je ovšem třeba dávkovat velmi mírně a nezapomenout na smáčedlo)</a:t>
            </a:r>
          </a:p>
          <a:p>
            <a:pPr fontAlgn="base"/>
            <a:r>
              <a:rPr lang="cs-CZ" dirty="0" smtClean="0"/>
              <a:t>chemická – na svilušky platí </a:t>
            </a:r>
            <a:r>
              <a:rPr lang="cs-CZ" dirty="0" err="1" smtClean="0"/>
              <a:t>Omite</a:t>
            </a:r>
            <a:r>
              <a:rPr lang="cs-CZ" dirty="0" smtClean="0"/>
              <a:t> 570 EW, na ostatní jako první pomoc </a:t>
            </a:r>
            <a:r>
              <a:rPr lang="cs-CZ" dirty="0" err="1" smtClean="0"/>
              <a:t>Fast</a:t>
            </a:r>
            <a:r>
              <a:rPr lang="cs-CZ" dirty="0" smtClean="0"/>
              <a:t> M (prodává se již naředěný v lahvi s rozprašovačem) nebo důraznější </a:t>
            </a:r>
            <a:r>
              <a:rPr lang="cs-CZ" dirty="0" err="1" smtClean="0"/>
              <a:t>Sumithion</a:t>
            </a:r>
            <a:r>
              <a:rPr lang="cs-CZ" dirty="0" smtClean="0"/>
              <a:t> Super. </a:t>
            </a:r>
            <a:r>
              <a:rPr lang="cs-CZ" dirty="0" err="1" smtClean="0"/>
              <a:t>Omite</a:t>
            </a:r>
            <a:r>
              <a:rPr lang="cs-CZ" dirty="0" smtClean="0"/>
              <a:t> i </a:t>
            </a:r>
            <a:r>
              <a:rPr lang="cs-CZ" dirty="0" err="1" smtClean="0"/>
              <a:t>Sumithion</a:t>
            </a:r>
            <a:r>
              <a:rPr lang="cs-CZ" dirty="0" smtClean="0"/>
              <a:t> jsou v tekuté podobě, takže se dají dobře dávkovat stříkačkou (1 mililitr na 1 litr vody).</a:t>
            </a:r>
          </a:p>
          <a:p>
            <a:pPr fontAlgn="base"/>
            <a:r>
              <a:rPr lang="cs-CZ" dirty="0" smtClean="0"/>
              <a:t>Dávkování tekutých chemických prostředků je nesrovnatelně jednodušší</a:t>
            </a: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Smutnice</a:t>
            </a:r>
            <a:endParaRPr lang="cs-CZ" b="1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nechat substrát hodně proschnout - v suchu larvy zahynou dřív než rostlina</a:t>
            </a:r>
          </a:p>
          <a:p>
            <a:pPr fontAlgn="base"/>
            <a:r>
              <a:rPr lang="cs-CZ" dirty="0" smtClean="0"/>
              <a:t>přesazení do jiného substrátu, který můžete preventivně před použitím propařit v mikrovlnné troubě</a:t>
            </a:r>
          </a:p>
          <a:p>
            <a:r>
              <a:rPr lang="cs-CZ" dirty="0" smtClean="0"/>
              <a:t>na dospělce lze využít lapače (když se chytí dospělec, asi máme někde i larvy)</a:t>
            </a:r>
            <a:endParaRPr lang="cs-CZ" dirty="0"/>
          </a:p>
        </p:txBody>
      </p:sp>
      <p:pic>
        <p:nvPicPr>
          <p:cNvPr id="79874" name="Picture 2" descr="VÃ½sledek obrÃ¡zku pro smutnice l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0785" y="3719053"/>
            <a:ext cx="4953000" cy="2657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ještě pro potěchu oka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7170" name="Picture 2" descr="Jak pÄstovat orchideje: tentokrÃ¡t Va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9981" y="1349298"/>
            <a:ext cx="7278570" cy="3639286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71" y="2852854"/>
            <a:ext cx="5022028" cy="334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7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84" y="1215483"/>
            <a:ext cx="7336009" cy="413710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7" y="1996068"/>
            <a:ext cx="2907902" cy="2180927"/>
          </a:xfrm>
          <a:prstGeom prst="rect">
            <a:avLst/>
          </a:prstGeom>
        </p:spPr>
      </p:pic>
      <p:pic>
        <p:nvPicPr>
          <p:cNvPr id="9218" name="Picture 2" descr="VÃ½sledek obrÃ¡zk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007220" y="4295951"/>
            <a:ext cx="2118411" cy="2320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1502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Listy a stonky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Jednoduché, celokrajné, žlábkovité</a:t>
            </a:r>
          </a:p>
          <a:p>
            <a:r>
              <a:rPr lang="cs-CZ" dirty="0" smtClean="0"/>
              <a:t>Mohou být redukovány na šupiny</a:t>
            </a:r>
          </a:p>
          <a:p>
            <a:r>
              <a:rPr lang="cs-CZ" dirty="0" smtClean="0"/>
              <a:t>Běžně 2-3 páry listů (</a:t>
            </a:r>
            <a:r>
              <a:rPr lang="cs-CZ" dirty="0" err="1" smtClean="0"/>
              <a:t>phalenopsis</a:t>
            </a:r>
            <a:r>
              <a:rPr lang="cs-CZ" dirty="0" smtClean="0"/>
              <a:t>, </a:t>
            </a:r>
            <a:r>
              <a:rPr lang="cs-CZ" dirty="0" err="1" smtClean="0"/>
              <a:t>paphiopedilum</a:t>
            </a:r>
            <a:r>
              <a:rPr lang="cs-CZ" dirty="0" smtClean="0"/>
              <a:t>) </a:t>
            </a:r>
          </a:p>
          <a:p>
            <a:r>
              <a:rPr lang="cs-CZ" dirty="0" smtClean="0"/>
              <a:t>Někdy listy střídavé na stonku (</a:t>
            </a:r>
            <a:r>
              <a:rPr lang="cs-CZ" dirty="0" err="1" smtClean="0"/>
              <a:t>dendrobium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Stonky monopodiální (</a:t>
            </a:r>
            <a:r>
              <a:rPr lang="cs-CZ" dirty="0" err="1" smtClean="0"/>
              <a:t>phalenopsis</a:t>
            </a:r>
            <a:r>
              <a:rPr lang="cs-CZ" dirty="0" smtClean="0"/>
              <a:t>) a sympodiální (</a:t>
            </a:r>
            <a:r>
              <a:rPr lang="cs-CZ" dirty="0" err="1" smtClean="0"/>
              <a:t>cymbidium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r="13496"/>
          <a:stretch/>
        </p:blipFill>
        <p:spPr>
          <a:xfrm>
            <a:off x="8670664" y="142875"/>
            <a:ext cx="2205318" cy="3524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89" y="4238513"/>
            <a:ext cx="2565811" cy="25658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78" y="4238513"/>
            <a:ext cx="3421081" cy="25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00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7200" dirty="0" smtClean="0"/>
              <a:t>Květy a plody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Jednotlivě i v květenstvích</a:t>
            </a:r>
          </a:p>
          <a:p>
            <a:r>
              <a:rPr lang="cs-CZ" dirty="0" smtClean="0"/>
              <a:t>Souměrné, oboupohlavné</a:t>
            </a:r>
          </a:p>
          <a:p>
            <a:r>
              <a:rPr lang="cs-CZ" dirty="0" smtClean="0"/>
              <a:t>6 okvětních lístků, jeden tvoří pysk</a:t>
            </a:r>
          </a:p>
          <a:p>
            <a:r>
              <a:rPr lang="cs-CZ" dirty="0" smtClean="0"/>
              <a:t>Výrazná barva a tvar – lákání hmyzu (opylovači)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Velké množství drobných semen (nejmenší z rostlinných semen),                   až 100 000 za rok</a:t>
            </a:r>
          </a:p>
          <a:p>
            <a:r>
              <a:rPr lang="cs-CZ" dirty="0"/>
              <a:t>Š</a:t>
            </a:r>
            <a:r>
              <a:rPr lang="cs-CZ" dirty="0" smtClean="0"/>
              <a:t>íří se větrem</a:t>
            </a:r>
          </a:p>
          <a:p>
            <a:r>
              <a:rPr lang="cs-CZ" dirty="0" smtClean="0"/>
              <a:t>Malá klíčivost – nemají dělohu</a:t>
            </a:r>
          </a:p>
          <a:p>
            <a:r>
              <a:rPr lang="cs-CZ" dirty="0" smtClean="0"/>
              <a:t>Nutná přítomnost symbiotické houby, která semena vyživuje (mykorhiza)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6" y="0"/>
            <a:ext cx="3809524" cy="344127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22587" r="52058" b="24550"/>
          <a:stretch/>
        </p:blipFill>
        <p:spPr>
          <a:xfrm>
            <a:off x="7046913" y="4296300"/>
            <a:ext cx="1335564" cy="116001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r="14245" b="16743"/>
          <a:stretch/>
        </p:blipFill>
        <p:spPr>
          <a:xfrm>
            <a:off x="236668" y="1113839"/>
            <a:ext cx="2530469" cy="193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Domácí orchideje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000" b="1" dirty="0" smtClean="0"/>
              <a:t>Vstavače</a:t>
            </a:r>
          </a:p>
          <a:p>
            <a:r>
              <a:rPr lang="cs-CZ" sz="2000" b="1" dirty="0" err="1" smtClean="0"/>
              <a:t>Prstnatec</a:t>
            </a:r>
            <a:r>
              <a:rPr lang="cs-CZ" sz="2000" b="1" dirty="0" smtClean="0"/>
              <a:t> májový</a:t>
            </a:r>
          </a:p>
          <a:p>
            <a:r>
              <a:rPr lang="cs-CZ" sz="2000" b="1" dirty="0" smtClean="0"/>
              <a:t>Střevíčník pantoflíček</a:t>
            </a:r>
          </a:p>
          <a:p>
            <a:r>
              <a:rPr lang="cs-CZ" sz="2000" b="1" dirty="0" smtClean="0"/>
              <a:t>Vemeník dvoulistý</a:t>
            </a:r>
          </a:p>
          <a:p>
            <a:r>
              <a:rPr lang="cs-CZ" sz="2000" b="1" dirty="0" smtClean="0"/>
              <a:t>Kruštík širolistý</a:t>
            </a:r>
          </a:p>
          <a:p>
            <a:r>
              <a:rPr lang="cs-CZ" sz="2000" b="1" dirty="0" smtClean="0"/>
              <a:t>Okrotice</a:t>
            </a:r>
          </a:p>
          <a:p>
            <a:r>
              <a:rPr lang="cs-CZ" sz="2000" b="1" dirty="0" smtClean="0"/>
              <a:t>Bradáček vejčitý</a:t>
            </a:r>
          </a:p>
          <a:p>
            <a:r>
              <a:rPr lang="cs-CZ" sz="2000" b="1" dirty="0" smtClean="0"/>
              <a:t>Tořič </a:t>
            </a:r>
            <a:r>
              <a:rPr lang="cs-CZ" sz="2000" b="1" dirty="0" err="1" smtClean="0"/>
              <a:t>včelonosný</a:t>
            </a:r>
            <a:endParaRPr lang="cs-CZ" sz="2000" b="1" dirty="0" smtClean="0"/>
          </a:p>
          <a:p>
            <a:r>
              <a:rPr lang="cs-CZ" sz="2000" b="1" dirty="0" smtClean="0"/>
              <a:t>Hlavinka horská</a:t>
            </a:r>
          </a:p>
          <a:p>
            <a:r>
              <a:rPr lang="cs-CZ" sz="2000" b="1" dirty="0" smtClean="0"/>
              <a:t>Hlístník hnízdák</a:t>
            </a:r>
          </a:p>
          <a:p>
            <a:endParaRPr lang="cs-CZ" sz="2000" b="1" dirty="0" smtClean="0"/>
          </a:p>
          <a:p>
            <a:endParaRPr lang="cs-CZ" sz="2000" b="1" dirty="0"/>
          </a:p>
        </p:txBody>
      </p:sp>
      <p:pic>
        <p:nvPicPr>
          <p:cNvPr id="37890" name="Picture 2" descr="VÃ½sledek obrÃ¡zku pro vstavaÄ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1861" y="1905000"/>
            <a:ext cx="5872763" cy="4408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72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Vstavač kukačka, v. nachový, v. vojenský, v. mužský</a:t>
            </a:r>
            <a:br>
              <a:rPr lang="cs-CZ" b="1" dirty="0" smtClean="0"/>
            </a:br>
            <a:r>
              <a:rPr lang="cs-CZ" b="1" dirty="0" err="1" smtClean="0"/>
              <a:t>Prstnatec</a:t>
            </a:r>
            <a:r>
              <a:rPr lang="cs-CZ" b="1" dirty="0" smtClean="0"/>
              <a:t> (vstavač) májový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0974" y="2537253"/>
            <a:ext cx="4997836" cy="3962401"/>
          </a:xfrm>
        </p:spPr>
        <p:txBody>
          <a:bodyPr>
            <a:normAutofit/>
          </a:bodyPr>
          <a:lstStyle/>
          <a:p>
            <a:r>
              <a:rPr lang="cs-CZ" dirty="0" smtClean="0"/>
              <a:t>Vstavače na nehnojených loukách a pastvinách a místech křovinatých strání, převážně v oblasti pahorkatin a v nižších polohách podhůří</a:t>
            </a:r>
          </a:p>
          <a:p>
            <a:r>
              <a:rPr lang="cs-CZ" dirty="0" smtClean="0"/>
              <a:t>P. májový na mokrých loukách, bažinách a rašeliništích, vyžaduje živinami bohaté půdy s nízkým obsahem vápna</a:t>
            </a:r>
          </a:p>
          <a:p>
            <a:r>
              <a:rPr lang="cs-CZ" dirty="0" smtClean="0"/>
              <a:t>V. mužský využívaný jako zdroj afrodiziak</a:t>
            </a:r>
          </a:p>
          <a:p>
            <a:r>
              <a:rPr lang="cs-CZ" dirty="0" smtClean="0"/>
              <a:t>V ČR silně ohrožené druhy</a:t>
            </a:r>
          </a:p>
        </p:txBody>
      </p:sp>
      <p:pic>
        <p:nvPicPr>
          <p:cNvPr id="3074" name="Picture 2" descr="VÃ½sledek obrÃ¡zku pro vstavaÄ kukaÄka"/>
          <p:cNvPicPr>
            <a:picLocks noChangeAspect="1" noChangeArrowheads="1"/>
          </p:cNvPicPr>
          <p:nvPr/>
        </p:nvPicPr>
        <p:blipFill>
          <a:blip r:embed="rId2"/>
          <a:srcRect b="4721"/>
          <a:stretch>
            <a:fillRect/>
          </a:stretch>
        </p:blipFill>
        <p:spPr bwMode="auto">
          <a:xfrm>
            <a:off x="9657760" y="1367480"/>
            <a:ext cx="2299805" cy="3278660"/>
          </a:xfrm>
          <a:prstGeom prst="rect">
            <a:avLst/>
          </a:prstGeom>
          <a:noFill/>
        </p:spPr>
      </p:pic>
      <p:pic>
        <p:nvPicPr>
          <p:cNvPr id="3084" name="Picture 12" descr="VÃ½sledek obrÃ¡zku pro vstavaÄ nachovÃ½ vÃ½skyt"/>
          <p:cNvPicPr>
            <a:picLocks noChangeAspect="1" noChangeArrowheads="1"/>
          </p:cNvPicPr>
          <p:nvPr/>
        </p:nvPicPr>
        <p:blipFill>
          <a:blip r:embed="rId3"/>
          <a:srcRect l="48362" r="26664"/>
          <a:stretch>
            <a:fillRect/>
          </a:stretch>
        </p:blipFill>
        <p:spPr bwMode="auto">
          <a:xfrm>
            <a:off x="7509690" y="3051531"/>
            <a:ext cx="1894703" cy="3448123"/>
          </a:xfrm>
          <a:prstGeom prst="rect">
            <a:avLst/>
          </a:prstGeom>
          <a:noFill/>
        </p:spPr>
      </p:pic>
      <p:pic>
        <p:nvPicPr>
          <p:cNvPr id="3076" name="Picture 4" descr="VÃ½sledek obrÃ¡zku pro vstavaÄ kukaÄka"/>
          <p:cNvPicPr>
            <a:picLocks noChangeAspect="1" noChangeArrowheads="1"/>
          </p:cNvPicPr>
          <p:nvPr/>
        </p:nvPicPr>
        <p:blipFill>
          <a:blip r:embed="rId4"/>
          <a:srcRect r="25877"/>
          <a:stretch>
            <a:fillRect/>
          </a:stretch>
        </p:blipFill>
        <p:spPr bwMode="auto">
          <a:xfrm>
            <a:off x="8403513" y="1722741"/>
            <a:ext cx="1383038" cy="1399400"/>
          </a:xfrm>
          <a:prstGeom prst="rect">
            <a:avLst/>
          </a:prstGeom>
          <a:noFill/>
        </p:spPr>
      </p:pic>
      <p:pic>
        <p:nvPicPr>
          <p:cNvPr id="3086" name="Picture 14" descr="https://upload.wikimedia.org/wikipedia/commons/thumb/f/f7/Orchis_militaris_060608.jpg/1280px-Orchis_militaris_0606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5272" y="5049794"/>
            <a:ext cx="2130854" cy="1598141"/>
          </a:xfrm>
          <a:prstGeom prst="rect">
            <a:avLst/>
          </a:prstGeom>
          <a:noFill/>
        </p:spPr>
      </p:pic>
      <p:pic>
        <p:nvPicPr>
          <p:cNvPr id="3078" name="Picture 6" descr="https://upload.wikimedia.org/wikipedia/commons/thumb/6/61/Orchis_morio_Saarland_11.jpg/800px-Orchis_morio_Saarland_11.jpg"/>
          <p:cNvPicPr>
            <a:picLocks noChangeAspect="1" noChangeArrowheads="1"/>
          </p:cNvPicPr>
          <p:nvPr/>
        </p:nvPicPr>
        <p:blipFill>
          <a:blip r:embed="rId6"/>
          <a:srcRect l="38621" t="39592" b="17157"/>
          <a:stretch>
            <a:fillRect/>
          </a:stretch>
        </p:blipFill>
        <p:spPr bwMode="auto">
          <a:xfrm>
            <a:off x="10758616" y="3566986"/>
            <a:ext cx="1322591" cy="1243046"/>
          </a:xfrm>
          <a:prstGeom prst="rect">
            <a:avLst/>
          </a:prstGeom>
          <a:noFill/>
        </p:spPr>
      </p:pic>
      <p:pic>
        <p:nvPicPr>
          <p:cNvPr id="3088" name="Picture 16" descr="VstavaÄ"/>
          <p:cNvPicPr>
            <a:picLocks noChangeAspect="1" noChangeArrowheads="1"/>
          </p:cNvPicPr>
          <p:nvPr/>
        </p:nvPicPr>
        <p:blipFill>
          <a:blip r:embed="rId7"/>
          <a:srcRect l="37583" t="3832" r="39039" b="9478"/>
          <a:stretch>
            <a:fillRect/>
          </a:stretch>
        </p:blipFill>
        <p:spPr bwMode="auto">
          <a:xfrm>
            <a:off x="1416909" y="626074"/>
            <a:ext cx="1087394" cy="2683915"/>
          </a:xfrm>
          <a:prstGeom prst="rect">
            <a:avLst/>
          </a:prstGeom>
          <a:noFill/>
        </p:spPr>
      </p:pic>
      <p:pic>
        <p:nvPicPr>
          <p:cNvPr id="3080" name="Picture 8" descr="VÃ½sledek obrÃ¡zku pro vstavaÄ mÃ¡jovÃ½"/>
          <p:cNvPicPr>
            <a:picLocks noChangeAspect="1" noChangeArrowheads="1"/>
          </p:cNvPicPr>
          <p:nvPr/>
        </p:nvPicPr>
        <p:blipFill>
          <a:blip r:embed="rId8"/>
          <a:srcRect l="13627" t="2792" r="14793" b="11207"/>
          <a:stretch>
            <a:fillRect/>
          </a:stretch>
        </p:blipFill>
        <p:spPr bwMode="auto">
          <a:xfrm>
            <a:off x="461320" y="2265406"/>
            <a:ext cx="1583844" cy="2537254"/>
          </a:xfrm>
          <a:prstGeom prst="rect">
            <a:avLst/>
          </a:prstGeom>
          <a:noFill/>
        </p:spPr>
      </p:pic>
      <p:pic>
        <p:nvPicPr>
          <p:cNvPr id="3082" name="Picture 10" descr="VÃ½sledek obrÃ¡zku pro vstavaÄ mÃ¡jovÃ½ detai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53297" y="4285006"/>
            <a:ext cx="1436816" cy="2152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Střevíčník pantoflíček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Roste na mírně vlhkých přes léto vysychajících vápenitých půdách </a:t>
            </a:r>
            <a:r>
              <a:rPr lang="cs-CZ" dirty="0" smtClean="0"/>
              <a:t>od </a:t>
            </a:r>
            <a:r>
              <a:rPr lang="cs-CZ" dirty="0" smtClean="0"/>
              <a:t>nížin do hor </a:t>
            </a:r>
          </a:p>
          <a:p>
            <a:r>
              <a:rPr lang="cs-CZ" dirty="0" smtClean="0"/>
              <a:t>K životu potřebuje existenci symbiotických hub v půdě</a:t>
            </a:r>
          </a:p>
          <a:p>
            <a:r>
              <a:rPr lang="cs-CZ" dirty="0" smtClean="0"/>
              <a:t>Lze zakoupit v obchodech, umístění ve skalkách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rcRect l="28254" t="29164" r="26205" b="15288"/>
          <a:stretch>
            <a:fillRect/>
          </a:stretch>
        </p:blipFill>
        <p:spPr>
          <a:xfrm>
            <a:off x="2537253" y="3987113"/>
            <a:ext cx="3023288" cy="2304790"/>
          </a:xfrm>
          <a:prstGeom prst="rect">
            <a:avLst/>
          </a:prstGeom>
        </p:spPr>
      </p:pic>
      <p:pic>
        <p:nvPicPr>
          <p:cNvPr id="8194" name="Picture 2" descr="https://upload.wikimedia.org/wikipedia/commons/5/52/Klump.zieda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0875" y="3452170"/>
            <a:ext cx="2334116" cy="2833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</TotalTime>
  <Words>1489</Words>
  <Application>Microsoft Office PowerPoint</Application>
  <PresentationFormat>Širokoúhlá obrazovka</PresentationFormat>
  <Paragraphs>236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Century Gothic</vt:lpstr>
      <vt:lpstr>Wingdings</vt:lpstr>
      <vt:lpstr>Wingdings 3</vt:lpstr>
      <vt:lpstr>Stébla</vt:lpstr>
      <vt:lpstr>Orchideje (vstavačovité)</vt:lpstr>
      <vt:lpstr>Charakteristika</vt:lpstr>
      <vt:lpstr>Využití</vt:lpstr>
      <vt:lpstr>Kořeny</vt:lpstr>
      <vt:lpstr>Listy a stonky</vt:lpstr>
      <vt:lpstr>Květy a plody</vt:lpstr>
      <vt:lpstr>Domácí orchideje</vt:lpstr>
      <vt:lpstr>Vstavač kukačka, v. nachový, v. vojenský, v. mužský Prstnatec (vstavač) májový</vt:lpstr>
      <vt:lpstr>Střevíčník pantoflíček</vt:lpstr>
      <vt:lpstr>Vemeník dvoulistý</vt:lpstr>
      <vt:lpstr>Kruštík širolistý</vt:lpstr>
      <vt:lpstr>Okrotice bílá, o. červená, o. úzkolistá</vt:lpstr>
      <vt:lpstr>Bradáček vejčitý</vt:lpstr>
      <vt:lpstr>Tořič včelonosný</vt:lpstr>
      <vt:lpstr>Hlavinka horská</vt:lpstr>
      <vt:lpstr>Hlístník hnízdák</vt:lpstr>
      <vt:lpstr>Orchideje na zahrádce</vt:lpstr>
      <vt:lpstr>Orchideje na zahrádce</vt:lpstr>
      <vt:lpstr>Exotické orchideje</vt:lpstr>
      <vt:lpstr>Cattleya </vt:lpstr>
      <vt:lpstr>Cymbidium </vt:lpstr>
      <vt:lpstr>Dendrobium </vt:lpstr>
      <vt:lpstr>Paphiopedilum </vt:lpstr>
      <vt:lpstr>Phalaenopsis </vt:lpstr>
      <vt:lpstr>Vanda </vt:lpstr>
      <vt:lpstr>Vanilla</vt:lpstr>
      <vt:lpstr>Péče o orchideje</vt:lpstr>
      <vt:lpstr>Umístění</vt:lpstr>
      <vt:lpstr>Substrát </vt:lpstr>
      <vt:lpstr>Přesazování</vt:lpstr>
      <vt:lpstr>Prezentace aplikace PowerPoint</vt:lpstr>
      <vt:lpstr>Přesazování</vt:lpstr>
      <vt:lpstr>Zálivka </vt:lpstr>
      <vt:lpstr>Hnojení</vt:lpstr>
      <vt:lpstr>Odkvetlé výhony</vt:lpstr>
      <vt:lpstr>Choroby a škůdci</vt:lpstr>
      <vt:lpstr>Nejčastější problém – gumové listy</vt:lpstr>
      <vt:lpstr>Gumové listy – co s tím?</vt:lpstr>
      <vt:lpstr>Sladké kapičky</vt:lpstr>
      <vt:lpstr>Hmyz savý a žravý: puklice, vlnatky, svilušky </vt:lpstr>
      <vt:lpstr>Smutnice</vt:lpstr>
      <vt:lpstr>A ještě pro potěchu oka 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Orchideje (vstavačovité)</dc:title>
  <dc:creator>Statek</dc:creator>
  <cp:lastModifiedBy>Zuzana Bukvičková</cp:lastModifiedBy>
  <cp:revision>29</cp:revision>
  <dcterms:created xsi:type="dcterms:W3CDTF">2018-05-23T08:41:41Z</dcterms:created>
  <dcterms:modified xsi:type="dcterms:W3CDTF">2021-01-05T14:09:57Z</dcterms:modified>
</cp:coreProperties>
</file>