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8" r:id="rId4"/>
    <p:sldId id="258" r:id="rId5"/>
    <p:sldId id="270" r:id="rId6"/>
    <p:sldId id="271" r:id="rId7"/>
    <p:sldId id="259" r:id="rId8"/>
    <p:sldId id="289" r:id="rId9"/>
    <p:sldId id="273" r:id="rId10"/>
    <p:sldId id="286" r:id="rId11"/>
    <p:sldId id="260" r:id="rId12"/>
    <p:sldId id="274" r:id="rId13"/>
    <p:sldId id="261" r:id="rId14"/>
    <p:sldId id="275" r:id="rId15"/>
    <p:sldId id="262" r:id="rId16"/>
    <p:sldId id="263" r:id="rId17"/>
    <p:sldId id="276" r:id="rId18"/>
    <p:sldId id="264" r:id="rId19"/>
    <p:sldId id="265" r:id="rId20"/>
    <p:sldId id="277" r:id="rId21"/>
    <p:sldId id="266" r:id="rId22"/>
    <p:sldId id="287" r:id="rId23"/>
    <p:sldId id="291" r:id="rId24"/>
    <p:sldId id="279" r:id="rId25"/>
    <p:sldId id="278" r:id="rId26"/>
    <p:sldId id="292" r:id="rId27"/>
    <p:sldId id="280" r:id="rId28"/>
    <p:sldId id="281" r:id="rId29"/>
    <p:sldId id="282" r:id="rId30"/>
    <p:sldId id="283" r:id="rId31"/>
    <p:sldId id="267" r:id="rId32"/>
    <p:sldId id="284" r:id="rId33"/>
    <p:sldId id="268" r:id="rId34"/>
    <p:sldId id="28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95" autoAdjust="0"/>
    <p:restoredTop sz="94660"/>
  </p:normalViewPr>
  <p:slideViewPr>
    <p:cSldViewPr snapToGrid="0">
      <p:cViewPr>
        <p:scale>
          <a:sx n="75" d="100"/>
          <a:sy n="75" d="100"/>
        </p:scale>
        <p:origin x="547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//upload.wikimedia.org/wikipedia/commons/6/6c/Echinacea_purpurea_'Primadonna_White'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hyperlink" Target="//upload.wikimedia.org/wikipedia/commons/3/3e/Echinacea_purpurea_Punahattu_Arto_Alanenp%C3%A4%C3%A4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http://www1.lf1.cuni.cz/~kocna/flowr_my/p5031932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://www.garten.cz/images_data/2614-helleborus-cemerice-1.jpg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http://hokub.rajce.idnes.cz/ROSTLINY/images/Helleborus_orientalis_cemerice_vychodni_.JPG" TargetMode="Externa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http://www.hosta.cz/hemerocallis/pcss/hl/hemerocallis-denivka-2.jpg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http://www.rostlinamesice.cz/data/trvalky.jpg" TargetMode="Externa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http://www.garten.cz/images_data/3640-hosta-francee-bohyska-funkie.jpg" TargetMode="External"/><Relationship Id="rId7" Type="http://schemas.openxmlformats.org/officeDocument/2006/relationships/image" Target="../media/image5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//upload.wikimedia.org/wikipedia/commons/7/7a/HostaBlue.jpg" TargetMode="External"/><Relationship Id="rId5" Type="http://schemas.openxmlformats.org/officeDocument/2006/relationships/image" Target="../media/image56.jpeg"/><Relationship Id="rId4" Type="http://schemas.openxmlformats.org/officeDocument/2006/relationships/hyperlink" Target="//upload.wikimedia.org/wikipedia/commons/0/05/Hosta_sieboldiana_Elegans2UME.jpg" TargetMode="External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http://www.hvlfoto.cz/main.php?g2_view=core.DownloadItem&amp;g2_itemId=631&amp;g2_serialNumber=3" TargetMode="External"/><Relationship Id="rId7" Type="http://schemas.openxmlformats.org/officeDocument/2006/relationships/image" Target="../media/image6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//upload.wikimedia.org/wikipedia/commons/1/15/Iris_sanguinea,_John_J_Tyler_Arboretum,_Media,_Pennsylvania_-_20070526.jpg" TargetMode="External"/><Relationship Id="rId5" Type="http://schemas.openxmlformats.org/officeDocument/2006/relationships/image" Target="http://www.agrobon.sk/mojazahrada/cibulove/iris2.jpg" TargetMode="Externa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//upload.wikimedia.org/wikipedia/commons/d/da/Liatris_Spicata_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hyperlink" Target="//upload.wikimedia.org/wikipedia/commons/0/0f/Liatris_spicata_IMG_5624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http://www1.lf1.cuni.cz/~kocna/flowr_my/p7040264.jpg" TargetMode="External"/><Relationship Id="rId7" Type="http://schemas.openxmlformats.org/officeDocument/2006/relationships/image" Target="../media/image68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//upload.wikimedia.org/wikipedia/commons/b/ba/Lupinus_polyphyllus5.jpg" TargetMode="External"/><Relationship Id="rId5" Type="http://schemas.openxmlformats.org/officeDocument/2006/relationships/image" Target="../media/image67.jpeg"/><Relationship Id="rId4" Type="http://schemas.openxmlformats.org/officeDocument/2006/relationships/hyperlink" Target="//upload.wikimedia.org/wikipedia/commons/c/cc/Rote_lupine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//upload.wikimedia.org/wikipedia/commons/5/5b/Lychnis_chalcedonica_A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hyperlink" Target="//upload.wikimedia.org/wikipedia/commons/a/af/Lychnis_chalcedonica0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http://www.lukon-glads.cz/images/trollius-chinensis-Goldkoni.jpg" TargetMode="External"/><Relationship Id="rId7" Type="http://schemas.openxmlformats.org/officeDocument/2006/relationships/image" Target="../media/image105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//upload.wikimedia.org/wikipedia/commons/2/21/Trollius_altissimus_a2.jpg" TargetMode="External"/><Relationship Id="rId5" Type="http://schemas.openxmlformats.org/officeDocument/2006/relationships/image" Target="../media/image104.jpeg"/><Relationship Id="rId4" Type="http://schemas.openxmlformats.org/officeDocument/2006/relationships/hyperlink" Target="//upload.wikimedia.org/wikipedia/commons/1/14/Trollius_europaeus_002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gif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//upload.wikimedia.org/wikipedia/commons/d/de/Yucca_filamentosa_002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hyperlink" Target="//upload.wikimedia.org/wikipedia/commons/c/c0/Yucca_flaccida.jpg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://botanika.wendys.cz/nahled/O753_2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89213" y="1664898"/>
            <a:ext cx="4009995" cy="3112483"/>
          </a:xfrm>
        </p:spPr>
        <p:txBody>
          <a:bodyPr/>
          <a:lstStyle/>
          <a:p>
            <a:r>
              <a:rPr lang="cs-CZ" dirty="0" smtClean="0"/>
              <a:t>Polovysoké a vysoké trvalky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KAV </a:t>
            </a:r>
          </a:p>
          <a:p>
            <a:r>
              <a:rPr lang="cs-CZ" dirty="0"/>
              <a:t>Ing. Zuzana Bukvičková</a:t>
            </a:r>
          </a:p>
          <a:p>
            <a:r>
              <a:rPr lang="cs-CZ" dirty="0"/>
              <a:t>ft. Ing. Lenka Prokůpková</a:t>
            </a:r>
          </a:p>
          <a:p>
            <a:endParaRPr lang="cs-CZ" dirty="0"/>
          </a:p>
        </p:txBody>
      </p:sp>
      <p:pic>
        <p:nvPicPr>
          <p:cNvPr id="1026" name="Picture 2" descr="Image result for trval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08" y="920566"/>
            <a:ext cx="4905404" cy="4983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13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i="1" dirty="0" err="1" smtClean="0"/>
              <a:t>Dicent</a:t>
            </a:r>
            <a:r>
              <a:rPr lang="cs-CZ" i="1" dirty="0" err="1"/>
              <a:t>ra</a:t>
            </a:r>
            <a:r>
              <a:rPr lang="cs-CZ" i="1" dirty="0"/>
              <a:t> spectabilis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Srdcovka </a:t>
            </a:r>
            <a:r>
              <a:rPr lang="cs-CZ" b="1" dirty="0"/>
              <a:t>nádherná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výška 60 – 80 cm</a:t>
            </a:r>
          </a:p>
          <a:p>
            <a:r>
              <a:rPr lang="cs-CZ" sz="2000" dirty="0"/>
              <a:t>tvoří bohaté </a:t>
            </a:r>
            <a:r>
              <a:rPr lang="cs-CZ" sz="2000" dirty="0" smtClean="0"/>
              <a:t>trsy, listy </a:t>
            </a:r>
            <a:r>
              <a:rPr lang="cs-CZ" sz="2000" dirty="0"/>
              <a:t>2 až 3x </a:t>
            </a:r>
            <a:r>
              <a:rPr lang="cs-CZ" sz="2000" dirty="0" smtClean="0"/>
              <a:t>dělené</a:t>
            </a:r>
          </a:p>
          <a:p>
            <a:r>
              <a:rPr lang="cs-CZ" sz="2000" dirty="0" smtClean="0"/>
              <a:t>květy </a:t>
            </a:r>
            <a:r>
              <a:rPr lang="cs-CZ" sz="2000" dirty="0"/>
              <a:t>srdčitého tvaru </a:t>
            </a:r>
            <a:r>
              <a:rPr lang="cs-CZ" sz="2000" dirty="0" smtClean="0"/>
              <a:t>na </a:t>
            </a:r>
            <a:r>
              <a:rPr lang="cs-CZ" sz="2000" dirty="0"/>
              <a:t>obloukovitě ohnutých lodyhách</a:t>
            </a:r>
          </a:p>
          <a:p>
            <a:r>
              <a:rPr lang="cs-CZ" sz="2000" dirty="0"/>
              <a:t>barva </a:t>
            </a:r>
            <a:r>
              <a:rPr lang="cs-CZ" sz="2000" dirty="0" smtClean="0"/>
              <a:t>květu bílá </a:t>
            </a:r>
            <a:r>
              <a:rPr lang="cs-CZ" sz="2000" dirty="0"/>
              <a:t>nebo </a:t>
            </a:r>
            <a:r>
              <a:rPr lang="cs-CZ" sz="2000" dirty="0" smtClean="0"/>
              <a:t>růžová, brzy </a:t>
            </a:r>
            <a:r>
              <a:rPr lang="cs-CZ" sz="2000" dirty="0"/>
              <a:t>po odkvětu rostlina </a:t>
            </a:r>
            <a:r>
              <a:rPr lang="cs-CZ" sz="2000" dirty="0" smtClean="0"/>
              <a:t>zatahuje</a:t>
            </a:r>
          </a:p>
          <a:p>
            <a:r>
              <a:rPr lang="cs-CZ" sz="2000" dirty="0" smtClean="0"/>
              <a:t>doba květu </a:t>
            </a:r>
            <a:r>
              <a:rPr lang="cs-CZ" sz="2000" dirty="0"/>
              <a:t>duben – </a:t>
            </a:r>
            <a:r>
              <a:rPr lang="cs-CZ" sz="2000" dirty="0" smtClean="0"/>
              <a:t>květen</a:t>
            </a:r>
            <a:endParaRPr lang="cs-CZ" sz="2000" dirty="0"/>
          </a:p>
          <a:p>
            <a:r>
              <a:rPr lang="cs-CZ" sz="2000" dirty="0"/>
              <a:t>polostín, přiměřeně vlhkou humózní propustnou půdu</a:t>
            </a:r>
          </a:p>
          <a:p>
            <a:r>
              <a:rPr lang="cs-CZ" sz="2000" dirty="0" smtClean="0"/>
              <a:t>množení dělením trsů, řízkováním a semenem</a:t>
            </a:r>
            <a:endParaRPr lang="cs-CZ" sz="2000" dirty="0"/>
          </a:p>
          <a:p>
            <a:r>
              <a:rPr lang="cs-CZ" sz="2000" dirty="0" smtClean="0"/>
              <a:t>použití jako solitéra </a:t>
            </a:r>
            <a:r>
              <a:rPr lang="cs-CZ" sz="2000" dirty="0"/>
              <a:t>do trávníku,  na záhony  a k řezu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714" y="624111"/>
            <a:ext cx="3426167" cy="2450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r="24396"/>
          <a:stretch/>
        </p:blipFill>
        <p:spPr>
          <a:xfrm>
            <a:off x="9483895" y="3905584"/>
            <a:ext cx="2020717" cy="2005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7328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Doronicum</a:t>
            </a:r>
            <a:r>
              <a:rPr lang="cs-CZ" i="1" dirty="0" smtClean="0"/>
              <a:t> </a:t>
            </a:r>
            <a:r>
              <a:rPr lang="cs-CZ" i="1" dirty="0" err="1" smtClean="0"/>
              <a:t>orientale</a:t>
            </a:r>
            <a:r>
              <a:rPr lang="cs-CZ" dirty="0"/>
              <a:t/>
            </a:r>
            <a:br>
              <a:rPr lang="cs-CZ" dirty="0"/>
            </a:br>
            <a:r>
              <a:rPr lang="cs-CZ" b="1" dirty="0" smtClean="0"/>
              <a:t>Kamzičník východní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výška </a:t>
            </a:r>
            <a:r>
              <a:rPr lang="cs-CZ" sz="2000" dirty="0" smtClean="0"/>
              <a:t>30 – 40 cm</a:t>
            </a:r>
            <a:endParaRPr lang="cs-CZ" sz="2000" dirty="0"/>
          </a:p>
          <a:p>
            <a:r>
              <a:rPr lang="cs-CZ" sz="2000" dirty="0" smtClean="0"/>
              <a:t>stonky </a:t>
            </a:r>
            <a:r>
              <a:rPr lang="cs-CZ" sz="2000" dirty="0"/>
              <a:t>přímé, málo </a:t>
            </a:r>
            <a:r>
              <a:rPr lang="cs-CZ" sz="2000" dirty="0" smtClean="0"/>
              <a:t>větvené </a:t>
            </a:r>
            <a:endParaRPr lang="cs-CZ" sz="2000" dirty="0"/>
          </a:p>
          <a:p>
            <a:r>
              <a:rPr lang="cs-CZ" sz="2000" dirty="0"/>
              <a:t>listy </a:t>
            </a:r>
            <a:r>
              <a:rPr lang="cs-CZ" sz="2000" dirty="0" smtClean="0"/>
              <a:t>řapíkaté - přízemní růžice, na stonku přisedlé</a:t>
            </a:r>
            <a:endParaRPr lang="cs-CZ" sz="2000" dirty="0"/>
          </a:p>
          <a:p>
            <a:r>
              <a:rPr lang="cs-CZ" sz="2000" dirty="0"/>
              <a:t>květy </a:t>
            </a:r>
            <a:r>
              <a:rPr lang="cs-CZ" sz="2000" dirty="0" smtClean="0"/>
              <a:t>žluté úbory (5-7 cm)</a:t>
            </a:r>
          </a:p>
          <a:p>
            <a:r>
              <a:rPr lang="cs-CZ" sz="2000" dirty="0" smtClean="0"/>
              <a:t>doba </a:t>
            </a:r>
            <a:r>
              <a:rPr lang="cs-CZ" sz="2000" dirty="0"/>
              <a:t>květu </a:t>
            </a:r>
            <a:r>
              <a:rPr lang="cs-CZ" sz="2000" dirty="0" smtClean="0"/>
              <a:t>duben – květen</a:t>
            </a:r>
            <a:endParaRPr lang="cs-CZ" sz="2000" dirty="0"/>
          </a:p>
          <a:p>
            <a:r>
              <a:rPr lang="cs-CZ" sz="2000" dirty="0"/>
              <a:t>stanoviště humózní, vlhké</a:t>
            </a:r>
          </a:p>
          <a:p>
            <a:r>
              <a:rPr lang="cs-CZ" sz="2000" dirty="0"/>
              <a:t>množení výsevem, dělením </a:t>
            </a:r>
          </a:p>
          <a:p>
            <a:r>
              <a:rPr lang="cs-CZ" sz="2000" dirty="0"/>
              <a:t>použití záhony, </a:t>
            </a:r>
            <a:r>
              <a:rPr lang="cs-CZ" sz="2000" dirty="0" smtClean="0"/>
              <a:t>skupiny</a:t>
            </a:r>
            <a:endParaRPr lang="cs-CZ" dirty="0"/>
          </a:p>
        </p:txBody>
      </p:sp>
      <p:pic>
        <p:nvPicPr>
          <p:cNvPr id="10242" name="Picture 2" descr="Image result for Doronicum orient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07" y="624110"/>
            <a:ext cx="3611557" cy="2408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Doronicum orien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r="10930"/>
          <a:stretch/>
        </p:blipFill>
        <p:spPr bwMode="auto">
          <a:xfrm>
            <a:off x="6496634" y="3440538"/>
            <a:ext cx="2138080" cy="2699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Doronicum orien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5"/>
          <a:stretch/>
        </p:blipFill>
        <p:spPr bwMode="auto">
          <a:xfrm>
            <a:off x="8748916" y="3440538"/>
            <a:ext cx="3037347" cy="2699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75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Echinacea</a:t>
            </a:r>
            <a:r>
              <a:rPr lang="cs-CZ" i="1" dirty="0" smtClean="0"/>
              <a:t> </a:t>
            </a:r>
            <a:r>
              <a:rPr lang="cs-CZ" i="1" dirty="0" err="1" smtClean="0"/>
              <a:t>purpurea</a:t>
            </a: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b="1" dirty="0" err="1" smtClean="0"/>
              <a:t>Echinacea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výška 80 – 100 cm</a:t>
            </a:r>
          </a:p>
          <a:p>
            <a:r>
              <a:rPr lang="cs-CZ" sz="2000" dirty="0" smtClean="0"/>
              <a:t>listy </a:t>
            </a:r>
            <a:r>
              <a:rPr lang="cs-CZ" sz="2000" dirty="0"/>
              <a:t>protáhle vejčitého </a:t>
            </a:r>
            <a:r>
              <a:rPr lang="cs-CZ" sz="2000" dirty="0" smtClean="0"/>
              <a:t>tvaru, zašpičatělé</a:t>
            </a:r>
            <a:endParaRPr lang="cs-CZ" sz="2000" dirty="0"/>
          </a:p>
          <a:p>
            <a:r>
              <a:rPr lang="cs-CZ" sz="2000" dirty="0" smtClean="0"/>
              <a:t>květenství </a:t>
            </a:r>
            <a:r>
              <a:rPr lang="cs-CZ" sz="2000" dirty="0"/>
              <a:t>je úbor, barva </a:t>
            </a:r>
            <a:r>
              <a:rPr lang="cs-CZ" sz="2000" dirty="0" smtClean="0"/>
              <a:t>purpurová nebo bílá</a:t>
            </a:r>
          </a:p>
          <a:p>
            <a:r>
              <a:rPr lang="cs-CZ" sz="2000" dirty="0" smtClean="0"/>
              <a:t>terč </a:t>
            </a:r>
            <a:r>
              <a:rPr lang="cs-CZ" sz="2000" dirty="0"/>
              <a:t>vystouplý, </a:t>
            </a:r>
            <a:r>
              <a:rPr lang="cs-CZ" sz="2000" dirty="0" smtClean="0"/>
              <a:t>tmavý</a:t>
            </a:r>
          </a:p>
          <a:p>
            <a:r>
              <a:rPr lang="cs-CZ" sz="2000" dirty="0" smtClean="0"/>
              <a:t>doba květu </a:t>
            </a:r>
            <a:r>
              <a:rPr lang="cs-CZ" sz="2000" dirty="0"/>
              <a:t>červenec – </a:t>
            </a:r>
            <a:r>
              <a:rPr lang="cs-CZ" sz="2000" dirty="0" smtClean="0"/>
              <a:t>srpen</a:t>
            </a:r>
            <a:endParaRPr lang="cs-CZ" sz="2000" dirty="0"/>
          </a:p>
          <a:p>
            <a:r>
              <a:rPr lang="cs-CZ" sz="2000" dirty="0" smtClean="0"/>
              <a:t>stanoviště - slunce</a:t>
            </a:r>
            <a:r>
              <a:rPr lang="cs-CZ" sz="2000" dirty="0"/>
              <a:t>, </a:t>
            </a:r>
            <a:r>
              <a:rPr lang="cs-CZ" sz="2000" dirty="0" smtClean="0"/>
              <a:t>propustná půda, </a:t>
            </a:r>
            <a:r>
              <a:rPr lang="cs-CZ" sz="2000" dirty="0"/>
              <a:t>snese sucho</a:t>
            </a:r>
          </a:p>
          <a:p>
            <a:r>
              <a:rPr lang="cs-CZ" sz="2000" dirty="0" smtClean="0"/>
              <a:t>množení dělením trsů, výsevem</a:t>
            </a:r>
            <a:endParaRPr lang="cs-CZ" sz="2000" dirty="0"/>
          </a:p>
          <a:p>
            <a:r>
              <a:rPr lang="cs-CZ" sz="2000" dirty="0" smtClean="0"/>
              <a:t>použití na </a:t>
            </a:r>
            <a:r>
              <a:rPr lang="cs-CZ" sz="2000" dirty="0"/>
              <a:t>záhony, do skupin, k řezu, léčivka</a:t>
            </a:r>
          </a:p>
          <a:p>
            <a:endParaRPr lang="cs-CZ" sz="2000" dirty="0"/>
          </a:p>
        </p:txBody>
      </p:sp>
      <p:pic>
        <p:nvPicPr>
          <p:cNvPr id="5" name="Picture 2" descr="File:Echinacea purpurea 'Primadonna White'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266" y="436540"/>
            <a:ext cx="2939346" cy="3919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le:Echinacea purpurea Punahattu Arto Alanenpää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266" y="4513314"/>
            <a:ext cx="2939346" cy="2204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703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Euphorbia</a:t>
            </a:r>
            <a:r>
              <a:rPr lang="cs-CZ" i="1" dirty="0" smtClean="0"/>
              <a:t> </a:t>
            </a:r>
            <a:r>
              <a:rPr lang="cs-CZ" i="1" dirty="0" err="1" smtClean="0"/>
              <a:t>polychroma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Pryšec </a:t>
            </a:r>
            <a:r>
              <a:rPr lang="cs-CZ" b="1" dirty="0"/>
              <a:t>mnohobarevný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výška </a:t>
            </a:r>
            <a:r>
              <a:rPr lang="cs-CZ" dirty="0" smtClean="0"/>
              <a:t>30 – 50 cm</a:t>
            </a:r>
            <a:endParaRPr lang="cs-CZ" dirty="0"/>
          </a:p>
          <a:p>
            <a:r>
              <a:rPr lang="cs-CZ" dirty="0" smtClean="0"/>
              <a:t>polokulovité trsy, tmavé úzce vejčité listy</a:t>
            </a:r>
            <a:endParaRPr lang="cs-CZ" dirty="0"/>
          </a:p>
          <a:p>
            <a:r>
              <a:rPr lang="cs-CZ" dirty="0" smtClean="0"/>
              <a:t>květenství žluté, podepřené listeny</a:t>
            </a:r>
            <a:endParaRPr lang="cs-CZ" dirty="0"/>
          </a:p>
          <a:p>
            <a:r>
              <a:rPr lang="cs-CZ" dirty="0" smtClean="0"/>
              <a:t>doba </a:t>
            </a:r>
            <a:r>
              <a:rPr lang="cs-CZ" dirty="0"/>
              <a:t>květu </a:t>
            </a:r>
            <a:r>
              <a:rPr lang="cs-CZ" dirty="0" smtClean="0"/>
              <a:t>k</a:t>
            </a:r>
            <a:r>
              <a:rPr lang="cs-CZ" dirty="0"/>
              <a:t>věten – červen </a:t>
            </a:r>
          </a:p>
          <a:p>
            <a:r>
              <a:rPr lang="cs-CZ" dirty="0"/>
              <a:t>stanoviště - slunce, </a:t>
            </a:r>
            <a:r>
              <a:rPr lang="cs-CZ" dirty="0" smtClean="0"/>
              <a:t>vápenatá půda, sucho</a:t>
            </a:r>
            <a:endParaRPr lang="cs-CZ" dirty="0"/>
          </a:p>
          <a:p>
            <a:r>
              <a:rPr lang="cs-CZ" dirty="0"/>
              <a:t>množení </a:t>
            </a:r>
            <a:r>
              <a:rPr lang="cs-CZ" dirty="0" smtClean="0"/>
              <a:t>odnožemi, dělením</a:t>
            </a:r>
            <a:endParaRPr lang="cs-CZ" dirty="0"/>
          </a:p>
          <a:p>
            <a:r>
              <a:rPr lang="cs-CZ" dirty="0"/>
              <a:t>použití na záhony, do </a:t>
            </a:r>
            <a:r>
              <a:rPr lang="cs-CZ" dirty="0" smtClean="0"/>
              <a:t>skupin, </a:t>
            </a:r>
            <a:r>
              <a:rPr lang="cs-CZ" dirty="0" err="1" smtClean="0"/>
              <a:t>solitery</a:t>
            </a:r>
            <a:endParaRPr lang="cs-CZ" dirty="0"/>
          </a:p>
        </p:txBody>
      </p:sp>
      <p:pic>
        <p:nvPicPr>
          <p:cNvPr id="10242" name="Picture 2" descr="http://www1.lf1.cuni.cz/~kocna/flowr_my/p5031932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486" y="31353"/>
            <a:ext cx="3680126" cy="2750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Image result for euphorbia polychro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4873517"/>
            <a:ext cx="2555140" cy="1703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euphorbia polychro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486" y="2896243"/>
            <a:ext cx="3680126" cy="3680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euphorbia polychro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057" y="4873517"/>
            <a:ext cx="2130724" cy="1704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964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Gypsophila</a:t>
            </a:r>
            <a:r>
              <a:rPr lang="cs-CZ" i="1" dirty="0" smtClean="0"/>
              <a:t> </a:t>
            </a:r>
            <a:r>
              <a:rPr lang="cs-CZ" i="1" dirty="0" err="1" smtClean="0"/>
              <a:t>paniculata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err="1" smtClean="0"/>
              <a:t>Šater</a:t>
            </a:r>
            <a:r>
              <a:rPr lang="cs-CZ" b="1" dirty="0" smtClean="0"/>
              <a:t> latnatý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„nevěstin závoj“</a:t>
            </a:r>
          </a:p>
          <a:p>
            <a:r>
              <a:rPr lang="cs-CZ" sz="2000" dirty="0" smtClean="0"/>
              <a:t>výška 60 -100 cm</a:t>
            </a:r>
            <a:endParaRPr lang="cs-CZ" sz="2000" dirty="0"/>
          </a:p>
          <a:p>
            <a:r>
              <a:rPr lang="cs-CZ" sz="2000" dirty="0"/>
              <a:t>polokulovité trsy, </a:t>
            </a:r>
            <a:r>
              <a:rPr lang="cs-CZ" sz="2000" dirty="0" smtClean="0"/>
              <a:t>tmavé </a:t>
            </a:r>
            <a:r>
              <a:rPr lang="cs-CZ" sz="2000" dirty="0"/>
              <a:t>úzce vejčité listy</a:t>
            </a:r>
          </a:p>
          <a:p>
            <a:r>
              <a:rPr lang="cs-CZ" sz="2000" dirty="0" smtClean="0"/>
              <a:t>Květy bílé, narůžovělé, často plnokvěté</a:t>
            </a:r>
            <a:endParaRPr lang="cs-CZ" sz="2000" dirty="0"/>
          </a:p>
          <a:p>
            <a:r>
              <a:rPr lang="cs-CZ" sz="2000" dirty="0"/>
              <a:t>doba květu </a:t>
            </a:r>
            <a:r>
              <a:rPr lang="cs-CZ" sz="2000" dirty="0" smtClean="0"/>
              <a:t>červen – srpen </a:t>
            </a:r>
            <a:endParaRPr lang="cs-CZ" sz="2000" dirty="0"/>
          </a:p>
          <a:p>
            <a:r>
              <a:rPr lang="cs-CZ" sz="2000" dirty="0"/>
              <a:t>stanoviště - slunce, </a:t>
            </a:r>
            <a:r>
              <a:rPr lang="cs-CZ" sz="2000" dirty="0" smtClean="0"/>
              <a:t>propustná půda</a:t>
            </a:r>
            <a:endParaRPr lang="cs-CZ" sz="2000" dirty="0"/>
          </a:p>
          <a:p>
            <a:r>
              <a:rPr lang="cs-CZ" sz="2000" dirty="0"/>
              <a:t>množení </a:t>
            </a:r>
            <a:r>
              <a:rPr lang="cs-CZ" sz="2000" dirty="0" smtClean="0"/>
              <a:t>výsevem </a:t>
            </a:r>
            <a:endParaRPr lang="cs-CZ" sz="2000" dirty="0"/>
          </a:p>
          <a:p>
            <a:r>
              <a:rPr lang="cs-CZ" sz="2000" dirty="0"/>
              <a:t>použití na záhony, do skupin, </a:t>
            </a:r>
            <a:r>
              <a:rPr lang="cs-CZ" sz="2000" dirty="0" smtClean="0"/>
              <a:t>k řezu</a:t>
            </a:r>
            <a:endParaRPr lang="cs-CZ" sz="2000" dirty="0"/>
          </a:p>
        </p:txBody>
      </p:sp>
      <p:pic>
        <p:nvPicPr>
          <p:cNvPr id="12290" name="Picture 2" descr="Image result for gypsophil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13" b="6849"/>
          <a:stretch/>
        </p:blipFill>
        <p:spPr bwMode="auto">
          <a:xfrm>
            <a:off x="8045063" y="457674"/>
            <a:ext cx="3616253" cy="2392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result for gypsophila na zahrad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064" y="3063240"/>
            <a:ext cx="3616253" cy="3489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 result for gypsophila na zahradě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855" y="1319503"/>
            <a:ext cx="2040503" cy="1530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948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Helleborus</a:t>
            </a:r>
            <a:r>
              <a:rPr lang="cs-CZ" i="1" dirty="0" smtClean="0"/>
              <a:t> </a:t>
            </a:r>
            <a:r>
              <a:rPr lang="cs-CZ" i="1" dirty="0" err="1" smtClean="0"/>
              <a:t>niger</a:t>
            </a:r>
            <a:r>
              <a:rPr lang="cs-CZ" dirty="0"/>
              <a:t/>
            </a:r>
            <a:br>
              <a:rPr lang="cs-CZ" dirty="0"/>
            </a:br>
            <a:r>
              <a:rPr lang="cs-CZ" b="1" dirty="0" smtClean="0"/>
              <a:t>Čemeřice černá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výška 30 cm, </a:t>
            </a:r>
            <a:r>
              <a:rPr lang="cs-CZ" sz="2000" dirty="0" smtClean="0"/>
              <a:t>stálezelená </a:t>
            </a:r>
          </a:p>
          <a:p>
            <a:r>
              <a:rPr lang="cs-CZ" sz="2000" dirty="0" smtClean="0"/>
              <a:t>Listy řapíkaté, </a:t>
            </a:r>
            <a:r>
              <a:rPr lang="cs-CZ" sz="2000" dirty="0"/>
              <a:t>dlanitě </a:t>
            </a:r>
            <a:r>
              <a:rPr lang="cs-CZ" sz="2000" dirty="0" smtClean="0"/>
              <a:t>dělené</a:t>
            </a:r>
            <a:endParaRPr lang="cs-CZ" sz="2000" dirty="0"/>
          </a:p>
          <a:p>
            <a:r>
              <a:rPr lang="cs-CZ" sz="2000" dirty="0" smtClean="0"/>
              <a:t>květy </a:t>
            </a:r>
            <a:r>
              <a:rPr lang="cs-CZ" sz="2000" dirty="0"/>
              <a:t>bílé, </a:t>
            </a:r>
            <a:r>
              <a:rPr lang="cs-CZ" sz="2000" dirty="0" smtClean="0"/>
              <a:t>růžové a tmavě fialové, </a:t>
            </a:r>
            <a:r>
              <a:rPr lang="cs-CZ" sz="2000" dirty="0"/>
              <a:t>po odkvětu </a:t>
            </a:r>
            <a:r>
              <a:rPr lang="cs-CZ" sz="2000" dirty="0" smtClean="0"/>
              <a:t>zelenají</a:t>
            </a:r>
          </a:p>
          <a:p>
            <a:r>
              <a:rPr lang="cs-CZ" sz="2000" dirty="0" smtClean="0"/>
              <a:t>doba květu - prosinec </a:t>
            </a:r>
            <a:r>
              <a:rPr lang="cs-CZ" sz="2000" dirty="0"/>
              <a:t>– </a:t>
            </a:r>
            <a:r>
              <a:rPr lang="cs-CZ" sz="2000" dirty="0" smtClean="0"/>
              <a:t>březen</a:t>
            </a:r>
            <a:endParaRPr lang="cs-CZ" sz="2000" dirty="0"/>
          </a:p>
          <a:p>
            <a:r>
              <a:rPr lang="cs-CZ" sz="2000" dirty="0" smtClean="0"/>
              <a:t>stanoviště: polostín </a:t>
            </a:r>
            <a:r>
              <a:rPr lang="cs-CZ" sz="2000" dirty="0"/>
              <a:t>až stín, vlhčí </a:t>
            </a:r>
            <a:r>
              <a:rPr lang="cs-CZ" sz="2000" dirty="0" smtClean="0"/>
              <a:t>humózní půda</a:t>
            </a:r>
            <a:endParaRPr lang="cs-CZ" sz="2000" dirty="0"/>
          </a:p>
          <a:p>
            <a:r>
              <a:rPr lang="cs-CZ" sz="2000" dirty="0" smtClean="0"/>
              <a:t>množení: dělením </a:t>
            </a:r>
            <a:r>
              <a:rPr lang="cs-CZ" sz="2000" dirty="0"/>
              <a:t>trsů nebo semenem  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cs-CZ" sz="2000" dirty="0" smtClean="0"/>
              <a:t>(</a:t>
            </a:r>
            <a:r>
              <a:rPr lang="cs-CZ" sz="2000" dirty="0"/>
              <a:t>výsev ihned po dozrání)</a:t>
            </a:r>
          </a:p>
          <a:p>
            <a:r>
              <a:rPr lang="cs-CZ" sz="2000" dirty="0"/>
              <a:t>na záhony, na skalky, k řezu a k rychlení</a:t>
            </a:r>
          </a:p>
          <a:p>
            <a:endParaRPr lang="cs-CZ" dirty="0"/>
          </a:p>
        </p:txBody>
      </p:sp>
      <p:pic>
        <p:nvPicPr>
          <p:cNvPr id="9218" name="Picture 2" descr="http://www.garten.cz/images_data/2614-helleborus-cemerice-1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024" y="4114310"/>
            <a:ext cx="3286587" cy="2471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http://hokub.rajce.idnes.cz/ROSTLINY/images/Helleborus_orientalis_cemerice_vychodni_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024" y="457200"/>
            <a:ext cx="3286587" cy="2460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6749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806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Hemerocallis</a:t>
            </a:r>
            <a:r>
              <a:rPr lang="cs-CZ" dirty="0"/>
              <a:t/>
            </a:r>
            <a:br>
              <a:rPr lang="cs-CZ" dirty="0"/>
            </a:br>
            <a:r>
              <a:rPr lang="cs-CZ" b="1" dirty="0" smtClean="0"/>
              <a:t>Denivka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výška 60 –120 </a:t>
            </a:r>
            <a:r>
              <a:rPr lang="cs-CZ" sz="2000" dirty="0" smtClean="0"/>
              <a:t>cm</a:t>
            </a:r>
          </a:p>
          <a:p>
            <a:r>
              <a:rPr lang="cs-CZ" sz="2000" dirty="0" smtClean="0"/>
              <a:t>tvoří </a:t>
            </a:r>
            <a:r>
              <a:rPr lang="cs-CZ" sz="2000" dirty="0"/>
              <a:t>trsy dlouhých žlábkovitých listů</a:t>
            </a:r>
          </a:p>
          <a:p>
            <a:r>
              <a:rPr lang="cs-CZ" sz="2000" dirty="0" smtClean="0"/>
              <a:t>květy podobné </a:t>
            </a:r>
            <a:r>
              <a:rPr lang="cs-CZ" sz="2000" dirty="0"/>
              <a:t>liliím, barva oranžová, žlutá, hnědočervená</a:t>
            </a:r>
          </a:p>
          <a:p>
            <a:r>
              <a:rPr lang="cs-CZ" sz="2000" dirty="0" smtClean="0"/>
              <a:t>Doba květu </a:t>
            </a:r>
            <a:r>
              <a:rPr lang="cs-CZ" sz="2000" dirty="0"/>
              <a:t>červen – </a:t>
            </a:r>
            <a:r>
              <a:rPr lang="cs-CZ" sz="2000" dirty="0" smtClean="0"/>
              <a:t>srpen</a:t>
            </a:r>
          </a:p>
          <a:p>
            <a:r>
              <a:rPr lang="cs-CZ" sz="2000" dirty="0" smtClean="0"/>
              <a:t>Stanoviště: slunce</a:t>
            </a:r>
            <a:r>
              <a:rPr lang="cs-CZ" sz="2000" dirty="0"/>
              <a:t>, hlubší zahradní půda, nesnáší mokro</a:t>
            </a:r>
          </a:p>
          <a:p>
            <a:r>
              <a:rPr lang="cs-CZ" sz="2000" dirty="0" smtClean="0"/>
              <a:t>Množení: dělením </a:t>
            </a:r>
            <a:r>
              <a:rPr lang="cs-CZ" sz="2000" dirty="0"/>
              <a:t>trsů</a:t>
            </a:r>
          </a:p>
          <a:p>
            <a:r>
              <a:rPr lang="cs-CZ" sz="2000" dirty="0"/>
              <a:t>na záhony, do skupin, k vodním </a:t>
            </a:r>
            <a:r>
              <a:rPr lang="cs-CZ" sz="2000" dirty="0" smtClean="0"/>
              <a:t>plochám</a:t>
            </a:r>
          </a:p>
          <a:p>
            <a:r>
              <a:rPr lang="cs-CZ" sz="2000" dirty="0" smtClean="0"/>
              <a:t>trvanlivost </a:t>
            </a:r>
            <a:r>
              <a:rPr lang="cs-CZ" sz="2000" dirty="0"/>
              <a:t>ve váze je velmi krátká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194" name="Picture 2" descr="http://www.hosta.cz/hemerocallis/pcss/hl/hemerocallis-denivka-2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15" y="457200"/>
            <a:ext cx="2095500" cy="2095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 descr="http://www.rostlinamesice.cz/data/trvalky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507" y="3258895"/>
            <a:ext cx="1997024" cy="2979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5527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0499" y="431083"/>
            <a:ext cx="2924113" cy="2599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8657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Heuchera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Dlužicha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výška </a:t>
            </a:r>
            <a:r>
              <a:rPr lang="cs-CZ" sz="2000" dirty="0" smtClean="0"/>
              <a:t>30 - 60 </a:t>
            </a:r>
            <a:r>
              <a:rPr lang="cs-CZ" sz="2000" dirty="0"/>
              <a:t>cm</a:t>
            </a:r>
          </a:p>
          <a:p>
            <a:r>
              <a:rPr lang="cs-CZ" sz="2000" dirty="0"/>
              <a:t>tvoří trsy </a:t>
            </a:r>
            <a:r>
              <a:rPr lang="cs-CZ" sz="2000" dirty="0" smtClean="0"/>
              <a:t>okrouhlých zubatých listů v různých barvách</a:t>
            </a:r>
            <a:endParaRPr lang="cs-CZ" sz="2000" dirty="0"/>
          </a:p>
          <a:p>
            <a:r>
              <a:rPr lang="cs-CZ" sz="2000" dirty="0"/>
              <a:t>květy </a:t>
            </a:r>
            <a:r>
              <a:rPr lang="cs-CZ" sz="2000" dirty="0" smtClean="0"/>
              <a:t>drobné v latách, </a:t>
            </a:r>
            <a:r>
              <a:rPr lang="cs-CZ" sz="2000" dirty="0"/>
              <a:t>barva </a:t>
            </a:r>
            <a:r>
              <a:rPr lang="cs-CZ" sz="2000" dirty="0" smtClean="0"/>
              <a:t>bílá, krémová, růžová, červená</a:t>
            </a:r>
            <a:endParaRPr lang="cs-CZ" sz="2000" dirty="0"/>
          </a:p>
          <a:p>
            <a:r>
              <a:rPr lang="cs-CZ" sz="2000" dirty="0"/>
              <a:t>Doba květu </a:t>
            </a:r>
            <a:r>
              <a:rPr lang="cs-CZ" sz="2000" dirty="0" smtClean="0"/>
              <a:t>květen </a:t>
            </a:r>
            <a:r>
              <a:rPr lang="cs-CZ" sz="2000" dirty="0"/>
              <a:t>– </a:t>
            </a:r>
            <a:r>
              <a:rPr lang="cs-CZ" sz="2000" dirty="0" smtClean="0"/>
              <a:t>srpen podle druhu</a:t>
            </a:r>
            <a:endParaRPr lang="cs-CZ" sz="2000" dirty="0"/>
          </a:p>
          <a:p>
            <a:r>
              <a:rPr lang="cs-CZ" sz="2000" dirty="0"/>
              <a:t>Stanoviště: </a:t>
            </a:r>
            <a:r>
              <a:rPr lang="cs-CZ" sz="2000" dirty="0" smtClean="0"/>
              <a:t>slunce až polostín, půda živná, sušší</a:t>
            </a:r>
            <a:endParaRPr lang="cs-CZ" sz="2000" dirty="0"/>
          </a:p>
          <a:p>
            <a:r>
              <a:rPr lang="cs-CZ" sz="2000" dirty="0"/>
              <a:t>Množení: </a:t>
            </a:r>
            <a:r>
              <a:rPr lang="cs-CZ" sz="2000" dirty="0" smtClean="0"/>
              <a:t>řízkování dužnatých stonků</a:t>
            </a:r>
            <a:endParaRPr lang="cs-CZ" sz="2000" dirty="0"/>
          </a:p>
          <a:p>
            <a:r>
              <a:rPr lang="cs-CZ" sz="2000" dirty="0"/>
              <a:t>na </a:t>
            </a:r>
            <a:r>
              <a:rPr lang="cs-CZ" sz="2000" dirty="0" smtClean="0"/>
              <a:t>záhony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5061536"/>
            <a:ext cx="3021106" cy="169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Image result for dlužic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319" y="5068842"/>
            <a:ext cx="2162082" cy="1692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 result for dlužich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92"/>
          <a:stretch/>
        </p:blipFill>
        <p:spPr bwMode="auto">
          <a:xfrm>
            <a:off x="7593105" y="367552"/>
            <a:ext cx="4091081" cy="2259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age result for dlužich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1"/>
          <a:stretch/>
        </p:blipFill>
        <p:spPr bwMode="auto">
          <a:xfrm>
            <a:off x="7772401" y="4249271"/>
            <a:ext cx="3911786" cy="2511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Image result for dlužich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7552"/>
            <a:ext cx="2330823" cy="2259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78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smtClean="0"/>
              <a:t>Hosta </a:t>
            </a:r>
            <a:r>
              <a:rPr lang="cs-CZ" i="1" dirty="0" err="1" smtClean="0"/>
              <a:t>sieboldiana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Bohyška, funkie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výška 50 – 60 cm</a:t>
            </a:r>
          </a:p>
          <a:p>
            <a:r>
              <a:rPr lang="cs-CZ" sz="2000" dirty="0" smtClean="0"/>
              <a:t>trs </a:t>
            </a:r>
            <a:r>
              <a:rPr lang="cs-CZ" sz="2000" dirty="0"/>
              <a:t>velkých řapíkatých </a:t>
            </a:r>
            <a:r>
              <a:rPr lang="cs-CZ" sz="2000" dirty="0" smtClean="0"/>
              <a:t>listů- srdčitý tvar, výrazná žilnatina</a:t>
            </a:r>
            <a:endParaRPr lang="cs-CZ" sz="2000" dirty="0"/>
          </a:p>
          <a:p>
            <a:r>
              <a:rPr lang="cs-CZ" sz="2000" dirty="0"/>
              <a:t>k</a:t>
            </a:r>
            <a:r>
              <a:rPr lang="cs-CZ" sz="2000" dirty="0" smtClean="0"/>
              <a:t>věty v </a:t>
            </a:r>
            <a:r>
              <a:rPr lang="cs-CZ" sz="2000" dirty="0"/>
              <a:t> hustém </a:t>
            </a:r>
            <a:r>
              <a:rPr lang="cs-CZ" sz="2000" dirty="0" smtClean="0"/>
              <a:t>hroznu, modrofialové</a:t>
            </a:r>
          </a:p>
          <a:p>
            <a:r>
              <a:rPr lang="cs-CZ" sz="2000" dirty="0" smtClean="0"/>
              <a:t>doba květu – červen </a:t>
            </a:r>
            <a:r>
              <a:rPr lang="cs-CZ" sz="2000" dirty="0"/>
              <a:t>– červenec</a:t>
            </a:r>
          </a:p>
          <a:p>
            <a:r>
              <a:rPr lang="cs-CZ" sz="2000" dirty="0" smtClean="0"/>
              <a:t>nejlépe polostín</a:t>
            </a:r>
            <a:r>
              <a:rPr lang="cs-CZ" sz="2000" dirty="0"/>
              <a:t>, </a:t>
            </a:r>
            <a:r>
              <a:rPr lang="cs-CZ" sz="2000" dirty="0" smtClean="0"/>
              <a:t>půda propustná, výživná, vlhká</a:t>
            </a:r>
            <a:endParaRPr lang="cs-CZ" sz="2000" dirty="0"/>
          </a:p>
          <a:p>
            <a:r>
              <a:rPr lang="cs-CZ" sz="2000" dirty="0"/>
              <a:t>dělením trsů a semenem</a:t>
            </a:r>
          </a:p>
          <a:p>
            <a:r>
              <a:rPr lang="cs-CZ" sz="2000" dirty="0" smtClean="0"/>
              <a:t>použití na obruby, do skupin, k</a:t>
            </a:r>
            <a:r>
              <a:rPr lang="cs-CZ" sz="2000" dirty="0"/>
              <a:t> vodním </a:t>
            </a:r>
            <a:r>
              <a:rPr lang="cs-CZ" sz="2000" dirty="0" smtClean="0"/>
              <a:t>plochám, pod </a:t>
            </a:r>
            <a:r>
              <a:rPr lang="cs-CZ" sz="2000" dirty="0"/>
              <a:t>stromy</a:t>
            </a:r>
          </a:p>
          <a:p>
            <a:r>
              <a:rPr lang="cs-CZ" sz="2000" dirty="0"/>
              <a:t>listy k řezu</a:t>
            </a:r>
          </a:p>
          <a:p>
            <a:endParaRPr lang="cs-CZ" dirty="0"/>
          </a:p>
        </p:txBody>
      </p:sp>
      <p:pic>
        <p:nvPicPr>
          <p:cNvPr id="7170" name="Picture 2" descr="http://www.garten.cz/images_data/3640-hosta-francee-bohyska-funkie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72" y="128220"/>
            <a:ext cx="2534533" cy="2534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6770" y="300648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7882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" name="Picture 2" descr="File:Hosta sieboldiana Elegans2UM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503" y="2005273"/>
            <a:ext cx="2027187" cy="2702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ile:HostaBlue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297" y="5000949"/>
            <a:ext cx="2291787" cy="1463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hosta žlutá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1" b="14388"/>
          <a:stretch/>
        </p:blipFill>
        <p:spPr bwMode="auto">
          <a:xfrm>
            <a:off x="4202767" y="4989824"/>
            <a:ext cx="2336073" cy="1463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hosta panašovaná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r="3633"/>
          <a:stretch/>
        </p:blipFill>
        <p:spPr bwMode="auto">
          <a:xfrm>
            <a:off x="10049542" y="5032500"/>
            <a:ext cx="1767108" cy="1421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53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i="1" dirty="0" smtClean="0"/>
              <a:t>Iris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Kosatec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000" dirty="0"/>
              <a:t>výška </a:t>
            </a:r>
            <a:r>
              <a:rPr lang="cs-CZ" sz="2000" dirty="0" smtClean="0"/>
              <a:t>20 (skalkové) – </a:t>
            </a:r>
            <a:r>
              <a:rPr lang="cs-CZ" sz="2000" dirty="0"/>
              <a:t>120 </a:t>
            </a:r>
            <a:r>
              <a:rPr lang="cs-CZ" sz="2000" dirty="0" smtClean="0"/>
              <a:t>cm podle druhu</a:t>
            </a:r>
            <a:endParaRPr lang="cs-CZ" sz="2000" dirty="0"/>
          </a:p>
          <a:p>
            <a:r>
              <a:rPr lang="cs-CZ" sz="2000" dirty="0"/>
              <a:t>tvoří mohutné trsy </a:t>
            </a:r>
            <a:r>
              <a:rPr lang="cs-CZ" sz="2000" dirty="0" smtClean="0"/>
              <a:t>trávovitých </a:t>
            </a:r>
            <a:r>
              <a:rPr lang="cs-CZ" sz="2000" dirty="0"/>
              <a:t>listů</a:t>
            </a:r>
          </a:p>
          <a:p>
            <a:r>
              <a:rPr lang="cs-CZ" sz="2000" dirty="0" smtClean="0"/>
              <a:t>květy různých barev </a:t>
            </a:r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cs-CZ" sz="2000" dirty="0" smtClean="0"/>
              <a:t>převládá žlutá, modrá </a:t>
            </a:r>
            <a:r>
              <a:rPr lang="cs-CZ" sz="2000" dirty="0"/>
              <a:t>a </a:t>
            </a:r>
            <a:r>
              <a:rPr lang="cs-CZ" sz="2000" dirty="0" smtClean="0"/>
              <a:t>fialová</a:t>
            </a:r>
          </a:p>
          <a:p>
            <a:r>
              <a:rPr lang="cs-CZ" sz="2000" dirty="0" smtClean="0"/>
              <a:t>doba květu červen</a:t>
            </a:r>
            <a:endParaRPr lang="cs-CZ" sz="2000" dirty="0"/>
          </a:p>
          <a:p>
            <a:r>
              <a:rPr lang="cs-CZ" sz="2000" dirty="0" smtClean="0"/>
              <a:t>stanoviště: slunce, hlubší půdy, dostatek </a:t>
            </a:r>
            <a:r>
              <a:rPr lang="cs-CZ" sz="2000" dirty="0"/>
              <a:t>vláhy</a:t>
            </a:r>
          </a:p>
          <a:p>
            <a:r>
              <a:rPr lang="cs-CZ" sz="2000" dirty="0" smtClean="0"/>
              <a:t>množení dělením </a:t>
            </a:r>
            <a:r>
              <a:rPr lang="cs-CZ" sz="2000" dirty="0"/>
              <a:t>trsů</a:t>
            </a:r>
          </a:p>
          <a:p>
            <a:r>
              <a:rPr lang="cs-CZ" sz="2000" dirty="0"/>
              <a:t>jako </a:t>
            </a:r>
            <a:r>
              <a:rPr lang="cs-CZ" sz="2000" dirty="0" smtClean="0"/>
              <a:t>solitéra, do skupin a k</a:t>
            </a:r>
            <a:r>
              <a:rPr lang="cs-CZ" sz="2000" dirty="0"/>
              <a:t> vodním </a:t>
            </a:r>
            <a:r>
              <a:rPr lang="cs-CZ" sz="2000" dirty="0" smtClean="0"/>
              <a:t>plochám</a:t>
            </a:r>
          </a:p>
          <a:p>
            <a:r>
              <a:rPr lang="cs-CZ" sz="2000" i="1" dirty="0" smtClean="0"/>
              <a:t>Iris </a:t>
            </a:r>
            <a:r>
              <a:rPr lang="cs-CZ" sz="2000" i="1" dirty="0" err="1" smtClean="0"/>
              <a:t>sibirica</a:t>
            </a:r>
            <a:r>
              <a:rPr lang="cs-CZ" sz="2000" i="1" dirty="0" smtClean="0"/>
              <a:t> </a:t>
            </a:r>
            <a:r>
              <a:rPr lang="cs-CZ" sz="2000" dirty="0" smtClean="0"/>
              <a:t>– štíhlý, </a:t>
            </a:r>
            <a:r>
              <a:rPr lang="cs-CZ" sz="2000" i="1" dirty="0" smtClean="0"/>
              <a:t>Iris x </a:t>
            </a:r>
            <a:r>
              <a:rPr lang="cs-CZ" sz="2000" i="1" dirty="0" err="1" smtClean="0"/>
              <a:t>germanica</a:t>
            </a:r>
            <a:r>
              <a:rPr lang="cs-CZ" sz="2000" i="1" dirty="0" smtClean="0"/>
              <a:t> </a:t>
            </a:r>
            <a:endParaRPr lang="cs-CZ" sz="2000" i="1" dirty="0"/>
          </a:p>
          <a:p>
            <a:endParaRPr lang="cs-CZ" dirty="0"/>
          </a:p>
        </p:txBody>
      </p:sp>
      <p:pic>
        <p:nvPicPr>
          <p:cNvPr id="6147" name="Picture 3" descr="http://www.hvlfoto.cz/main.php?g2_view=core.DownloadItem&amp;g2_itemId=631&amp;g2_serialNumber=3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757" y="4307861"/>
            <a:ext cx="1431474" cy="1999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agrobon.sk/mojazahrada/cibulove/iris2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019" y="4307861"/>
            <a:ext cx="1493593" cy="1999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943061" y="19878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943061" y="831408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" name="Picture 2" descr="File:Iris sanguinea, John J Tyler Arboretum, Media, Pennsylvania - 20070526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758" y="142426"/>
            <a:ext cx="2932644" cy="4274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46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použití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00622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vhodné </a:t>
            </a:r>
            <a:r>
              <a:rPr lang="cs-CZ" sz="2000" b="1" dirty="0"/>
              <a:t>pro </a:t>
            </a:r>
            <a:r>
              <a:rPr lang="cs-CZ" sz="2000" b="1" dirty="0" smtClean="0"/>
              <a:t>záhony, skupinové výsadby a solitéry</a:t>
            </a:r>
            <a:endParaRPr lang="cs-CZ" sz="2000" dirty="0" smtClean="0"/>
          </a:p>
          <a:p>
            <a:r>
              <a:rPr lang="cs-CZ" sz="2000" b="1" dirty="0"/>
              <a:t>kombinace s </a:t>
            </a:r>
            <a:r>
              <a:rPr lang="cs-CZ" sz="2000" b="1" dirty="0" smtClean="0"/>
              <a:t>travami – prérijní záhony</a:t>
            </a:r>
          </a:p>
          <a:p>
            <a:r>
              <a:rPr lang="cs-CZ" sz="2000" b="1" dirty="0" smtClean="0"/>
              <a:t>kombinace s keři – dynamické záhony a výsadby</a:t>
            </a:r>
          </a:p>
          <a:p>
            <a:r>
              <a:rPr lang="cs-CZ" sz="2000" b="1" dirty="0" smtClean="0"/>
              <a:t>kombinace s cibulovinami </a:t>
            </a:r>
          </a:p>
        </p:txBody>
      </p:sp>
      <p:pic>
        <p:nvPicPr>
          <p:cNvPr id="2050" name="Picture 2" descr="Image result for trvalk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/>
          <a:stretch/>
        </p:blipFill>
        <p:spPr bwMode="auto">
          <a:xfrm>
            <a:off x="7668883" y="3488598"/>
            <a:ext cx="3664219" cy="2869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trvalk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"/>
          <a:stretch/>
        </p:blipFill>
        <p:spPr bwMode="auto">
          <a:xfrm>
            <a:off x="2606467" y="3488598"/>
            <a:ext cx="4836056" cy="2869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64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Liatris</a:t>
            </a:r>
            <a:r>
              <a:rPr lang="cs-CZ" i="1" dirty="0" smtClean="0"/>
              <a:t> </a:t>
            </a:r>
            <a:r>
              <a:rPr lang="cs-CZ" i="1" dirty="0" err="1" smtClean="0"/>
              <a:t>spicata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Šuškarda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výška 60 – 100 cm, v zemi hlízovité </a:t>
            </a:r>
            <a:r>
              <a:rPr lang="cs-CZ" sz="2000" dirty="0" smtClean="0"/>
              <a:t>kořeny </a:t>
            </a:r>
          </a:p>
          <a:p>
            <a:r>
              <a:rPr lang="cs-CZ" sz="2000" dirty="0" smtClean="0"/>
              <a:t>trs </a:t>
            </a:r>
            <a:r>
              <a:rPr lang="cs-CZ" sz="2000" dirty="0"/>
              <a:t>podlouhlých žlábkovitých úzkých listů</a:t>
            </a:r>
          </a:p>
          <a:p>
            <a:r>
              <a:rPr lang="cs-CZ" sz="2000" dirty="0" smtClean="0"/>
              <a:t>květní lodyhy fialové, bílé</a:t>
            </a:r>
          </a:p>
          <a:p>
            <a:r>
              <a:rPr lang="cs-CZ" sz="2000" dirty="0" smtClean="0"/>
              <a:t>rozkvétá </a:t>
            </a:r>
            <a:r>
              <a:rPr lang="cs-CZ" sz="2000" dirty="0"/>
              <a:t>od vrchu směrem </a:t>
            </a:r>
            <a:r>
              <a:rPr lang="cs-CZ" sz="2000" dirty="0" smtClean="0"/>
              <a:t>dolů</a:t>
            </a:r>
          </a:p>
          <a:p>
            <a:r>
              <a:rPr lang="cs-CZ" sz="2000" dirty="0"/>
              <a:t>doba květu </a:t>
            </a:r>
            <a:r>
              <a:rPr lang="cs-CZ" sz="2000" dirty="0" smtClean="0"/>
              <a:t>červenec </a:t>
            </a:r>
            <a:r>
              <a:rPr lang="cs-CZ" sz="2000" dirty="0"/>
              <a:t>– </a:t>
            </a:r>
            <a:r>
              <a:rPr lang="cs-CZ" sz="2000" dirty="0" smtClean="0"/>
              <a:t>srpen</a:t>
            </a:r>
            <a:endParaRPr lang="cs-CZ" sz="2000" dirty="0"/>
          </a:p>
          <a:p>
            <a:r>
              <a:rPr lang="cs-CZ" sz="2000" dirty="0"/>
              <a:t>s</a:t>
            </a:r>
            <a:r>
              <a:rPr lang="cs-CZ" sz="2000" dirty="0" smtClean="0"/>
              <a:t>tanoviště: slunce, propustná půda, snese </a:t>
            </a:r>
            <a:r>
              <a:rPr lang="cs-CZ" sz="2000" dirty="0"/>
              <a:t>sucho</a:t>
            </a:r>
          </a:p>
          <a:p>
            <a:r>
              <a:rPr lang="cs-CZ" sz="2000" dirty="0" smtClean="0"/>
              <a:t>množení dělením  </a:t>
            </a:r>
            <a:r>
              <a:rPr lang="cs-CZ" sz="2000" dirty="0"/>
              <a:t>a semenem</a:t>
            </a:r>
          </a:p>
          <a:p>
            <a:r>
              <a:rPr lang="cs-CZ" sz="2000" dirty="0" smtClean="0"/>
              <a:t>využití na záhony, do skupin a </a:t>
            </a:r>
            <a:r>
              <a:rPr lang="cs-CZ" sz="2000" dirty="0"/>
              <a:t>k řezu</a:t>
            </a:r>
          </a:p>
          <a:p>
            <a:endParaRPr lang="cs-CZ" sz="2000" dirty="0"/>
          </a:p>
        </p:txBody>
      </p:sp>
      <p:pic>
        <p:nvPicPr>
          <p:cNvPr id="4" name="Picture 2" descr="File:Liatris Spicata 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305" y="4599072"/>
            <a:ext cx="1985637" cy="2162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le:Liatris spicata IMG 5624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474" y="624110"/>
            <a:ext cx="3217138" cy="3509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30 ks Spousta zářících hvězd 'Alba' bíl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942" y="4133715"/>
            <a:ext cx="2406910" cy="2406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079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Lupinus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Vlčí bob , </a:t>
            </a:r>
            <a:r>
              <a:rPr lang="cs-CZ" dirty="0" smtClean="0"/>
              <a:t>Lupina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000" dirty="0"/>
              <a:t>výška 100 – 130 </a:t>
            </a:r>
            <a:r>
              <a:rPr lang="cs-CZ" altLang="cs-CZ" sz="2000" dirty="0" smtClean="0"/>
              <a:t>cm, trsovitý </a:t>
            </a:r>
            <a:r>
              <a:rPr lang="cs-CZ" altLang="cs-CZ" sz="2000" dirty="0"/>
              <a:t>vzrůst</a:t>
            </a:r>
          </a:p>
          <a:p>
            <a:r>
              <a:rPr lang="cs-CZ" altLang="cs-CZ" sz="2000" dirty="0"/>
              <a:t>listy dlanitě dělené</a:t>
            </a:r>
          </a:p>
          <a:p>
            <a:r>
              <a:rPr lang="cs-CZ" altLang="cs-CZ" sz="2000" dirty="0" smtClean="0"/>
              <a:t>květenství hroznovité, </a:t>
            </a:r>
            <a:r>
              <a:rPr lang="cs-CZ" altLang="cs-CZ" sz="2000" dirty="0"/>
              <a:t>dlouhé až 50 </a:t>
            </a:r>
            <a:r>
              <a:rPr lang="cs-CZ" altLang="cs-CZ" sz="2000" dirty="0" smtClean="0"/>
              <a:t>cm, různé barvy</a:t>
            </a:r>
          </a:p>
          <a:p>
            <a:r>
              <a:rPr lang="cs-CZ" altLang="cs-CZ" sz="2000" dirty="0" smtClean="0"/>
              <a:t>doba květu červen</a:t>
            </a:r>
            <a:endParaRPr lang="cs-CZ" altLang="cs-CZ" sz="2000" dirty="0"/>
          </a:p>
          <a:p>
            <a:r>
              <a:rPr lang="cs-CZ" altLang="cs-CZ" sz="2000" dirty="0" smtClean="0"/>
              <a:t>stanoviště: slunce </a:t>
            </a:r>
            <a:r>
              <a:rPr lang="cs-CZ" altLang="cs-CZ" sz="2000" dirty="0"/>
              <a:t>i </a:t>
            </a:r>
            <a:r>
              <a:rPr lang="cs-CZ" altLang="cs-CZ" sz="2000" dirty="0" smtClean="0"/>
              <a:t>polostín, živná půda </a:t>
            </a:r>
            <a:r>
              <a:rPr lang="cs-CZ" altLang="cs-CZ" sz="2000" dirty="0"/>
              <a:t>bez vápníku</a:t>
            </a:r>
          </a:p>
          <a:p>
            <a:r>
              <a:rPr lang="cs-CZ" altLang="cs-CZ" sz="2000" dirty="0" smtClean="0"/>
              <a:t>množení semenem, řízkováním </a:t>
            </a:r>
            <a:endParaRPr lang="cs-CZ" altLang="cs-CZ" sz="2000" dirty="0"/>
          </a:p>
          <a:p>
            <a:r>
              <a:rPr lang="cs-CZ" altLang="cs-CZ" sz="2000" dirty="0" smtClean="0"/>
              <a:t>použití na záhony, do skupin, k</a:t>
            </a:r>
            <a:r>
              <a:rPr lang="cs-CZ" altLang="cs-CZ" sz="2000" dirty="0"/>
              <a:t> </a:t>
            </a:r>
            <a:r>
              <a:rPr lang="cs-CZ" altLang="cs-CZ" sz="2000" dirty="0" smtClean="0"/>
              <a:t>řezu</a:t>
            </a:r>
            <a:endParaRPr lang="cs-CZ" altLang="cs-CZ" sz="2000" dirty="0"/>
          </a:p>
        </p:txBody>
      </p:sp>
      <p:pic>
        <p:nvPicPr>
          <p:cNvPr id="5122" name="Picture 2" descr="http://www1.lf1.cuni.cz/~kocna/flowr_my/p7040264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517" y="718620"/>
            <a:ext cx="2048096" cy="2712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ile:Rote lupin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47" y="4257711"/>
            <a:ext cx="1822276" cy="2429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ile:Lupinus polyphyllus5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516" y="3826365"/>
            <a:ext cx="2048096" cy="2756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60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Lychnis</a:t>
            </a:r>
            <a:r>
              <a:rPr lang="cs-CZ" i="1" dirty="0"/>
              <a:t> </a:t>
            </a:r>
            <a:r>
              <a:rPr lang="cs-CZ" i="1" dirty="0" err="1" smtClean="0"/>
              <a:t>chalcedonica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Kohoutek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výška 70 – 100 cm, stonky </a:t>
            </a:r>
            <a:r>
              <a:rPr lang="cs-CZ" sz="2000" dirty="0" smtClean="0"/>
              <a:t>nerozvětvené</a:t>
            </a:r>
          </a:p>
          <a:p>
            <a:r>
              <a:rPr lang="cs-CZ" sz="2000" dirty="0" smtClean="0"/>
              <a:t>květy </a:t>
            </a:r>
            <a:r>
              <a:rPr lang="cs-CZ" sz="2000" dirty="0"/>
              <a:t>v chocholíku, barva červená, bílá a </a:t>
            </a:r>
            <a:r>
              <a:rPr lang="cs-CZ" sz="2000" dirty="0" smtClean="0"/>
              <a:t>růžová</a:t>
            </a:r>
          </a:p>
          <a:p>
            <a:r>
              <a:rPr lang="cs-CZ" sz="2000" dirty="0"/>
              <a:t>doba květu </a:t>
            </a:r>
            <a:r>
              <a:rPr lang="cs-CZ" sz="2000" dirty="0" smtClean="0"/>
              <a:t>červen </a:t>
            </a:r>
            <a:r>
              <a:rPr lang="cs-CZ" sz="2000" dirty="0"/>
              <a:t>– červenec</a:t>
            </a:r>
          </a:p>
          <a:p>
            <a:r>
              <a:rPr lang="cs-CZ" sz="2000" dirty="0" smtClean="0"/>
              <a:t>stanoviště: slunce, na </a:t>
            </a:r>
            <a:r>
              <a:rPr lang="cs-CZ" sz="2000" dirty="0"/>
              <a:t>půdu </a:t>
            </a:r>
            <a:r>
              <a:rPr lang="cs-CZ" sz="2000" dirty="0" smtClean="0"/>
              <a:t>nenáročná, snese </a:t>
            </a:r>
            <a:r>
              <a:rPr lang="cs-CZ" sz="2000" dirty="0"/>
              <a:t>sucho</a:t>
            </a:r>
          </a:p>
          <a:p>
            <a:r>
              <a:rPr lang="cs-CZ" sz="2000" dirty="0" smtClean="0"/>
              <a:t>množení dělením trsů, semenem</a:t>
            </a:r>
            <a:endParaRPr lang="cs-CZ" sz="2000" dirty="0"/>
          </a:p>
          <a:p>
            <a:r>
              <a:rPr lang="cs-CZ" sz="2000" dirty="0" smtClean="0"/>
              <a:t>použití: do </a:t>
            </a:r>
            <a:r>
              <a:rPr lang="cs-CZ" sz="2000" dirty="0"/>
              <a:t>skupin a k řezu</a:t>
            </a:r>
          </a:p>
          <a:p>
            <a:endParaRPr lang="cs-CZ" dirty="0"/>
          </a:p>
        </p:txBody>
      </p:sp>
      <p:pic>
        <p:nvPicPr>
          <p:cNvPr id="4" name="Picture 2" descr="File:Lychnis chalcedonica A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t="1106" r="7175"/>
          <a:stretch/>
        </p:blipFill>
        <p:spPr bwMode="auto">
          <a:xfrm>
            <a:off x="9340146" y="624110"/>
            <a:ext cx="2419109" cy="4224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le:Lychnis chalcedonica0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t="21019" r="14750" b="11432"/>
          <a:stretch/>
        </p:blipFill>
        <p:spPr bwMode="auto">
          <a:xfrm>
            <a:off x="6208048" y="4236333"/>
            <a:ext cx="2986673" cy="2199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151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Monarda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Zavinutka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výška </a:t>
            </a:r>
            <a:r>
              <a:rPr lang="cs-CZ" sz="2000" dirty="0" smtClean="0"/>
              <a:t>60 – 90 cm</a:t>
            </a:r>
            <a:r>
              <a:rPr lang="cs-CZ" sz="2000" dirty="0"/>
              <a:t>, stonky </a:t>
            </a:r>
            <a:r>
              <a:rPr lang="cs-CZ" sz="2000" dirty="0" smtClean="0"/>
              <a:t>rozvětvené</a:t>
            </a:r>
            <a:endParaRPr lang="cs-CZ" sz="2000" dirty="0"/>
          </a:p>
          <a:p>
            <a:r>
              <a:rPr lang="cs-CZ" sz="2000" dirty="0" smtClean="0"/>
              <a:t>listy kopinaté, zoubkované, vonné</a:t>
            </a:r>
          </a:p>
          <a:p>
            <a:r>
              <a:rPr lang="cs-CZ" sz="2000" dirty="0" smtClean="0"/>
              <a:t>květy v hustém přeslenu, </a:t>
            </a:r>
            <a:r>
              <a:rPr lang="cs-CZ" sz="2000" dirty="0"/>
              <a:t>barva </a:t>
            </a:r>
            <a:r>
              <a:rPr lang="cs-CZ" sz="2000" dirty="0" smtClean="0"/>
              <a:t>fialová, červená</a:t>
            </a:r>
            <a:r>
              <a:rPr lang="cs-CZ" sz="2000" dirty="0"/>
              <a:t>, bílá a růžová</a:t>
            </a:r>
          </a:p>
          <a:p>
            <a:r>
              <a:rPr lang="cs-CZ" sz="2000" dirty="0"/>
              <a:t>doba květu </a:t>
            </a:r>
            <a:r>
              <a:rPr lang="cs-CZ" sz="2000" dirty="0" smtClean="0"/>
              <a:t>červenec – září </a:t>
            </a:r>
            <a:endParaRPr lang="cs-CZ" sz="2000" dirty="0"/>
          </a:p>
          <a:p>
            <a:r>
              <a:rPr lang="cs-CZ" sz="2000" dirty="0"/>
              <a:t>stanoviště: </a:t>
            </a:r>
            <a:r>
              <a:rPr lang="cs-CZ" sz="2000" dirty="0" smtClean="0"/>
              <a:t>slunce až polostín, humózní půda</a:t>
            </a:r>
            <a:endParaRPr lang="cs-CZ" sz="2000" dirty="0"/>
          </a:p>
          <a:p>
            <a:r>
              <a:rPr lang="cs-CZ" sz="2000" dirty="0"/>
              <a:t>množení dělením trsů, semenem</a:t>
            </a:r>
          </a:p>
          <a:p>
            <a:r>
              <a:rPr lang="cs-CZ" sz="2000" dirty="0"/>
              <a:t>použití: do skupin a k řezu</a:t>
            </a:r>
          </a:p>
          <a:p>
            <a:endParaRPr lang="cs-CZ" dirty="0"/>
          </a:p>
        </p:txBody>
      </p:sp>
      <p:pic>
        <p:nvPicPr>
          <p:cNvPr id="14338" name="Picture 2" descr="Image result for monar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619" y="430306"/>
            <a:ext cx="3709534" cy="2474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sult for monar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66" t="656" r="11066" b="-656"/>
          <a:stretch/>
        </p:blipFill>
        <p:spPr bwMode="auto">
          <a:xfrm>
            <a:off x="7999693" y="3653257"/>
            <a:ext cx="3645460" cy="2734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 result for monarda bíl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635" y="430306"/>
            <a:ext cx="1888859" cy="1792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Image result for monar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r="6723"/>
          <a:stretch/>
        </p:blipFill>
        <p:spPr bwMode="auto">
          <a:xfrm>
            <a:off x="6239436" y="4628674"/>
            <a:ext cx="2049782" cy="1758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763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Paeonia</a:t>
            </a:r>
            <a:r>
              <a:rPr lang="cs-CZ" i="1" dirty="0" smtClean="0"/>
              <a:t> </a:t>
            </a:r>
            <a:r>
              <a:rPr lang="cs-CZ" i="1" dirty="0" err="1" smtClean="0"/>
              <a:t>lactiflora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Pivoňka velkokvětá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výška 60 – </a:t>
            </a:r>
            <a:r>
              <a:rPr lang="cs-CZ" dirty="0" smtClean="0"/>
              <a:t>100 </a:t>
            </a:r>
            <a:r>
              <a:rPr lang="cs-CZ" dirty="0"/>
              <a:t>cm, </a:t>
            </a:r>
            <a:r>
              <a:rPr lang="cs-CZ" dirty="0" smtClean="0"/>
              <a:t>široký keř</a:t>
            </a:r>
            <a:endParaRPr lang="cs-CZ" dirty="0"/>
          </a:p>
          <a:p>
            <a:r>
              <a:rPr lang="cs-CZ" dirty="0"/>
              <a:t>listy </a:t>
            </a:r>
            <a:r>
              <a:rPr lang="cs-CZ" dirty="0" smtClean="0"/>
              <a:t>tříčetné, velké</a:t>
            </a:r>
            <a:endParaRPr lang="cs-CZ" dirty="0"/>
          </a:p>
          <a:p>
            <a:r>
              <a:rPr lang="cs-CZ" dirty="0"/>
              <a:t>květy </a:t>
            </a:r>
            <a:r>
              <a:rPr lang="cs-CZ" dirty="0" smtClean="0"/>
              <a:t>velké, na dlouhém stonku, barva </a:t>
            </a:r>
            <a:r>
              <a:rPr lang="cs-CZ" dirty="0"/>
              <a:t>červená, bílá a růžová</a:t>
            </a:r>
          </a:p>
          <a:p>
            <a:r>
              <a:rPr lang="cs-CZ" dirty="0"/>
              <a:t>doba květu </a:t>
            </a:r>
            <a:r>
              <a:rPr lang="cs-CZ" dirty="0" smtClean="0"/>
              <a:t>červen</a:t>
            </a:r>
            <a:endParaRPr lang="cs-CZ" dirty="0"/>
          </a:p>
          <a:p>
            <a:r>
              <a:rPr lang="cs-CZ" dirty="0"/>
              <a:t>stanoviště: </a:t>
            </a:r>
            <a:r>
              <a:rPr lang="cs-CZ" dirty="0" smtClean="0"/>
              <a:t>slunce, </a:t>
            </a:r>
            <a:r>
              <a:rPr lang="cs-CZ" dirty="0"/>
              <a:t>humózní </a:t>
            </a:r>
            <a:r>
              <a:rPr lang="cs-CZ" dirty="0" smtClean="0"/>
              <a:t>živná půda</a:t>
            </a:r>
            <a:endParaRPr lang="cs-CZ" dirty="0"/>
          </a:p>
          <a:p>
            <a:r>
              <a:rPr lang="cs-CZ" dirty="0"/>
              <a:t>množení dělením </a:t>
            </a:r>
            <a:r>
              <a:rPr lang="cs-CZ" dirty="0" smtClean="0"/>
              <a:t>trsů</a:t>
            </a:r>
          </a:p>
          <a:p>
            <a:r>
              <a:rPr lang="cs-CZ" dirty="0" smtClean="0"/>
              <a:t>použití</a:t>
            </a:r>
            <a:r>
              <a:rPr lang="cs-CZ" dirty="0"/>
              <a:t>: do </a:t>
            </a:r>
            <a:r>
              <a:rPr lang="cs-CZ" dirty="0" smtClean="0"/>
              <a:t>skupin, </a:t>
            </a:r>
            <a:r>
              <a:rPr lang="cs-CZ" dirty="0"/>
              <a:t>jako </a:t>
            </a:r>
            <a:r>
              <a:rPr lang="cs-CZ" dirty="0" smtClean="0"/>
              <a:t>solitéra </a:t>
            </a:r>
            <a:r>
              <a:rPr lang="cs-CZ" dirty="0"/>
              <a:t>a k </a:t>
            </a:r>
            <a:r>
              <a:rPr lang="cs-CZ" dirty="0" smtClean="0"/>
              <a:t>řezu</a:t>
            </a:r>
            <a:endParaRPr lang="cs-CZ" dirty="0"/>
          </a:p>
        </p:txBody>
      </p:sp>
      <p:pic>
        <p:nvPicPr>
          <p:cNvPr id="15362" name="Picture 2" descr="Image result for pivoňka velkokvět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9" r="11570"/>
          <a:stretch/>
        </p:blipFill>
        <p:spPr bwMode="auto">
          <a:xfrm>
            <a:off x="7368988" y="3282485"/>
            <a:ext cx="4458634" cy="3286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pivoňka velkokvět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434" y="380999"/>
            <a:ext cx="4778188" cy="2389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mage result for pivoňka velkokvět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16" y="4890418"/>
            <a:ext cx="1864658" cy="1678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Image result for pivoňka bíl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4890418"/>
            <a:ext cx="2517290" cy="1678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149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Papaver</a:t>
            </a:r>
            <a:r>
              <a:rPr lang="cs-CZ" i="1" dirty="0" smtClean="0"/>
              <a:t> </a:t>
            </a:r>
            <a:r>
              <a:rPr lang="cs-CZ" i="1" dirty="0" err="1" smtClean="0"/>
              <a:t>orientale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Mák východní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výška </a:t>
            </a:r>
            <a:r>
              <a:rPr lang="cs-CZ" dirty="0" smtClean="0"/>
              <a:t>70 </a:t>
            </a:r>
            <a:r>
              <a:rPr lang="cs-CZ" dirty="0"/>
              <a:t>– 100 cm, </a:t>
            </a:r>
            <a:r>
              <a:rPr lang="cs-CZ" dirty="0" smtClean="0"/>
              <a:t>rozkladitý</a:t>
            </a:r>
            <a:endParaRPr lang="cs-CZ" dirty="0"/>
          </a:p>
          <a:p>
            <a:r>
              <a:rPr lang="cs-CZ" dirty="0"/>
              <a:t>listy </a:t>
            </a:r>
            <a:r>
              <a:rPr lang="cs-CZ" dirty="0" smtClean="0"/>
              <a:t>nepravidelně peřenosečné, chlupaté</a:t>
            </a:r>
            <a:endParaRPr lang="cs-CZ" dirty="0"/>
          </a:p>
          <a:p>
            <a:r>
              <a:rPr lang="cs-CZ" dirty="0"/>
              <a:t>květy velké, na dlouhém stonku, barva červená, </a:t>
            </a:r>
            <a:r>
              <a:rPr lang="cs-CZ" dirty="0" smtClean="0"/>
              <a:t>bílá, nafialovělá a </a:t>
            </a:r>
            <a:r>
              <a:rPr lang="cs-CZ" dirty="0"/>
              <a:t>růžová</a:t>
            </a:r>
          </a:p>
          <a:p>
            <a:r>
              <a:rPr lang="cs-CZ" dirty="0"/>
              <a:t>doba květu </a:t>
            </a:r>
            <a:r>
              <a:rPr lang="cs-CZ" dirty="0" smtClean="0"/>
              <a:t>květen – červenec </a:t>
            </a:r>
            <a:endParaRPr lang="cs-CZ" dirty="0"/>
          </a:p>
          <a:p>
            <a:r>
              <a:rPr lang="cs-CZ" dirty="0"/>
              <a:t>stanoviště: slunce, humózní živná půda</a:t>
            </a:r>
          </a:p>
          <a:p>
            <a:r>
              <a:rPr lang="cs-CZ" dirty="0"/>
              <a:t>množení </a:t>
            </a:r>
            <a:r>
              <a:rPr lang="cs-CZ" dirty="0" smtClean="0"/>
              <a:t>semeny</a:t>
            </a:r>
            <a:endParaRPr lang="cs-CZ" dirty="0"/>
          </a:p>
          <a:p>
            <a:r>
              <a:rPr lang="cs-CZ" dirty="0"/>
              <a:t>použití: do skupin, </a:t>
            </a:r>
            <a:r>
              <a:rPr lang="cs-CZ" dirty="0" smtClean="0"/>
              <a:t>louky</a:t>
            </a:r>
            <a:endParaRPr lang="cs-CZ" dirty="0"/>
          </a:p>
          <a:p>
            <a:endParaRPr lang="cs-CZ" dirty="0"/>
          </a:p>
        </p:txBody>
      </p:sp>
      <p:pic>
        <p:nvPicPr>
          <p:cNvPr id="16386" name="Picture 2" descr="Image result for mák východn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201" y="482767"/>
            <a:ext cx="2724617" cy="2043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mák východn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894" y="3271111"/>
            <a:ext cx="2333718" cy="3384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Image result for mák východn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441" y="4056670"/>
            <a:ext cx="3465911" cy="2599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Image result for mák východn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3" r="14475"/>
          <a:stretch/>
        </p:blipFill>
        <p:spPr bwMode="auto">
          <a:xfrm>
            <a:off x="3792071" y="4905337"/>
            <a:ext cx="1679828" cy="1750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Image result for mák východní bílá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r="14924"/>
          <a:stretch/>
        </p:blipFill>
        <p:spPr bwMode="auto">
          <a:xfrm>
            <a:off x="9723216" y="482767"/>
            <a:ext cx="1781395" cy="2502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Image result for mák východní fialová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4903910"/>
            <a:ext cx="1541929" cy="1752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67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Phlox</a:t>
            </a:r>
            <a:r>
              <a:rPr lang="cs-CZ" i="1" dirty="0" smtClean="0"/>
              <a:t> </a:t>
            </a:r>
            <a:r>
              <a:rPr lang="cs-CZ" i="1" dirty="0" err="1" smtClean="0"/>
              <a:t>paniculata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Plaměnka latnatá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výška 70 – 100 cm, </a:t>
            </a:r>
            <a:r>
              <a:rPr lang="cs-CZ" sz="2000" dirty="0" smtClean="0"/>
              <a:t>vzpřímená</a:t>
            </a:r>
            <a:endParaRPr lang="cs-CZ" sz="2000" dirty="0"/>
          </a:p>
          <a:p>
            <a:r>
              <a:rPr lang="cs-CZ" sz="2000" dirty="0"/>
              <a:t>listy </a:t>
            </a:r>
            <a:r>
              <a:rPr lang="cs-CZ" sz="2000" dirty="0" smtClean="0"/>
              <a:t>přisedlé, podlouhlé, kopinaté</a:t>
            </a:r>
            <a:endParaRPr lang="cs-CZ" sz="2000" dirty="0"/>
          </a:p>
          <a:p>
            <a:r>
              <a:rPr lang="cs-CZ" sz="2000" dirty="0"/>
              <a:t>květy </a:t>
            </a:r>
            <a:r>
              <a:rPr lang="cs-CZ" sz="2000" dirty="0" smtClean="0"/>
              <a:t>s dlouhou trubkou a velkým lemem, v okolíku, barvy různé </a:t>
            </a:r>
          </a:p>
          <a:p>
            <a:r>
              <a:rPr lang="cs-CZ" sz="2000" dirty="0" smtClean="0"/>
              <a:t>doba </a:t>
            </a:r>
            <a:r>
              <a:rPr lang="cs-CZ" sz="2000" dirty="0"/>
              <a:t>květu </a:t>
            </a:r>
            <a:r>
              <a:rPr lang="cs-CZ" sz="2000" dirty="0" smtClean="0"/>
              <a:t>červenec – září </a:t>
            </a:r>
            <a:endParaRPr lang="cs-CZ" sz="2000" dirty="0"/>
          </a:p>
          <a:p>
            <a:r>
              <a:rPr lang="cs-CZ" sz="2000" dirty="0"/>
              <a:t>stanoviště: </a:t>
            </a:r>
            <a:r>
              <a:rPr lang="cs-CZ" sz="2000" dirty="0" smtClean="0"/>
              <a:t>slunce až polostín, </a:t>
            </a:r>
            <a:r>
              <a:rPr lang="cs-CZ" sz="2000" dirty="0"/>
              <a:t>humózní živná půda</a:t>
            </a:r>
          </a:p>
          <a:p>
            <a:r>
              <a:rPr lang="cs-CZ" sz="2000" dirty="0"/>
              <a:t>množení </a:t>
            </a:r>
            <a:r>
              <a:rPr lang="cs-CZ" sz="2000" dirty="0" smtClean="0"/>
              <a:t>semeny, dělením trsů</a:t>
            </a:r>
            <a:endParaRPr lang="cs-CZ" sz="2000" dirty="0"/>
          </a:p>
          <a:p>
            <a:r>
              <a:rPr lang="cs-CZ" sz="2000" dirty="0"/>
              <a:t>použití: do skupin, </a:t>
            </a:r>
            <a:r>
              <a:rPr lang="cs-CZ" sz="2000" dirty="0" smtClean="0"/>
              <a:t>záhonů</a:t>
            </a:r>
            <a:endParaRPr lang="cs-CZ" sz="2000" dirty="0"/>
          </a:p>
          <a:p>
            <a:endParaRPr lang="cs-CZ" dirty="0"/>
          </a:p>
        </p:txBody>
      </p:sp>
      <p:pic>
        <p:nvPicPr>
          <p:cNvPr id="17410" name="Picture 2" descr="Image result for phlox panicu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25" y="4952290"/>
            <a:ext cx="2619001" cy="1734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 result for phlox panicula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" b="13908"/>
          <a:stretch/>
        </p:blipFill>
        <p:spPr bwMode="auto">
          <a:xfrm>
            <a:off x="6898021" y="62252"/>
            <a:ext cx="3234991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Image result for phlox panicu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919"/>
            <a:ext cx="1738948" cy="2054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Image result for phlox paniculat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4" b="15949"/>
          <a:stretch/>
        </p:blipFill>
        <p:spPr bwMode="auto">
          <a:xfrm>
            <a:off x="7223760" y="4187733"/>
            <a:ext cx="4648200" cy="2499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Image result for phlox panicula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4952290"/>
            <a:ext cx="1734880" cy="1734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26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Rudbekia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Třapatka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výška </a:t>
            </a:r>
            <a:r>
              <a:rPr lang="cs-CZ" sz="2000" dirty="0" smtClean="0"/>
              <a:t>50 </a:t>
            </a:r>
            <a:r>
              <a:rPr lang="cs-CZ" sz="2000" dirty="0"/>
              <a:t>– </a:t>
            </a:r>
            <a:r>
              <a:rPr lang="cs-CZ" sz="2000" dirty="0" smtClean="0"/>
              <a:t>80 </a:t>
            </a:r>
            <a:r>
              <a:rPr lang="cs-CZ" sz="2000" dirty="0"/>
              <a:t>cm, </a:t>
            </a:r>
            <a:r>
              <a:rPr lang="cs-CZ" sz="2000" dirty="0" smtClean="0"/>
              <a:t>vzpřímená, rozvětvená</a:t>
            </a:r>
            <a:endParaRPr lang="cs-CZ" sz="2000" dirty="0"/>
          </a:p>
          <a:p>
            <a:r>
              <a:rPr lang="cs-CZ" sz="2000" dirty="0"/>
              <a:t>listy přisedlé, </a:t>
            </a:r>
            <a:r>
              <a:rPr lang="cs-CZ" sz="2000" dirty="0" smtClean="0"/>
              <a:t>kopinaté, chloupkaté</a:t>
            </a:r>
            <a:endParaRPr lang="cs-CZ" sz="2000" dirty="0"/>
          </a:p>
          <a:p>
            <a:r>
              <a:rPr lang="cs-CZ" sz="2000" dirty="0"/>
              <a:t>květy </a:t>
            </a:r>
            <a:r>
              <a:rPr lang="cs-CZ" sz="2000" dirty="0" smtClean="0"/>
              <a:t>v úboru, barva žlutá</a:t>
            </a:r>
          </a:p>
          <a:p>
            <a:r>
              <a:rPr lang="cs-CZ" sz="2000" dirty="0" smtClean="0"/>
              <a:t>doba </a:t>
            </a:r>
            <a:r>
              <a:rPr lang="cs-CZ" sz="2000" dirty="0"/>
              <a:t>květu červenec – </a:t>
            </a:r>
            <a:r>
              <a:rPr lang="cs-CZ" sz="2000" dirty="0" smtClean="0"/>
              <a:t>říjen</a:t>
            </a:r>
            <a:endParaRPr lang="cs-CZ" sz="2000" dirty="0"/>
          </a:p>
          <a:p>
            <a:r>
              <a:rPr lang="cs-CZ" sz="2000" dirty="0"/>
              <a:t>stanoviště: </a:t>
            </a:r>
            <a:r>
              <a:rPr lang="cs-CZ" sz="2000" dirty="0" smtClean="0"/>
              <a:t>slunce, v každé zahradní půdě</a:t>
            </a:r>
            <a:endParaRPr lang="cs-CZ" sz="2000" dirty="0"/>
          </a:p>
          <a:p>
            <a:r>
              <a:rPr lang="cs-CZ" sz="2000" dirty="0"/>
              <a:t>množení semeny, dělením trsů</a:t>
            </a:r>
          </a:p>
          <a:p>
            <a:r>
              <a:rPr lang="cs-CZ" sz="2000" dirty="0"/>
              <a:t>použití: do skupin, </a:t>
            </a:r>
            <a:r>
              <a:rPr lang="cs-CZ" sz="2000" dirty="0" smtClean="0"/>
              <a:t>záhonů</a:t>
            </a:r>
            <a:endParaRPr lang="cs-CZ" sz="2000" dirty="0"/>
          </a:p>
        </p:txBody>
      </p:sp>
      <p:pic>
        <p:nvPicPr>
          <p:cNvPr id="18436" name="Picture 4" descr="Image result for rudbeckia fulg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242" y="4711802"/>
            <a:ext cx="1882140" cy="1882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 result for rudbeckia fulgi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"/>
          <a:stretch/>
        </p:blipFill>
        <p:spPr bwMode="auto">
          <a:xfrm>
            <a:off x="8214360" y="1306830"/>
            <a:ext cx="3595052" cy="5287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2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Salvia</a:t>
            </a:r>
            <a:r>
              <a:rPr lang="cs-CZ" i="1" dirty="0" smtClean="0"/>
              <a:t> </a:t>
            </a:r>
            <a:r>
              <a:rPr lang="cs-CZ" i="1" dirty="0" err="1" smtClean="0"/>
              <a:t>nemorosa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Šalvěj hajní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výška </a:t>
            </a:r>
            <a:r>
              <a:rPr lang="cs-CZ" sz="2000" dirty="0" smtClean="0"/>
              <a:t>40 – 50 cm</a:t>
            </a:r>
            <a:r>
              <a:rPr lang="cs-CZ" sz="2000" dirty="0"/>
              <a:t>, </a:t>
            </a:r>
            <a:r>
              <a:rPr lang="cs-CZ" sz="2000" dirty="0" smtClean="0"/>
              <a:t>hustě větvená</a:t>
            </a:r>
            <a:endParaRPr lang="cs-CZ" sz="2000" dirty="0"/>
          </a:p>
          <a:p>
            <a:r>
              <a:rPr lang="cs-CZ" sz="2000" dirty="0"/>
              <a:t>listy </a:t>
            </a:r>
            <a:r>
              <a:rPr lang="cs-CZ" sz="2000" dirty="0" smtClean="0"/>
              <a:t>řapíkaté, podlouhlé, vroubkované</a:t>
            </a:r>
            <a:endParaRPr lang="cs-CZ" sz="2000" dirty="0"/>
          </a:p>
          <a:p>
            <a:r>
              <a:rPr lang="cs-CZ" sz="2000" dirty="0" smtClean="0"/>
              <a:t>Květy drobné, s pyskem, bílé nebo fialové</a:t>
            </a:r>
            <a:endParaRPr lang="cs-CZ" sz="2000" dirty="0"/>
          </a:p>
          <a:p>
            <a:r>
              <a:rPr lang="cs-CZ" sz="2000" dirty="0"/>
              <a:t>doba květu </a:t>
            </a:r>
            <a:r>
              <a:rPr lang="cs-CZ" sz="2000" dirty="0" smtClean="0"/>
              <a:t>květen – červenec</a:t>
            </a:r>
            <a:endParaRPr lang="cs-CZ" sz="2000" dirty="0"/>
          </a:p>
          <a:p>
            <a:r>
              <a:rPr lang="cs-CZ" sz="2000" dirty="0"/>
              <a:t>stanoviště: </a:t>
            </a:r>
            <a:r>
              <a:rPr lang="cs-CZ" sz="2000" dirty="0" smtClean="0"/>
              <a:t>slunce až polostín, </a:t>
            </a:r>
            <a:r>
              <a:rPr lang="cs-CZ" sz="2000" dirty="0"/>
              <a:t>v každé zahradní půdě</a:t>
            </a:r>
          </a:p>
          <a:p>
            <a:r>
              <a:rPr lang="cs-CZ" sz="2000" dirty="0"/>
              <a:t>množení semeny, dělením </a:t>
            </a:r>
            <a:r>
              <a:rPr lang="cs-CZ" sz="2000" dirty="0" smtClean="0"/>
              <a:t>trsů, řízky</a:t>
            </a:r>
            <a:endParaRPr lang="cs-CZ" sz="2000" dirty="0"/>
          </a:p>
          <a:p>
            <a:r>
              <a:rPr lang="cs-CZ" sz="2000" dirty="0"/>
              <a:t>použití: do skupin, záhonů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759" y="4932128"/>
            <a:ext cx="1728471" cy="1847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2" name="Picture 6" descr="Image result for šalvěj hajn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60" y="4236582"/>
            <a:ext cx="4130040" cy="2543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Image result for šalvěj hajní bíl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640" y="339020"/>
            <a:ext cx="3794760" cy="2846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Image result for šalvěj hajní det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4932128"/>
            <a:ext cx="2532926" cy="1847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0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Sedum</a:t>
            </a:r>
            <a:r>
              <a:rPr lang="cs-CZ" i="1" dirty="0" smtClean="0"/>
              <a:t> </a:t>
            </a:r>
            <a:r>
              <a:rPr lang="cs-CZ" i="1" dirty="0" err="1" smtClean="0"/>
              <a:t>telephium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Rozchodník velký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výška 40 – </a:t>
            </a:r>
            <a:r>
              <a:rPr lang="cs-CZ" sz="2000" dirty="0" smtClean="0"/>
              <a:t>60 </a:t>
            </a:r>
            <a:r>
              <a:rPr lang="cs-CZ" sz="2000" dirty="0"/>
              <a:t>cm, </a:t>
            </a:r>
            <a:r>
              <a:rPr lang="cs-CZ" sz="2000" dirty="0" smtClean="0"/>
              <a:t>vzpřímený vzrůst</a:t>
            </a:r>
            <a:endParaRPr lang="cs-CZ" sz="2000" dirty="0"/>
          </a:p>
          <a:p>
            <a:r>
              <a:rPr lang="cs-CZ" sz="2000" dirty="0"/>
              <a:t>listy </a:t>
            </a:r>
            <a:r>
              <a:rPr lang="cs-CZ" sz="2000" dirty="0" smtClean="0"/>
              <a:t>úzce vejčité, tučné, po celém stonku</a:t>
            </a:r>
            <a:endParaRPr lang="cs-CZ" sz="2000" dirty="0"/>
          </a:p>
          <a:p>
            <a:r>
              <a:rPr lang="cs-CZ" sz="2000" dirty="0"/>
              <a:t>Květy </a:t>
            </a:r>
            <a:r>
              <a:rPr lang="cs-CZ" sz="2000" dirty="0" smtClean="0"/>
              <a:t>drobné v plochém okolíku, bílé, růžové, červené</a:t>
            </a:r>
            <a:endParaRPr lang="cs-CZ" sz="2000" dirty="0"/>
          </a:p>
          <a:p>
            <a:r>
              <a:rPr lang="cs-CZ" sz="2000" dirty="0"/>
              <a:t>doba květu </a:t>
            </a:r>
            <a:r>
              <a:rPr lang="cs-CZ" sz="2000" dirty="0" smtClean="0"/>
              <a:t>září - říjen</a:t>
            </a:r>
            <a:endParaRPr lang="cs-CZ" sz="2000" dirty="0"/>
          </a:p>
          <a:p>
            <a:r>
              <a:rPr lang="cs-CZ" sz="2000" dirty="0"/>
              <a:t>stanoviště: </a:t>
            </a:r>
            <a:r>
              <a:rPr lang="cs-CZ" sz="2000" dirty="0" smtClean="0"/>
              <a:t>slunce, propustná půdě</a:t>
            </a:r>
            <a:endParaRPr lang="cs-CZ" sz="2000" dirty="0"/>
          </a:p>
          <a:p>
            <a:r>
              <a:rPr lang="cs-CZ" sz="2000" dirty="0" smtClean="0"/>
              <a:t>Množení řízky, dělení trsů, výsev</a:t>
            </a:r>
            <a:endParaRPr lang="cs-CZ" sz="2000" dirty="0"/>
          </a:p>
          <a:p>
            <a:r>
              <a:rPr lang="cs-CZ" sz="2000" dirty="0"/>
              <a:t>použití: do skupin, </a:t>
            </a:r>
            <a:r>
              <a:rPr lang="cs-CZ" sz="2000" dirty="0" smtClean="0"/>
              <a:t>záhonů</a:t>
            </a:r>
            <a:endParaRPr lang="cs-CZ" sz="2000" dirty="0"/>
          </a:p>
        </p:txBody>
      </p:sp>
      <p:pic>
        <p:nvPicPr>
          <p:cNvPr id="20482" name="Picture 2" descr="Image result for rozchodník velk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r="12210"/>
          <a:stretch/>
        </p:blipFill>
        <p:spPr bwMode="auto">
          <a:xfrm>
            <a:off x="8984952" y="3368039"/>
            <a:ext cx="2706951" cy="3215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 result for rozchodník velk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9"/>
          <a:stretch/>
        </p:blipFill>
        <p:spPr bwMode="auto">
          <a:xfrm>
            <a:off x="6096000" y="4754880"/>
            <a:ext cx="2769203" cy="1828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Image result for rozchodník velk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"/>
          <a:stretch/>
        </p:blipFill>
        <p:spPr bwMode="auto">
          <a:xfrm>
            <a:off x="8984952" y="266699"/>
            <a:ext cx="2706951" cy="2848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Image result for rozchodník velký kvě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632" y="5161059"/>
            <a:ext cx="2119948" cy="1422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36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Achilea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Řebříček</a:t>
            </a:r>
            <a:br>
              <a:rPr lang="cs-CZ" b="1" dirty="0" smtClean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174603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Široce vzpřímený habitus</a:t>
            </a:r>
            <a:r>
              <a:rPr lang="cs-CZ" sz="2000" b="1" dirty="0"/>
              <a:t>, výška </a:t>
            </a:r>
            <a:r>
              <a:rPr lang="cs-CZ" sz="2000" b="1" dirty="0" smtClean="0"/>
              <a:t>70 – 90 cm</a:t>
            </a:r>
            <a:endParaRPr lang="cs-CZ" sz="2000" b="1" dirty="0"/>
          </a:p>
          <a:p>
            <a:r>
              <a:rPr lang="cs-CZ" sz="2000" b="1" dirty="0"/>
              <a:t>list </a:t>
            </a:r>
            <a:r>
              <a:rPr lang="cs-CZ" sz="2000" b="1" dirty="0" smtClean="0"/>
              <a:t>hrubě peřenodílný („žebříček“)</a:t>
            </a:r>
            <a:endParaRPr lang="cs-CZ" sz="2000" dirty="0"/>
          </a:p>
          <a:p>
            <a:pPr lvl="0"/>
            <a:r>
              <a:rPr lang="cs-CZ" sz="2000" b="1" dirty="0"/>
              <a:t>květ </a:t>
            </a:r>
            <a:r>
              <a:rPr lang="cs-CZ" sz="2000" b="1" dirty="0" smtClean="0"/>
              <a:t>v plochých okolících, bílá, žlutá, růžová, červená</a:t>
            </a:r>
            <a:endParaRPr lang="cs-CZ" sz="2000" b="1" dirty="0"/>
          </a:p>
          <a:p>
            <a:pPr lvl="0"/>
            <a:r>
              <a:rPr lang="cs-CZ" sz="2000" b="1" dirty="0"/>
              <a:t>doba květu – květen - </a:t>
            </a:r>
            <a:r>
              <a:rPr lang="cs-CZ" sz="2000" b="1" dirty="0" smtClean="0"/>
              <a:t>srpen</a:t>
            </a:r>
            <a:endParaRPr lang="cs-CZ" sz="2000" dirty="0"/>
          </a:p>
          <a:p>
            <a:pPr lvl="0"/>
            <a:r>
              <a:rPr lang="cs-CZ" sz="2000" b="1" dirty="0"/>
              <a:t>stanoviště humózní, </a:t>
            </a:r>
            <a:r>
              <a:rPr lang="cs-CZ" sz="2000" b="1" dirty="0" smtClean="0"/>
              <a:t>snese sucho</a:t>
            </a:r>
            <a:endParaRPr lang="cs-CZ" sz="2000" dirty="0"/>
          </a:p>
          <a:p>
            <a:pPr lvl="0"/>
            <a:r>
              <a:rPr lang="cs-CZ" sz="2000" b="1" dirty="0"/>
              <a:t>množení – dělením, semeny</a:t>
            </a:r>
          </a:p>
          <a:p>
            <a:pPr lvl="0"/>
            <a:r>
              <a:rPr lang="cs-CZ" sz="2000" b="1" dirty="0"/>
              <a:t>použití – záhony, </a:t>
            </a:r>
            <a:r>
              <a:rPr lang="cs-CZ" sz="2000" b="1" dirty="0" smtClean="0"/>
              <a:t>louky</a:t>
            </a:r>
          </a:p>
          <a:p>
            <a:pPr lvl="0"/>
            <a:r>
              <a:rPr lang="cs-CZ" sz="2000" b="1" dirty="0" err="1" smtClean="0"/>
              <a:t>A.filipendulina</a:t>
            </a:r>
            <a:r>
              <a:rPr lang="cs-CZ" sz="2000" b="1" dirty="0" smtClean="0"/>
              <a:t>, </a:t>
            </a:r>
            <a:r>
              <a:rPr lang="cs-CZ" sz="2000" b="1" dirty="0" err="1" smtClean="0"/>
              <a:t>A.millefolium</a:t>
            </a:r>
            <a:r>
              <a:rPr lang="cs-CZ" sz="2000" b="1" dirty="0" smtClean="0"/>
              <a:t>, </a:t>
            </a:r>
          </a:p>
          <a:p>
            <a:pPr lvl="0"/>
            <a:r>
              <a:rPr lang="cs-CZ" sz="2000" b="1" dirty="0" err="1" smtClean="0"/>
              <a:t>A.tomentosa</a:t>
            </a:r>
            <a:r>
              <a:rPr lang="cs-CZ" sz="2000" b="1" dirty="0" smtClean="0"/>
              <a:t> - půdy bez Ca</a:t>
            </a: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098" name="Picture 2" descr="Achille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b="2856"/>
          <a:stretch/>
        </p:blipFill>
        <p:spPr bwMode="auto">
          <a:xfrm>
            <a:off x="9622501" y="271393"/>
            <a:ext cx="2014102" cy="3154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achill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302" y="3437681"/>
            <a:ext cx="2268015" cy="1699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achille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" r="3603"/>
          <a:stretch/>
        </p:blipFill>
        <p:spPr bwMode="auto">
          <a:xfrm>
            <a:off x="9622501" y="3485451"/>
            <a:ext cx="2014102" cy="1651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achillea tomentos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0" b="21410"/>
          <a:stretch/>
        </p:blipFill>
        <p:spPr bwMode="auto">
          <a:xfrm>
            <a:off x="6071760" y="271547"/>
            <a:ext cx="3372557" cy="1862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achille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b="38490"/>
          <a:stretch/>
        </p:blipFill>
        <p:spPr bwMode="auto">
          <a:xfrm>
            <a:off x="7176302" y="5136704"/>
            <a:ext cx="4460301" cy="1518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695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Stachys</a:t>
            </a:r>
            <a:r>
              <a:rPr lang="cs-CZ" dirty="0" smtClean="0"/>
              <a:t> </a:t>
            </a:r>
            <a:r>
              <a:rPr lang="cs-CZ" dirty="0" err="1" smtClean="0"/>
              <a:t>byzantina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Čistec vlnatý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„myší ouško</a:t>
            </a:r>
            <a:r>
              <a:rPr lang="cs-CZ" dirty="0" smtClean="0"/>
              <a:t>“</a:t>
            </a:r>
          </a:p>
          <a:p>
            <a:r>
              <a:rPr lang="cs-CZ" dirty="0"/>
              <a:t>výška </a:t>
            </a:r>
            <a:r>
              <a:rPr lang="cs-CZ" dirty="0" smtClean="0"/>
              <a:t>20 – 45 cm</a:t>
            </a:r>
            <a:r>
              <a:rPr lang="cs-CZ" dirty="0"/>
              <a:t>, </a:t>
            </a:r>
            <a:r>
              <a:rPr lang="cs-CZ" dirty="0" smtClean="0"/>
              <a:t>poléhavý </a:t>
            </a:r>
            <a:r>
              <a:rPr lang="cs-CZ" dirty="0"/>
              <a:t>vzrůst</a:t>
            </a:r>
          </a:p>
          <a:p>
            <a:r>
              <a:rPr lang="cs-CZ" dirty="0"/>
              <a:t>listy </a:t>
            </a:r>
            <a:r>
              <a:rPr lang="cs-CZ" dirty="0" smtClean="0"/>
              <a:t>oválné, bíle plstnaté</a:t>
            </a:r>
          </a:p>
          <a:p>
            <a:r>
              <a:rPr lang="cs-CZ" dirty="0" smtClean="0"/>
              <a:t>Květní lodyhy vzpřímené</a:t>
            </a:r>
            <a:endParaRPr lang="cs-CZ" dirty="0"/>
          </a:p>
          <a:p>
            <a:r>
              <a:rPr lang="cs-CZ" dirty="0"/>
              <a:t>Květy drobné </a:t>
            </a:r>
            <a:r>
              <a:rPr lang="cs-CZ" dirty="0" smtClean="0"/>
              <a:t>v přeslenech,  růžové</a:t>
            </a:r>
            <a:endParaRPr lang="cs-CZ" dirty="0"/>
          </a:p>
          <a:p>
            <a:r>
              <a:rPr lang="cs-CZ" dirty="0"/>
              <a:t>doba květu </a:t>
            </a:r>
            <a:r>
              <a:rPr lang="cs-CZ" dirty="0" smtClean="0"/>
              <a:t>červen až srpen</a:t>
            </a:r>
            <a:endParaRPr lang="cs-CZ" dirty="0"/>
          </a:p>
          <a:p>
            <a:r>
              <a:rPr lang="cs-CZ" dirty="0"/>
              <a:t>stanoviště: slunce, </a:t>
            </a:r>
            <a:r>
              <a:rPr lang="cs-CZ" dirty="0" smtClean="0"/>
              <a:t>živná půda</a:t>
            </a:r>
            <a:endParaRPr lang="cs-CZ" dirty="0"/>
          </a:p>
          <a:p>
            <a:r>
              <a:rPr lang="cs-CZ" dirty="0" smtClean="0"/>
              <a:t>množení oddělky, </a:t>
            </a:r>
            <a:r>
              <a:rPr lang="cs-CZ" dirty="0"/>
              <a:t>dělení trsů, výsev </a:t>
            </a:r>
            <a:endParaRPr lang="cs-CZ" dirty="0" smtClean="0"/>
          </a:p>
          <a:p>
            <a:r>
              <a:rPr lang="cs-CZ" dirty="0" smtClean="0"/>
              <a:t>použití</a:t>
            </a:r>
            <a:r>
              <a:rPr lang="cs-CZ" dirty="0"/>
              <a:t>: do skupin, </a:t>
            </a:r>
            <a:r>
              <a:rPr lang="cs-CZ" dirty="0" smtClean="0"/>
              <a:t>záhonů, obruby</a:t>
            </a:r>
            <a:endParaRPr lang="cs-CZ" dirty="0"/>
          </a:p>
          <a:p>
            <a:endParaRPr lang="cs-CZ" dirty="0"/>
          </a:p>
        </p:txBody>
      </p:sp>
      <p:pic>
        <p:nvPicPr>
          <p:cNvPr id="21508" name="Picture 4" descr="Image result for Stachys byzan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506" y="3587399"/>
            <a:ext cx="3105146" cy="3105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Image result for Stachys byzant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6" y="222600"/>
            <a:ext cx="3958586" cy="3364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Image result for Stachys byzantina kvě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7" r="14279"/>
          <a:stretch/>
        </p:blipFill>
        <p:spPr bwMode="auto">
          <a:xfrm>
            <a:off x="6913566" y="5004721"/>
            <a:ext cx="1691640" cy="1687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9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Trollius</a:t>
            </a: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b="1" dirty="0" err="1"/>
              <a:t>Úpolín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000" dirty="0"/>
              <a:t>výška 30 – 60 </a:t>
            </a:r>
            <a:r>
              <a:rPr lang="cs-CZ" altLang="cs-CZ" sz="2000" dirty="0" smtClean="0"/>
              <a:t>cm, keřovitý </a:t>
            </a:r>
            <a:r>
              <a:rPr lang="cs-CZ" altLang="cs-CZ" sz="2000" dirty="0"/>
              <a:t>vzrůst</a:t>
            </a:r>
          </a:p>
          <a:p>
            <a:r>
              <a:rPr lang="cs-CZ" altLang="cs-CZ" sz="2000" dirty="0"/>
              <a:t>listy dlanitě dělené </a:t>
            </a:r>
          </a:p>
          <a:p>
            <a:r>
              <a:rPr lang="cs-CZ" altLang="cs-CZ" sz="2000" dirty="0" smtClean="0"/>
              <a:t>kulovité </a:t>
            </a:r>
            <a:r>
              <a:rPr lang="cs-CZ" altLang="cs-CZ" sz="2000" dirty="0"/>
              <a:t>květy žluté a </a:t>
            </a:r>
            <a:r>
              <a:rPr lang="cs-CZ" altLang="cs-CZ" sz="2000" dirty="0" smtClean="0"/>
              <a:t>oranžové, jednoduché </a:t>
            </a:r>
            <a:r>
              <a:rPr lang="cs-CZ" altLang="cs-CZ" sz="2000" dirty="0"/>
              <a:t>nebo </a:t>
            </a:r>
            <a:r>
              <a:rPr lang="cs-CZ" altLang="cs-CZ" sz="2000" dirty="0" smtClean="0"/>
              <a:t>plné</a:t>
            </a:r>
          </a:p>
          <a:p>
            <a:r>
              <a:rPr lang="cs-CZ" altLang="cs-CZ" sz="2000" dirty="0" smtClean="0"/>
              <a:t>doba květu květen </a:t>
            </a:r>
            <a:r>
              <a:rPr lang="cs-CZ" altLang="cs-CZ" sz="2000" dirty="0"/>
              <a:t>– červen</a:t>
            </a:r>
          </a:p>
          <a:p>
            <a:r>
              <a:rPr lang="cs-CZ" altLang="cs-CZ" sz="2000" dirty="0" smtClean="0"/>
              <a:t>Stanoviště: slunce </a:t>
            </a:r>
            <a:r>
              <a:rPr lang="cs-CZ" altLang="cs-CZ" sz="2000" dirty="0"/>
              <a:t>i </a:t>
            </a:r>
            <a:r>
              <a:rPr lang="cs-CZ" altLang="cs-CZ" sz="2000" dirty="0" smtClean="0"/>
              <a:t>polostín, dostatek </a:t>
            </a:r>
            <a:r>
              <a:rPr lang="cs-CZ" altLang="cs-CZ" sz="2000" dirty="0"/>
              <a:t>vláhy </a:t>
            </a:r>
          </a:p>
          <a:p>
            <a:r>
              <a:rPr lang="cs-CZ" altLang="cs-CZ" sz="2000" dirty="0"/>
              <a:t>do </a:t>
            </a:r>
            <a:r>
              <a:rPr lang="cs-CZ" altLang="cs-CZ" sz="2000" dirty="0" smtClean="0"/>
              <a:t>skupin, k</a:t>
            </a:r>
            <a:r>
              <a:rPr lang="cs-CZ" altLang="cs-CZ" sz="2000" dirty="0"/>
              <a:t> vodním </a:t>
            </a:r>
            <a:r>
              <a:rPr lang="cs-CZ" altLang="cs-CZ" sz="2000" dirty="0" smtClean="0"/>
              <a:t>plochám, do </a:t>
            </a:r>
            <a:r>
              <a:rPr lang="cs-CZ" altLang="cs-CZ" sz="2000" dirty="0"/>
              <a:t>trávníku</a:t>
            </a:r>
          </a:p>
          <a:p>
            <a:endParaRPr lang="cs-CZ" dirty="0"/>
          </a:p>
        </p:txBody>
      </p:sp>
      <p:pic>
        <p:nvPicPr>
          <p:cNvPr id="4097" name="Picture 1" descr="http://www.lukon-glads.cz/images/trollius-chinensis-Goldkoni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388" y="91674"/>
            <a:ext cx="2308225" cy="307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890052" y="3206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" name="Picture 5" descr="File:Trollius europaeus 00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388" y="3611418"/>
            <a:ext cx="2308224" cy="3077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File:Trollius altissimus a2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13" y="4621555"/>
            <a:ext cx="2757055" cy="2067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oranžový úpolí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3" t="24112" r="11741" b="24615"/>
          <a:stretch/>
        </p:blipFill>
        <p:spPr bwMode="auto">
          <a:xfrm>
            <a:off x="2589212" y="4621555"/>
            <a:ext cx="2703281" cy="2067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29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Veronica</a:t>
            </a:r>
            <a:r>
              <a:rPr lang="cs-CZ" i="1" dirty="0" smtClean="0"/>
              <a:t> </a:t>
            </a:r>
            <a:r>
              <a:rPr lang="cs-CZ" i="1" dirty="0" err="1" smtClean="0"/>
              <a:t>spicata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Rozrazil klasnatý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výška </a:t>
            </a:r>
            <a:r>
              <a:rPr lang="cs-CZ" altLang="cs-CZ" dirty="0" smtClean="0"/>
              <a:t>15 – 40 cm, trs</a:t>
            </a:r>
            <a:endParaRPr lang="cs-CZ" altLang="cs-CZ" dirty="0"/>
          </a:p>
          <a:p>
            <a:r>
              <a:rPr lang="cs-CZ" altLang="cs-CZ" dirty="0" smtClean="0"/>
              <a:t>Listy oválné, vroubkované</a:t>
            </a:r>
            <a:endParaRPr lang="cs-CZ" altLang="cs-CZ" dirty="0"/>
          </a:p>
          <a:p>
            <a:r>
              <a:rPr lang="cs-CZ" altLang="cs-CZ" dirty="0"/>
              <a:t>květy </a:t>
            </a:r>
            <a:r>
              <a:rPr lang="cs-CZ" altLang="cs-CZ" dirty="0" smtClean="0"/>
              <a:t>v klasech čtyřcípé, bílé</a:t>
            </a:r>
            <a:r>
              <a:rPr lang="cs-CZ" altLang="cs-CZ" dirty="0"/>
              <a:t>, </a:t>
            </a:r>
            <a:r>
              <a:rPr lang="cs-CZ" altLang="cs-CZ" dirty="0" smtClean="0"/>
              <a:t>bílé, modré, fialové, červené</a:t>
            </a:r>
            <a:endParaRPr lang="cs-CZ" altLang="cs-CZ" dirty="0"/>
          </a:p>
          <a:p>
            <a:r>
              <a:rPr lang="cs-CZ" altLang="cs-CZ" dirty="0"/>
              <a:t>doba květu </a:t>
            </a:r>
            <a:r>
              <a:rPr lang="cs-CZ" altLang="cs-CZ" dirty="0" smtClean="0"/>
              <a:t>červen – srpen </a:t>
            </a:r>
            <a:endParaRPr lang="cs-CZ" altLang="cs-CZ" dirty="0"/>
          </a:p>
          <a:p>
            <a:r>
              <a:rPr lang="cs-CZ" altLang="cs-CZ" dirty="0"/>
              <a:t>stanoviště: slunce, propustná </a:t>
            </a:r>
            <a:r>
              <a:rPr lang="cs-CZ" altLang="cs-CZ" dirty="0" smtClean="0"/>
              <a:t>půda, snese sucho</a:t>
            </a:r>
            <a:endParaRPr lang="cs-CZ" altLang="cs-CZ" dirty="0"/>
          </a:p>
          <a:p>
            <a:r>
              <a:rPr lang="cs-CZ" altLang="cs-CZ" dirty="0"/>
              <a:t>množení: </a:t>
            </a:r>
            <a:r>
              <a:rPr lang="cs-CZ" altLang="cs-CZ" dirty="0" smtClean="0"/>
              <a:t>dělení trsů, jarní výsev</a:t>
            </a:r>
            <a:endParaRPr lang="cs-CZ" altLang="cs-CZ" dirty="0"/>
          </a:p>
          <a:p>
            <a:r>
              <a:rPr lang="cs-CZ" altLang="cs-CZ" dirty="0"/>
              <a:t>použití </a:t>
            </a:r>
            <a:r>
              <a:rPr lang="cs-CZ" altLang="cs-CZ" dirty="0" smtClean="0"/>
              <a:t>jako záhonů, skupin, k řezu</a:t>
            </a:r>
            <a:endParaRPr lang="cs-CZ" altLang="cs-CZ" dirty="0"/>
          </a:p>
          <a:p>
            <a:endParaRPr lang="cs-CZ" dirty="0"/>
          </a:p>
        </p:txBody>
      </p:sp>
      <p:pic>
        <p:nvPicPr>
          <p:cNvPr id="22532" name="Picture 4" descr="Image result for veronica spic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199" y="3265837"/>
            <a:ext cx="2600007" cy="3328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Image result for veronica spic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935" y="180982"/>
            <a:ext cx="4462271" cy="278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Image result for veronica spic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412" y="4861158"/>
            <a:ext cx="2447608" cy="1748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Image result for veronica spicat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7" t="50240"/>
          <a:stretch/>
        </p:blipFill>
        <p:spPr bwMode="auto">
          <a:xfrm>
            <a:off x="4840386" y="4861158"/>
            <a:ext cx="1733847" cy="1732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Image result for veronica spica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43" y="4853355"/>
            <a:ext cx="2185364" cy="1748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11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Yucca</a:t>
            </a:r>
            <a:r>
              <a:rPr lang="cs-CZ" i="1" dirty="0" smtClean="0"/>
              <a:t> </a:t>
            </a:r>
            <a:r>
              <a:rPr lang="cs-CZ" i="1" dirty="0" err="1" smtClean="0"/>
              <a:t>filamentosa</a:t>
            </a:r>
            <a:r>
              <a:rPr lang="cs-CZ" dirty="0"/>
              <a:t/>
            </a:r>
            <a:br>
              <a:rPr lang="cs-CZ" dirty="0"/>
            </a:br>
            <a:r>
              <a:rPr lang="cs-CZ" b="1" dirty="0"/>
              <a:t>Juka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000" dirty="0"/>
              <a:t>výška 100 – 120 cm</a:t>
            </a:r>
          </a:p>
          <a:p>
            <a:r>
              <a:rPr lang="cs-CZ" altLang="cs-CZ" sz="2000" dirty="0"/>
              <a:t>tvoří růžici mečovitých stálezelených listů</a:t>
            </a:r>
          </a:p>
          <a:p>
            <a:r>
              <a:rPr lang="cs-CZ" altLang="cs-CZ" sz="2000" dirty="0" smtClean="0"/>
              <a:t>květy bílé, zvonkovité, jedlé</a:t>
            </a:r>
          </a:p>
          <a:p>
            <a:r>
              <a:rPr lang="cs-CZ" altLang="cs-CZ" sz="2000" dirty="0" smtClean="0"/>
              <a:t>doba květu </a:t>
            </a:r>
            <a:r>
              <a:rPr lang="cs-CZ" altLang="cs-CZ" sz="2000" dirty="0"/>
              <a:t>červenec – </a:t>
            </a:r>
            <a:r>
              <a:rPr lang="cs-CZ" altLang="cs-CZ" sz="2000" dirty="0" smtClean="0"/>
              <a:t>srpen</a:t>
            </a:r>
            <a:endParaRPr lang="cs-CZ" altLang="cs-CZ" sz="2000" dirty="0"/>
          </a:p>
          <a:p>
            <a:r>
              <a:rPr lang="cs-CZ" altLang="cs-CZ" sz="2000" dirty="0" smtClean="0"/>
              <a:t>stanoviště: slunce, snese </a:t>
            </a:r>
            <a:r>
              <a:rPr lang="cs-CZ" altLang="cs-CZ" sz="2000" dirty="0"/>
              <a:t>sucho</a:t>
            </a:r>
          </a:p>
          <a:p>
            <a:r>
              <a:rPr lang="cs-CZ" altLang="cs-CZ" sz="2000" dirty="0" smtClean="0"/>
              <a:t>množení: kořenovými řízky, semenem </a:t>
            </a:r>
            <a:endParaRPr lang="cs-CZ" altLang="cs-CZ" sz="2000" dirty="0"/>
          </a:p>
          <a:p>
            <a:r>
              <a:rPr lang="cs-CZ" altLang="cs-CZ" sz="2000" dirty="0" smtClean="0"/>
              <a:t>použití jako solitéra</a:t>
            </a:r>
            <a:endParaRPr lang="cs-CZ" altLang="cs-CZ" sz="2000" dirty="0"/>
          </a:p>
          <a:p>
            <a:endParaRPr lang="cs-CZ" dirty="0"/>
          </a:p>
        </p:txBody>
      </p:sp>
      <p:pic>
        <p:nvPicPr>
          <p:cNvPr id="5" name="Picture 7" descr="File:Yucca filamentosa 00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32" y="4606723"/>
            <a:ext cx="1728967" cy="2011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File:Yucca flaccida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887" y="624110"/>
            <a:ext cx="3617913" cy="5418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5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dirty="0" smtClean="0"/>
              <a:t>Děkuji vám za pozornost</a:t>
            </a:r>
            <a:endParaRPr lang="cs-CZ" sz="5400" dirty="0"/>
          </a:p>
        </p:txBody>
      </p:sp>
      <p:pic>
        <p:nvPicPr>
          <p:cNvPr id="14338" name="Picture 2" descr="Image result for trvalky záh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355341"/>
            <a:ext cx="8915399" cy="4422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63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Aguilegia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/>
              <a:t>Orlíček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 smtClean="0"/>
              <a:t>jemný </a:t>
            </a:r>
            <a:r>
              <a:rPr lang="cs-CZ" sz="2000" b="1" dirty="0" smtClean="0"/>
              <a:t>habitus, výška 50-100 cm</a:t>
            </a:r>
          </a:p>
          <a:p>
            <a:r>
              <a:rPr lang="cs-CZ" sz="2000" b="1" dirty="0" smtClean="0"/>
              <a:t>list dvojitě trojčetný</a:t>
            </a:r>
            <a:endParaRPr lang="cs-CZ" sz="2000" dirty="0"/>
          </a:p>
          <a:p>
            <a:pPr lvl="0"/>
            <a:r>
              <a:rPr lang="cs-CZ" sz="2000" b="1" dirty="0"/>
              <a:t>květ </a:t>
            </a:r>
            <a:r>
              <a:rPr lang="cs-CZ" sz="2000" b="1" dirty="0" smtClean="0"/>
              <a:t>v různých barvách</a:t>
            </a:r>
          </a:p>
          <a:p>
            <a:pPr lvl="0"/>
            <a:r>
              <a:rPr lang="cs-CZ" sz="2000" b="1" dirty="0" smtClean="0"/>
              <a:t>doba květu – květen - červen</a:t>
            </a:r>
            <a:endParaRPr lang="cs-CZ" sz="2000" dirty="0"/>
          </a:p>
          <a:p>
            <a:pPr lvl="0"/>
            <a:r>
              <a:rPr lang="cs-CZ" sz="2000" b="1" dirty="0"/>
              <a:t>s</a:t>
            </a:r>
            <a:r>
              <a:rPr lang="cs-CZ" sz="2000" b="1" dirty="0" smtClean="0"/>
              <a:t>tanoviště </a:t>
            </a:r>
            <a:r>
              <a:rPr lang="cs-CZ" sz="2000" b="1" dirty="0" smtClean="0"/>
              <a:t>humózní, mírně vlhké</a:t>
            </a:r>
            <a:endParaRPr lang="cs-CZ" sz="2000" dirty="0"/>
          </a:p>
          <a:p>
            <a:pPr lvl="0"/>
            <a:r>
              <a:rPr lang="cs-CZ" sz="2000" b="1" dirty="0"/>
              <a:t>množení – dělením, </a:t>
            </a:r>
            <a:r>
              <a:rPr lang="cs-CZ" sz="2000" b="1" dirty="0" smtClean="0"/>
              <a:t>semeny</a:t>
            </a:r>
          </a:p>
          <a:p>
            <a:pPr lvl="0"/>
            <a:r>
              <a:rPr lang="cs-CZ" sz="2000" b="1" dirty="0"/>
              <a:t>p</a:t>
            </a:r>
            <a:r>
              <a:rPr lang="cs-CZ" sz="2000" b="1" dirty="0" smtClean="0"/>
              <a:t>oužití – záhony, louky</a:t>
            </a:r>
            <a:endParaRPr lang="cs-CZ" sz="2000" dirty="0"/>
          </a:p>
          <a:p>
            <a:endParaRPr lang="cs-CZ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33147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3318" name="Picture 6" descr="Image result for orlíč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09" y="624110"/>
            <a:ext cx="4398703" cy="5728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age result for orlíč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861" y="4953000"/>
            <a:ext cx="2186885" cy="1399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Image result for orlíče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30"/>
          <a:stretch/>
        </p:blipFill>
        <p:spPr bwMode="auto">
          <a:xfrm>
            <a:off x="2578686" y="4953000"/>
            <a:ext cx="2038463" cy="1399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01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smtClean="0"/>
              <a:t>Aster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Hvězdnice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výška různá podle druhu 20-120 cm</a:t>
            </a:r>
          </a:p>
          <a:p>
            <a:r>
              <a:rPr lang="cs-CZ" dirty="0" smtClean="0"/>
              <a:t>vzrůst trsnatý, listy podlouhlé</a:t>
            </a:r>
          </a:p>
          <a:p>
            <a:r>
              <a:rPr lang="cs-CZ" dirty="0" smtClean="0"/>
              <a:t>květ – úbor se žlutým terčem, různé barvy</a:t>
            </a:r>
          </a:p>
          <a:p>
            <a:r>
              <a:rPr lang="cs-CZ" dirty="0" smtClean="0"/>
              <a:t>doba květu květen – červen (nízké), srpen – říjen (vysoké)</a:t>
            </a:r>
          </a:p>
          <a:p>
            <a:r>
              <a:rPr lang="cs-CZ" dirty="0" smtClean="0"/>
              <a:t>stanoviště živné, snese kratší přísušky</a:t>
            </a:r>
          </a:p>
          <a:p>
            <a:r>
              <a:rPr lang="cs-CZ" dirty="0" smtClean="0"/>
              <a:t>Množení dělením, semeny</a:t>
            </a:r>
            <a:endParaRPr lang="cs-CZ" dirty="0" smtClean="0"/>
          </a:p>
          <a:p>
            <a:r>
              <a:rPr lang="cs-CZ" dirty="0" smtClean="0"/>
              <a:t>použití skalky, obruby (nízké), skupiny a k řezu (vysoké)</a:t>
            </a:r>
            <a:endParaRPr lang="cs-CZ" dirty="0"/>
          </a:p>
        </p:txBody>
      </p:sp>
      <p:pic>
        <p:nvPicPr>
          <p:cNvPr id="5122" name="Picture 2" descr="Image result for a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29"/>
          <a:stretch/>
        </p:blipFill>
        <p:spPr bwMode="auto">
          <a:xfrm>
            <a:off x="7695571" y="624110"/>
            <a:ext cx="3937269" cy="2697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as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1" r="17020" b="38801"/>
          <a:stretch/>
        </p:blipFill>
        <p:spPr bwMode="auto">
          <a:xfrm>
            <a:off x="5387903" y="4780212"/>
            <a:ext cx="2120665" cy="1892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as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 r="7756"/>
          <a:stretch/>
        </p:blipFill>
        <p:spPr bwMode="auto">
          <a:xfrm>
            <a:off x="7508568" y="4771270"/>
            <a:ext cx="1988832" cy="1901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astra novoanglick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400" y="3469511"/>
            <a:ext cx="2135440" cy="3203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astra novoanglick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1" y="4780213"/>
            <a:ext cx="2802094" cy="1892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630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Astilbe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Čechrava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348223"/>
          </a:xfrm>
        </p:spPr>
        <p:txBody>
          <a:bodyPr>
            <a:noAutofit/>
          </a:bodyPr>
          <a:lstStyle/>
          <a:p>
            <a:r>
              <a:rPr lang="cs-CZ" sz="2000" dirty="0"/>
              <a:t>výška různá podle druhu </a:t>
            </a:r>
            <a:r>
              <a:rPr lang="cs-CZ" sz="2000" dirty="0" smtClean="0"/>
              <a:t>20 -80 </a:t>
            </a:r>
            <a:r>
              <a:rPr lang="cs-CZ" sz="2000" dirty="0"/>
              <a:t>cm</a:t>
            </a:r>
          </a:p>
          <a:p>
            <a:r>
              <a:rPr lang="cs-CZ" sz="2000" dirty="0"/>
              <a:t>vzrůst </a:t>
            </a:r>
            <a:r>
              <a:rPr lang="cs-CZ" sz="2000" dirty="0" smtClean="0"/>
              <a:t>vzpřímený</a:t>
            </a:r>
          </a:p>
          <a:p>
            <a:r>
              <a:rPr lang="cs-CZ" sz="2000" dirty="0" smtClean="0"/>
              <a:t>listy 2-3x trojčetně dělené, pilovité</a:t>
            </a:r>
            <a:endParaRPr lang="cs-CZ" sz="2000" dirty="0"/>
          </a:p>
          <a:p>
            <a:r>
              <a:rPr lang="cs-CZ" sz="2000" dirty="0" smtClean="0"/>
              <a:t>květy v hustých latách, bílé, růžové a červené</a:t>
            </a:r>
          </a:p>
          <a:p>
            <a:r>
              <a:rPr lang="cs-CZ" sz="2000" dirty="0" smtClean="0"/>
              <a:t>doba </a:t>
            </a:r>
            <a:r>
              <a:rPr lang="cs-CZ" sz="2000" dirty="0"/>
              <a:t>květu </a:t>
            </a:r>
            <a:r>
              <a:rPr lang="cs-CZ" sz="2000" dirty="0" smtClean="0"/>
              <a:t>podle druhu </a:t>
            </a:r>
          </a:p>
          <a:p>
            <a:pPr lvl="1"/>
            <a:r>
              <a:rPr lang="cs-CZ" sz="1800" dirty="0" smtClean="0"/>
              <a:t>květen </a:t>
            </a:r>
            <a:r>
              <a:rPr lang="cs-CZ" sz="1800" dirty="0"/>
              <a:t>– červen </a:t>
            </a:r>
            <a:r>
              <a:rPr lang="cs-CZ" sz="1800" dirty="0" smtClean="0"/>
              <a:t>(</a:t>
            </a:r>
            <a:r>
              <a:rPr lang="cs-CZ" sz="1800" i="1" dirty="0" smtClean="0"/>
              <a:t>x </a:t>
            </a:r>
            <a:r>
              <a:rPr lang="cs-CZ" sz="1800" i="1" dirty="0" err="1" smtClean="0"/>
              <a:t>arendsii</a:t>
            </a:r>
            <a:r>
              <a:rPr lang="cs-CZ" sz="1800" dirty="0" smtClean="0"/>
              <a:t>)</a:t>
            </a:r>
          </a:p>
          <a:p>
            <a:pPr lvl="1"/>
            <a:r>
              <a:rPr lang="cs-CZ" sz="1800" dirty="0" smtClean="0"/>
              <a:t>srpen </a:t>
            </a:r>
            <a:r>
              <a:rPr lang="cs-CZ" sz="1800" dirty="0"/>
              <a:t>– říjen </a:t>
            </a:r>
            <a:r>
              <a:rPr lang="cs-CZ" sz="1800" dirty="0" smtClean="0"/>
              <a:t>(</a:t>
            </a:r>
            <a:r>
              <a:rPr lang="cs-CZ" sz="1800" i="1" dirty="0" err="1" smtClean="0"/>
              <a:t>chinensis</a:t>
            </a:r>
            <a:r>
              <a:rPr lang="cs-CZ" sz="1800" dirty="0" smtClean="0"/>
              <a:t>)</a:t>
            </a:r>
            <a:endParaRPr lang="cs-CZ" sz="1800" dirty="0"/>
          </a:p>
          <a:p>
            <a:r>
              <a:rPr lang="cs-CZ" sz="2000" dirty="0"/>
              <a:t>stanoviště živné, </a:t>
            </a:r>
            <a:r>
              <a:rPr lang="cs-CZ" sz="2000" dirty="0" smtClean="0"/>
              <a:t>vlhké (</a:t>
            </a:r>
            <a:r>
              <a:rPr lang="cs-CZ" sz="2000" i="1" dirty="0" err="1" smtClean="0"/>
              <a:t>chinensis</a:t>
            </a:r>
            <a:r>
              <a:rPr lang="cs-CZ" sz="2000" i="1" dirty="0" smtClean="0"/>
              <a:t> </a:t>
            </a:r>
            <a:r>
              <a:rPr lang="cs-CZ" sz="2000" dirty="0" smtClean="0"/>
              <a:t>snese sucho)</a:t>
            </a:r>
          </a:p>
          <a:p>
            <a:r>
              <a:rPr lang="cs-CZ" sz="2000" dirty="0" smtClean="0"/>
              <a:t>množení dělením, výsevem</a:t>
            </a:r>
            <a:endParaRPr lang="cs-CZ" sz="2000" dirty="0"/>
          </a:p>
          <a:p>
            <a:r>
              <a:rPr lang="cs-CZ" sz="2000" dirty="0"/>
              <a:t>použití </a:t>
            </a:r>
            <a:r>
              <a:rPr lang="cs-CZ" sz="2000" dirty="0" smtClean="0"/>
              <a:t>skalky (</a:t>
            </a:r>
            <a:r>
              <a:rPr lang="cs-CZ" sz="2000" i="1" dirty="0" err="1" smtClean="0"/>
              <a:t>chinensis</a:t>
            </a:r>
            <a:r>
              <a:rPr lang="cs-CZ" sz="2000" dirty="0" smtClean="0"/>
              <a:t>), </a:t>
            </a:r>
            <a:r>
              <a:rPr lang="cs-CZ" sz="2000" dirty="0"/>
              <a:t>skupiny a k řezu </a:t>
            </a:r>
            <a:r>
              <a:rPr lang="cs-CZ" sz="2000" dirty="0" smtClean="0"/>
              <a:t>(</a:t>
            </a:r>
            <a:r>
              <a:rPr lang="cs-CZ" sz="2000" i="1" dirty="0"/>
              <a:t>x </a:t>
            </a:r>
            <a:r>
              <a:rPr lang="cs-CZ" sz="2000" i="1" dirty="0" err="1"/>
              <a:t>arendsii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pic>
        <p:nvPicPr>
          <p:cNvPr id="6146" name="Picture 2" descr="Image result for astil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t="4529" r="17435" b="7222"/>
          <a:stretch/>
        </p:blipFill>
        <p:spPr bwMode="auto">
          <a:xfrm>
            <a:off x="8708602" y="381042"/>
            <a:ext cx="2796010" cy="4522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960" y="381042"/>
            <a:ext cx="2532642" cy="1679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Image result for astil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182" y="4903161"/>
            <a:ext cx="1712430" cy="1712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501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Bergenia</a:t>
            </a:r>
            <a:r>
              <a:rPr lang="cs-CZ" i="1" dirty="0" smtClean="0"/>
              <a:t> </a:t>
            </a:r>
            <a:r>
              <a:rPr lang="cs-CZ" i="1" dirty="0" err="1" smtClean="0"/>
              <a:t>cordifolia</a:t>
            </a:r>
            <a:r>
              <a:rPr lang="cs-CZ" dirty="0"/>
              <a:t/>
            </a:r>
            <a:br>
              <a:rPr lang="cs-CZ" dirty="0"/>
            </a:br>
            <a:r>
              <a:rPr lang="cs-CZ" b="1" i="1" dirty="0" smtClean="0"/>
              <a:t>Bergenie </a:t>
            </a:r>
            <a:r>
              <a:rPr lang="cs-CZ" b="1" i="1" dirty="0" err="1" smtClean="0"/>
              <a:t>srdčitolistá</a:t>
            </a:r>
            <a:r>
              <a:rPr lang="cs-CZ" b="1" i="1" dirty="0" smtClean="0"/>
              <a:t>, </a:t>
            </a:r>
            <a:r>
              <a:rPr lang="cs-CZ" b="1" i="1" dirty="0" err="1" smtClean="0"/>
              <a:t>Badan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000" dirty="0"/>
              <a:t>výška </a:t>
            </a:r>
            <a:r>
              <a:rPr lang="cs-CZ" sz="2000" dirty="0" smtClean="0"/>
              <a:t>20 – 40 cm</a:t>
            </a:r>
            <a:endParaRPr lang="cs-CZ" sz="2000" dirty="0"/>
          </a:p>
          <a:p>
            <a:r>
              <a:rPr lang="cs-CZ" sz="2000" dirty="0" smtClean="0"/>
              <a:t>trsy velkých řapíkatých listů</a:t>
            </a:r>
            <a:endParaRPr lang="cs-CZ" sz="2000" dirty="0"/>
          </a:p>
          <a:p>
            <a:r>
              <a:rPr lang="cs-CZ" sz="2000" dirty="0" smtClean="0"/>
              <a:t>květy </a:t>
            </a:r>
            <a:r>
              <a:rPr lang="cs-CZ" sz="2000" dirty="0"/>
              <a:t>v </a:t>
            </a:r>
            <a:r>
              <a:rPr lang="cs-CZ" sz="2000" dirty="0" smtClean="0"/>
              <a:t>okolíku, růžové, na silných stvolech</a:t>
            </a:r>
            <a:endParaRPr lang="cs-CZ" sz="2000" dirty="0"/>
          </a:p>
          <a:p>
            <a:r>
              <a:rPr lang="cs-CZ" sz="2000" dirty="0"/>
              <a:t>doba květu </a:t>
            </a:r>
            <a:r>
              <a:rPr lang="cs-CZ" sz="2000" dirty="0" smtClean="0"/>
              <a:t>březen - červen</a:t>
            </a:r>
            <a:endParaRPr lang="cs-CZ" sz="2000" dirty="0"/>
          </a:p>
          <a:p>
            <a:r>
              <a:rPr lang="cs-CZ" sz="2000" dirty="0" smtClean="0"/>
              <a:t>stanoviště alespoň trochu živné, i suché </a:t>
            </a:r>
          </a:p>
          <a:p>
            <a:r>
              <a:rPr lang="cs-CZ" sz="2000" dirty="0" smtClean="0"/>
              <a:t>množení dělením, řízkováním oddenku</a:t>
            </a:r>
            <a:endParaRPr lang="cs-CZ" sz="2000" dirty="0"/>
          </a:p>
          <a:p>
            <a:r>
              <a:rPr lang="cs-CZ" sz="2000" dirty="0"/>
              <a:t>použití </a:t>
            </a:r>
            <a:r>
              <a:rPr lang="cs-CZ" sz="2000" dirty="0" smtClean="0"/>
              <a:t>do skupiny, pokryv a k řezu</a:t>
            </a:r>
            <a:endParaRPr lang="cs-CZ" sz="2000" dirty="0"/>
          </a:p>
        </p:txBody>
      </p:sp>
      <p:pic>
        <p:nvPicPr>
          <p:cNvPr id="12290" name="Picture 2" descr="http://botanika.wendys.cz/nahled/O753_2.jpg"/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5"/>
          <a:stretch/>
        </p:blipFill>
        <p:spPr bwMode="auto">
          <a:xfrm>
            <a:off x="8879189" y="624110"/>
            <a:ext cx="2764320" cy="2413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Image result for bergen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727" y="3115973"/>
            <a:ext cx="3471782" cy="3471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encrypted-tbn0.gstatic.com/images?q=tbn%3AANd9GcSNNYzpx7vGia-TwMDKpbnTeF1WS_AmP20qOGAZhGqSM60H01ecGfgTYC5MLmo&amp;usqp=C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502" y="5130429"/>
            <a:ext cx="2190750" cy="1457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9212" y="5100046"/>
            <a:ext cx="2644815" cy="1487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9856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Centaurea</a:t>
            </a:r>
            <a:r>
              <a:rPr lang="cs-CZ" i="1" dirty="0" smtClean="0"/>
              <a:t> </a:t>
            </a:r>
            <a:r>
              <a:rPr lang="cs-CZ" i="1" dirty="0" err="1" smtClean="0"/>
              <a:t>dealbata</a:t>
            </a: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b="1" dirty="0" smtClean="0"/>
              <a:t>Chrpa kavkazská, bělavá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výška 40 – 80 cm</a:t>
            </a:r>
          </a:p>
          <a:p>
            <a:r>
              <a:rPr lang="cs-CZ" sz="2000" dirty="0" smtClean="0"/>
              <a:t>přízemní růžice, listy řapíkaté, hluboce vykrojené</a:t>
            </a:r>
          </a:p>
          <a:p>
            <a:r>
              <a:rPr lang="cs-CZ" sz="2000" dirty="0" smtClean="0"/>
              <a:t>květy jednotlivé úbory, bílé, modré, červené</a:t>
            </a:r>
          </a:p>
          <a:p>
            <a:r>
              <a:rPr lang="cs-CZ" sz="2000" dirty="0" smtClean="0"/>
              <a:t>Doba květu červen – červenec</a:t>
            </a:r>
          </a:p>
          <a:p>
            <a:r>
              <a:rPr lang="cs-CZ" sz="2000" dirty="0" smtClean="0"/>
              <a:t>stanoviště humózní, vlhké</a:t>
            </a:r>
          </a:p>
          <a:p>
            <a:r>
              <a:rPr lang="cs-CZ" sz="2000" dirty="0" smtClean="0"/>
              <a:t>použití záhony, skupiny, k řezu</a:t>
            </a:r>
          </a:p>
          <a:p>
            <a:r>
              <a:rPr lang="cs-CZ" sz="2000" dirty="0" smtClean="0"/>
              <a:t>množení výsevem, dělením</a:t>
            </a:r>
          </a:p>
          <a:p>
            <a:r>
              <a:rPr lang="cs-CZ" sz="2000" i="1" dirty="0" err="1" smtClean="0"/>
              <a:t>C.montana</a:t>
            </a:r>
            <a:r>
              <a:rPr lang="cs-CZ" sz="2000" i="1" dirty="0" smtClean="0"/>
              <a:t> ´Alba´</a:t>
            </a:r>
          </a:p>
          <a:p>
            <a:endParaRPr lang="cs-CZ" dirty="0"/>
          </a:p>
        </p:txBody>
      </p:sp>
      <p:pic>
        <p:nvPicPr>
          <p:cNvPr id="8194" name="Picture 2" descr="Image result for Centaurea dealba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7"/>
          <a:stretch/>
        </p:blipFill>
        <p:spPr bwMode="auto">
          <a:xfrm>
            <a:off x="4294208" y="5540410"/>
            <a:ext cx="1559398" cy="1278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Centaurea dealb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2" y="3439600"/>
            <a:ext cx="4557866" cy="341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Centaurea dealb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506" y="624110"/>
            <a:ext cx="2592106" cy="254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Centaurea dealbata alb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1" y="5540410"/>
            <a:ext cx="1704997" cy="1278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age result for chrpa červen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606" y="5625296"/>
            <a:ext cx="1193306" cy="1193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619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Delphinium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Ostrožka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000" dirty="0"/>
              <a:t>výška </a:t>
            </a:r>
            <a:r>
              <a:rPr lang="cs-CZ" sz="2000" dirty="0" smtClean="0"/>
              <a:t>160 </a:t>
            </a:r>
            <a:r>
              <a:rPr lang="cs-CZ" sz="2000" dirty="0"/>
              <a:t>– </a:t>
            </a:r>
            <a:r>
              <a:rPr lang="cs-CZ" sz="2000" dirty="0" smtClean="0"/>
              <a:t>180 </a:t>
            </a:r>
            <a:r>
              <a:rPr lang="cs-CZ" sz="2000" dirty="0"/>
              <a:t>cm</a:t>
            </a:r>
          </a:p>
          <a:p>
            <a:r>
              <a:rPr lang="cs-CZ" sz="2000" dirty="0" smtClean="0"/>
              <a:t>stonky přímé, málo větvené</a:t>
            </a:r>
          </a:p>
          <a:p>
            <a:r>
              <a:rPr lang="cs-CZ" sz="2000" dirty="0" smtClean="0"/>
              <a:t>listy dlanité, </a:t>
            </a:r>
            <a:r>
              <a:rPr lang="cs-CZ" sz="2000" dirty="0"/>
              <a:t>hluboce </a:t>
            </a:r>
            <a:r>
              <a:rPr lang="cs-CZ" sz="2000" dirty="0" smtClean="0"/>
              <a:t>dělené</a:t>
            </a:r>
            <a:endParaRPr lang="cs-CZ" sz="2000" dirty="0"/>
          </a:p>
          <a:p>
            <a:r>
              <a:rPr lang="cs-CZ" sz="2000" dirty="0"/>
              <a:t>květy </a:t>
            </a:r>
            <a:r>
              <a:rPr lang="cs-CZ" sz="2000" dirty="0" smtClean="0"/>
              <a:t>v dlouhých hroznech</a:t>
            </a:r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cs-CZ" sz="2000" dirty="0" smtClean="0"/>
              <a:t>bílé</a:t>
            </a:r>
            <a:r>
              <a:rPr lang="cs-CZ" sz="2000" dirty="0"/>
              <a:t>, modré, </a:t>
            </a:r>
            <a:r>
              <a:rPr lang="cs-CZ" sz="2000" dirty="0" smtClean="0"/>
              <a:t>růžové, světle fialové</a:t>
            </a:r>
            <a:endParaRPr lang="cs-CZ" sz="2000" dirty="0"/>
          </a:p>
          <a:p>
            <a:r>
              <a:rPr lang="cs-CZ" sz="2000" dirty="0" smtClean="0"/>
              <a:t>doba </a:t>
            </a:r>
            <a:r>
              <a:rPr lang="cs-CZ" sz="2000" dirty="0"/>
              <a:t>květu červen – </a:t>
            </a:r>
            <a:r>
              <a:rPr lang="cs-CZ" sz="2000" dirty="0" smtClean="0"/>
              <a:t>červenec, září</a:t>
            </a:r>
            <a:endParaRPr lang="cs-CZ" sz="2000" dirty="0"/>
          </a:p>
          <a:p>
            <a:r>
              <a:rPr lang="cs-CZ" sz="2000" dirty="0"/>
              <a:t>stanoviště humózní, </a:t>
            </a:r>
            <a:r>
              <a:rPr lang="cs-CZ" sz="2000" dirty="0" smtClean="0"/>
              <a:t>vlhké</a:t>
            </a:r>
          </a:p>
          <a:p>
            <a:r>
              <a:rPr lang="cs-CZ" sz="2000" dirty="0" smtClean="0"/>
              <a:t>množení výsevem, dělením </a:t>
            </a:r>
            <a:endParaRPr lang="cs-CZ" sz="2000" dirty="0"/>
          </a:p>
          <a:p>
            <a:r>
              <a:rPr lang="cs-CZ" sz="2000" dirty="0"/>
              <a:t>použití záhony, skupiny, k </a:t>
            </a:r>
            <a:r>
              <a:rPr lang="cs-CZ" sz="2000" dirty="0" smtClean="0"/>
              <a:t>řezu</a:t>
            </a:r>
            <a:endParaRPr lang="cs-CZ" sz="2000" dirty="0"/>
          </a:p>
        </p:txBody>
      </p:sp>
      <p:pic>
        <p:nvPicPr>
          <p:cNvPr id="9220" name="Picture 4" descr="Image result for ostrož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98" y="621949"/>
            <a:ext cx="2572284" cy="1934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ostrož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853" y="621949"/>
            <a:ext cx="3390759" cy="5289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598605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508</TotalTime>
  <Words>1420</Words>
  <Application>Microsoft Office PowerPoint</Application>
  <PresentationFormat>Širokoúhlá obrazovka</PresentationFormat>
  <Paragraphs>276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Arial</vt:lpstr>
      <vt:lpstr>Century Gothic</vt:lpstr>
      <vt:lpstr>Wingdings 3</vt:lpstr>
      <vt:lpstr>Stébla</vt:lpstr>
      <vt:lpstr>Polovysoké a vysoké trvalky</vt:lpstr>
      <vt:lpstr>použití</vt:lpstr>
      <vt:lpstr>Achilea Řebříček </vt:lpstr>
      <vt:lpstr>Aguilegia Orlíček </vt:lpstr>
      <vt:lpstr>Aster Hvězdnice</vt:lpstr>
      <vt:lpstr>Astilbe Čechrava</vt:lpstr>
      <vt:lpstr>Bergenia cordifolia Bergenie srdčitolistá, Badan</vt:lpstr>
      <vt:lpstr>Centaurea dealbata Chrpa kavkazská, bělavá</vt:lpstr>
      <vt:lpstr>Delphinium Ostrožka</vt:lpstr>
      <vt:lpstr>Dicentra spectabilis Srdcovka nádherná </vt:lpstr>
      <vt:lpstr>Doronicum orientale Kamzičník východní</vt:lpstr>
      <vt:lpstr>Echinacea purpurea Echinacea</vt:lpstr>
      <vt:lpstr>Euphorbia polychroma Pryšec mnohobarevný</vt:lpstr>
      <vt:lpstr>Gypsophila paniculata Šater latnatý</vt:lpstr>
      <vt:lpstr>Helleborus niger Čemeřice černá</vt:lpstr>
      <vt:lpstr>Hemerocallis Denivka</vt:lpstr>
      <vt:lpstr>Heuchera Dlužicha</vt:lpstr>
      <vt:lpstr>Hosta sieboldiana Bohyška, funkie</vt:lpstr>
      <vt:lpstr>Iris  Kosatec </vt:lpstr>
      <vt:lpstr>Liatris spicata Šuškarda</vt:lpstr>
      <vt:lpstr>Lupinus Vlčí bob , Lupina</vt:lpstr>
      <vt:lpstr>Lychnis chalcedonica Kohoutek</vt:lpstr>
      <vt:lpstr>Monarda Zavinutka</vt:lpstr>
      <vt:lpstr>Paeonia lactiflora Pivoňka velkokvětá</vt:lpstr>
      <vt:lpstr>Papaver orientale Mák východní</vt:lpstr>
      <vt:lpstr>Phlox paniculata Plaměnka latnatá</vt:lpstr>
      <vt:lpstr>Rudbekia Třapatka</vt:lpstr>
      <vt:lpstr>Salvia nemorosa Šalvěj hajní</vt:lpstr>
      <vt:lpstr>Sedum telephium Rozchodník velký</vt:lpstr>
      <vt:lpstr>Stachys byzantina Čistec vlnatý</vt:lpstr>
      <vt:lpstr>Trollius Úpolín</vt:lpstr>
      <vt:lpstr>Veronica spicata Rozrazil klasnatý</vt:lpstr>
      <vt:lpstr>Yucca filamentosa Juka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Polovysoké a vysoké trvalky</dc:title>
  <dc:creator>Zuzana Bukvičková</dc:creator>
  <cp:lastModifiedBy>Zuzana Bukvičková</cp:lastModifiedBy>
  <cp:revision>46</cp:revision>
  <dcterms:created xsi:type="dcterms:W3CDTF">2020-03-15T22:17:49Z</dcterms:created>
  <dcterms:modified xsi:type="dcterms:W3CDTF">2020-03-19T20:19:59Z</dcterms:modified>
</cp:coreProperties>
</file>