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7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rostlin - HNOJIVA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Zuzana Bukvičková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08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Statková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altLang="cs-CZ" dirty="0" smtClean="0">
                <a:latin typeface="Arial" panose="020B0604020202020204" pitchFamily="34" charset="0"/>
              </a:rPr>
              <a:t>Zopakujte si statková hnojiva: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Co je chlévský hnůj</a:t>
            </a:r>
            <a:r>
              <a:rPr lang="cs-CZ" altLang="cs-CZ" dirty="0">
                <a:latin typeface="Arial" panose="020B0604020202020204" pitchFamily="34" charset="0"/>
              </a:rPr>
              <a:t>, </a:t>
            </a:r>
            <a:r>
              <a:rPr lang="cs-CZ" altLang="cs-CZ" dirty="0" smtClean="0">
                <a:latin typeface="Arial" panose="020B0604020202020204" pitchFamily="34" charset="0"/>
              </a:rPr>
              <a:t>jaké druhy znáte? Který je vhodný na podzimní hnojení? Který využijete na jaře do pařeniště?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Jak vzniká kompost</a:t>
            </a:r>
            <a:r>
              <a:rPr lang="cs-CZ" altLang="cs-CZ" dirty="0">
                <a:latin typeface="Arial" panose="020B0604020202020204" pitchFamily="34" charset="0"/>
              </a:rPr>
              <a:t>, </a:t>
            </a:r>
            <a:r>
              <a:rPr lang="cs-CZ" altLang="cs-CZ" dirty="0" smtClean="0">
                <a:latin typeface="Arial" panose="020B0604020202020204" pitchFamily="34" charset="0"/>
              </a:rPr>
              <a:t>co do něho dáváme? Co naopak do kompostu nepatří? 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Vysvětlete, co je 1) </a:t>
            </a:r>
            <a:r>
              <a:rPr lang="cs-CZ" altLang="cs-CZ" dirty="0" err="1" smtClean="0">
                <a:latin typeface="Arial" panose="020B0604020202020204" pitchFamily="34" charset="0"/>
              </a:rPr>
              <a:t>vermikompostér</a:t>
            </a:r>
            <a:r>
              <a:rPr lang="cs-CZ" altLang="cs-CZ" dirty="0" smtClean="0">
                <a:latin typeface="Arial" panose="020B0604020202020204" pitchFamily="34" charset="0"/>
              </a:rPr>
              <a:t>, 2) guáno, 3) zelené hnojení.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pic>
        <p:nvPicPr>
          <p:cNvPr id="2050" name="Picture 2" descr="Jak hnojit zahradu na jaře - ČESKÉSTAVBY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165" y="511689"/>
            <a:ext cx="3670756" cy="2447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3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Statková </a:t>
            </a:r>
            <a:r>
              <a:rPr lang="cs-CZ" altLang="cs-CZ" b="1" dirty="0" smtClean="0">
                <a:latin typeface="Arial" panose="020B0604020202020204" pitchFamily="34" charset="0"/>
              </a:rPr>
              <a:t>hnojiva - </a:t>
            </a:r>
            <a:r>
              <a:rPr lang="cs-CZ" altLang="cs-CZ" dirty="0" smtClean="0">
                <a:latin typeface="Arial" panose="020B0604020202020204" pitchFamily="34" charset="0"/>
              </a:rPr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>
                <a:latin typeface="Arial" panose="020B0604020202020204" pitchFamily="34" charset="0"/>
              </a:rPr>
              <a:t>obsahují </a:t>
            </a:r>
            <a:r>
              <a:rPr lang="cs-CZ" altLang="cs-CZ" sz="2400" dirty="0">
                <a:latin typeface="Arial" panose="020B0604020202020204" pitchFamily="34" charset="0"/>
              </a:rPr>
              <a:t>organické látky, působením mikroorganismů se postupně uvolňují minerální látky, které si rostliny postupně </a:t>
            </a:r>
            <a:r>
              <a:rPr lang="cs-CZ" altLang="cs-CZ" sz="2400" dirty="0" smtClean="0">
                <a:latin typeface="Arial" panose="020B0604020202020204" pitchFamily="34" charset="0"/>
              </a:rPr>
              <a:t>odebírají</a:t>
            </a:r>
          </a:p>
          <a:p>
            <a:r>
              <a:rPr lang="cs-CZ" altLang="cs-CZ" sz="2400" dirty="0" smtClean="0">
                <a:latin typeface="Arial" panose="020B0604020202020204" pitchFamily="34" charset="0"/>
              </a:rPr>
              <a:t>přirozená </a:t>
            </a:r>
            <a:r>
              <a:rPr lang="cs-CZ" altLang="cs-CZ" sz="2400" dirty="0">
                <a:latin typeface="Arial" panose="020B0604020202020204" pitchFamily="34" charset="0"/>
              </a:rPr>
              <a:t>součást půdy, zlepšují kvalitu </a:t>
            </a:r>
            <a:r>
              <a:rPr lang="cs-CZ" altLang="cs-CZ" sz="2400" dirty="0" smtClean="0">
                <a:latin typeface="Arial" panose="020B0604020202020204" pitchFamily="34" charset="0"/>
              </a:rPr>
              <a:t>půdy</a:t>
            </a:r>
          </a:p>
          <a:p>
            <a:r>
              <a:rPr lang="cs-CZ" altLang="cs-CZ" sz="2400" dirty="0" smtClean="0">
                <a:latin typeface="Arial" panose="020B0604020202020204" pitchFamily="34" charset="0"/>
              </a:rPr>
              <a:t>minerální </a:t>
            </a:r>
            <a:r>
              <a:rPr lang="cs-CZ" altLang="cs-CZ" sz="2400" dirty="0">
                <a:latin typeface="Arial" panose="020B0604020202020204" pitchFamily="34" charset="0"/>
              </a:rPr>
              <a:t>látky z nich se méně snadno vyplavují do povrchové nebo podzemní </a:t>
            </a:r>
            <a:r>
              <a:rPr lang="cs-CZ" altLang="cs-CZ" sz="2400" dirty="0" smtClean="0">
                <a:latin typeface="Arial" panose="020B0604020202020204" pitchFamily="34" charset="0"/>
              </a:rPr>
              <a:t>vody</a:t>
            </a:r>
          </a:p>
          <a:p>
            <a:r>
              <a:rPr lang="cs-CZ" altLang="cs-CZ" sz="2400" dirty="0" smtClean="0">
                <a:latin typeface="Arial" panose="020B0604020202020204" pitchFamily="34" charset="0"/>
              </a:rPr>
              <a:t>obnovitelný </a:t>
            </a:r>
            <a:r>
              <a:rPr lang="cs-CZ" altLang="cs-CZ" sz="2400" dirty="0">
                <a:latin typeface="Arial" panose="020B0604020202020204" pitchFamily="34" charset="0"/>
              </a:rPr>
              <a:t>zdroj („odpad“)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54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Statková </a:t>
            </a:r>
            <a:r>
              <a:rPr lang="cs-CZ" altLang="cs-CZ" b="1" dirty="0" smtClean="0">
                <a:latin typeface="Arial" panose="020B0604020202020204" pitchFamily="34" charset="0"/>
              </a:rPr>
              <a:t>hnojiva - </a:t>
            </a:r>
            <a:r>
              <a:rPr lang="cs-CZ" altLang="cs-CZ" dirty="0" smtClean="0">
                <a:latin typeface="Arial" panose="020B0604020202020204" pitchFamily="34" charset="0"/>
              </a:rPr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>
                <a:latin typeface="Arial" panose="020B0604020202020204" pitchFamily="34" charset="0"/>
              </a:rPr>
              <a:t>nemusí </a:t>
            </a:r>
            <a:r>
              <a:rPr lang="cs-CZ" altLang="cs-CZ" sz="2800" dirty="0">
                <a:latin typeface="Arial" panose="020B0604020202020204" pitchFamily="34" charset="0"/>
              </a:rPr>
              <a:t>obsahovat všechny potřebné prvky v optimálním </a:t>
            </a:r>
            <a:r>
              <a:rPr lang="cs-CZ" altLang="cs-CZ" sz="2800" dirty="0" smtClean="0">
                <a:latin typeface="Arial" panose="020B0604020202020204" pitchFamily="34" charset="0"/>
              </a:rPr>
              <a:t>poměru</a:t>
            </a:r>
            <a:endParaRPr lang="cs-CZ" altLang="cs-CZ" sz="2800" dirty="0">
              <a:latin typeface="Arial" panose="020B0604020202020204" pitchFamily="34" charset="0"/>
            </a:endParaRPr>
          </a:p>
          <a:p>
            <a:r>
              <a:rPr lang="cs-CZ" altLang="cs-CZ" sz="2800" dirty="0">
                <a:latin typeface="Arial" panose="020B0604020202020204" pitchFamily="34" charset="0"/>
              </a:rPr>
              <a:t>obtížnější manipulace, skladování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můžou obsahovat škodlivé látky</a:t>
            </a:r>
          </a:p>
          <a:p>
            <a:r>
              <a:rPr lang="cs-CZ" altLang="cs-CZ" sz="2800" dirty="0">
                <a:latin typeface="Arial" panose="020B0604020202020204" pitchFamily="34" charset="0"/>
              </a:rPr>
              <a:t>můžou přispívat k rozšiřování chorob a parazitů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04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Průmyslová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10994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latin typeface="Arial" panose="020B0604020202020204" pitchFamily="34" charset="0"/>
              </a:rPr>
              <a:t>Zopakujte si </a:t>
            </a:r>
            <a:r>
              <a:rPr lang="cs-CZ" altLang="cs-CZ" dirty="0" smtClean="0">
                <a:latin typeface="Arial" panose="020B0604020202020204" pitchFamily="34" charset="0"/>
              </a:rPr>
              <a:t>průmyslová </a:t>
            </a:r>
            <a:r>
              <a:rPr lang="cs-CZ" altLang="cs-CZ" dirty="0">
                <a:latin typeface="Arial" panose="020B0604020202020204" pitchFamily="34" charset="0"/>
              </a:rPr>
              <a:t>hnojiva</a:t>
            </a:r>
            <a:r>
              <a:rPr lang="cs-CZ" altLang="cs-CZ" dirty="0" smtClean="0">
                <a:latin typeface="Arial" panose="020B0604020202020204" pitchFamily="34" charset="0"/>
              </a:rPr>
              <a:t>: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Jaká znáte průmyslová hnojiva podle skupenství?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Jak dělíme průmyslová hnojiva podle počtu obsažených biogenních prvků?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Jakou formu může mít dusík v průmyslových hnojivech? Najděte na internetu hnojiva s dusíkem a určete, jakou má formu. Najdete i hnojivo s více formami dusíku?</a:t>
            </a:r>
          </a:p>
          <a:p>
            <a:r>
              <a:rPr lang="cs-CZ" altLang="cs-CZ" dirty="0" smtClean="0">
                <a:latin typeface="Arial" panose="020B0604020202020204" pitchFamily="34" charset="0"/>
              </a:rPr>
              <a:t>Mám hnojivo NPK 1:2:1 – vysvětlete, co mám za hnojivo.</a:t>
            </a:r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3074" name="Picture 2" descr="Tažený postřikovač na plevele trávníku a na jeho hnojení kapalnými hnoji -  postrikov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125" y="119332"/>
            <a:ext cx="4096589" cy="30724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15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Průmyslová </a:t>
            </a:r>
            <a:r>
              <a:rPr lang="cs-CZ" altLang="cs-CZ" b="1" dirty="0" smtClean="0">
                <a:latin typeface="Arial" panose="020B0604020202020204" pitchFamily="34" charset="0"/>
              </a:rPr>
              <a:t>hnojiva - </a:t>
            </a:r>
            <a:r>
              <a:rPr lang="cs-CZ" altLang="cs-CZ" dirty="0" smtClean="0">
                <a:latin typeface="Arial" panose="020B0604020202020204" pitchFamily="34" charset="0"/>
              </a:rPr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obsahují přesně dané množství potřebných minerálů, možnost přesného dávkování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snadnější doprava, aplikace, velkoplošné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0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latin typeface="Arial" panose="020B0604020202020204" pitchFamily="34" charset="0"/>
              </a:rPr>
              <a:t>Průmyslová </a:t>
            </a:r>
            <a:r>
              <a:rPr lang="cs-CZ" altLang="cs-CZ" b="1" dirty="0" smtClean="0">
                <a:latin typeface="Arial" panose="020B0604020202020204" pitchFamily="34" charset="0"/>
              </a:rPr>
              <a:t>hnojiva - </a:t>
            </a:r>
            <a:r>
              <a:rPr lang="cs-CZ" altLang="cs-CZ" dirty="0" smtClean="0">
                <a:latin typeface="Arial" panose="020B0604020202020204" pitchFamily="34" charset="0"/>
              </a:rPr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energeticky náročná a drahá výroba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neobnovitelný zdroj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zátěž pro životní prostředí – znečištění </a:t>
            </a:r>
            <a:r>
              <a:rPr lang="cs-CZ" altLang="cs-CZ" dirty="0" smtClean="0">
                <a:latin typeface="Arial" panose="020B0604020202020204" pitchFamily="34" charset="0"/>
              </a:rPr>
              <a:t>povrchových </a:t>
            </a:r>
            <a:r>
              <a:rPr lang="cs-CZ" altLang="cs-CZ" dirty="0">
                <a:latin typeface="Arial" panose="020B0604020202020204" pitchFamily="34" charset="0"/>
              </a:rPr>
              <a:t>a podzemních vod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riziko zasolení a zhoršení vlastností půdy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7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AutoShape 2" descr="Takový ruční rozprašovač značně usnadní použití suchých hnojiv v zahradě! -  Ostatní - 2020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Ruční zahradní zádový profi tlakový postřikovač Birchmeier Iris 15 l na  záda | Zemědělské potřeby M+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227" y="2072111"/>
            <a:ext cx="6704434" cy="44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5128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19</TotalTime>
  <Words>261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Berlín</vt:lpstr>
      <vt:lpstr>Výživa rostlin - HNOJIVA</vt:lpstr>
      <vt:lpstr>Statková hnojiva</vt:lpstr>
      <vt:lpstr>Statková hnojiva - výhody</vt:lpstr>
      <vt:lpstr>Statková hnojiva - nevýhody</vt:lpstr>
      <vt:lpstr>Průmyslová hnojiva</vt:lpstr>
      <vt:lpstr>Průmyslová hnojiva - výhody</vt:lpstr>
      <vt:lpstr>Průmyslová hnojiva - nevýhody</vt:lpstr>
      <vt:lpstr>Děkuji za pozornost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rostlin - HNOJIVA</dc:title>
  <dc:creator>Zuzana Bukvičková</dc:creator>
  <cp:lastModifiedBy>Zuzana Bukvičková</cp:lastModifiedBy>
  <cp:revision>3</cp:revision>
  <dcterms:created xsi:type="dcterms:W3CDTF">2020-11-03T12:49:53Z</dcterms:created>
  <dcterms:modified xsi:type="dcterms:W3CDTF">2020-11-03T13:09:48Z</dcterms:modified>
</cp:coreProperties>
</file>