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0" r:id="rId6"/>
    <p:sldId id="259" r:id="rId7"/>
    <p:sldId id="261" r:id="rId8"/>
    <p:sldId id="264" r:id="rId9"/>
    <p:sldId id="266" r:id="rId10"/>
    <p:sldId id="267" r:id="rId11"/>
    <p:sldId id="265" r:id="rId12"/>
    <p:sldId id="268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havlis.cz/karta.php?kytkaid=40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Jak na návrh záhonu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Sad</a:t>
            </a:r>
          </a:p>
          <a:p>
            <a:r>
              <a:rPr lang="cs-CZ" dirty="0" smtClean="0"/>
              <a:t>Ing. Zuzana Bukvičková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734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Podrobnosti ke keřům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10363826" cy="410832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/>
              <a:t>Zejména pro náročné zákazníky nebo </a:t>
            </a:r>
            <a:r>
              <a:rPr lang="cs-CZ" b="1" dirty="0" smtClean="0"/>
              <a:t>laiky</a:t>
            </a:r>
            <a:endParaRPr lang="cs-CZ" b="1" dirty="0">
              <a:hlinkClick r:id="rId2"/>
            </a:endParaRPr>
          </a:p>
        </p:txBody>
      </p:sp>
      <p:pic>
        <p:nvPicPr>
          <p:cNvPr id="4098" name="Picture 2" descr="Weigela florida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56"/>
          <a:stretch/>
        </p:blipFill>
        <p:spPr bwMode="auto">
          <a:xfrm>
            <a:off x="4127365" y="3877669"/>
            <a:ext cx="2790125" cy="22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uniperus horizontalis ´Green Carpet´- jalovec poléhavý zelen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248" y="3436040"/>
            <a:ext cx="3015033" cy="226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913773" y="2930324"/>
            <a:ext cx="505876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Weigela</a:t>
            </a:r>
            <a:r>
              <a:rPr lang="cs-CZ" sz="2400" dirty="0" smtClean="0"/>
              <a:t> Florida </a:t>
            </a:r>
            <a:r>
              <a:rPr lang="cs-CZ" sz="2400" dirty="0"/>
              <a:t>´</a:t>
            </a:r>
            <a:r>
              <a:rPr lang="cs-CZ" sz="2400" dirty="0" smtClean="0"/>
              <a:t>Victoria´</a:t>
            </a:r>
          </a:p>
          <a:p>
            <a:r>
              <a:rPr lang="cs-CZ" sz="2400" dirty="0" smtClean="0"/>
              <a:t>Výška 1,5 – 2 m</a:t>
            </a:r>
          </a:p>
          <a:p>
            <a:r>
              <a:rPr lang="cs-CZ" sz="2400" dirty="0" smtClean="0"/>
              <a:t>Barva listu vínová</a:t>
            </a:r>
          </a:p>
          <a:p>
            <a:r>
              <a:rPr lang="cs-CZ" sz="2400" dirty="0" smtClean="0"/>
              <a:t>Barva květu sytá růžová</a:t>
            </a:r>
          </a:p>
          <a:p>
            <a:r>
              <a:rPr lang="cs-CZ" sz="2400" dirty="0" smtClean="0"/>
              <a:t>Doba květu – V, IV</a:t>
            </a:r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834943" y="2930324"/>
            <a:ext cx="50587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Juniperus</a:t>
            </a:r>
            <a:r>
              <a:rPr lang="cs-CZ" sz="2400" dirty="0" smtClean="0"/>
              <a:t> </a:t>
            </a:r>
            <a:r>
              <a:rPr lang="cs-CZ" sz="2400" dirty="0" err="1" smtClean="0"/>
              <a:t>horizontalis</a:t>
            </a:r>
            <a:r>
              <a:rPr lang="cs-CZ" sz="2400" dirty="0" smtClean="0"/>
              <a:t> ´Green </a:t>
            </a:r>
            <a:r>
              <a:rPr lang="cs-CZ" sz="2400" dirty="0" err="1" smtClean="0"/>
              <a:t>Carpet</a:t>
            </a:r>
            <a:r>
              <a:rPr lang="cs-CZ" sz="2400" dirty="0" smtClean="0"/>
              <a:t>´</a:t>
            </a:r>
          </a:p>
          <a:p>
            <a:r>
              <a:rPr lang="cs-CZ" sz="2400" dirty="0" smtClean="0"/>
              <a:t>Výška 0,2 m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2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10253" y="4128113"/>
            <a:ext cx="6470875" cy="1902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909627" y="3821340"/>
            <a:ext cx="6470875" cy="2349661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2909484" y="3776473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Zákres do plánku - trvalky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Podobně jako keře – barevně dle barvy květu</a:t>
            </a:r>
          </a:p>
          <a:p>
            <a:r>
              <a:rPr lang="cs-CZ" dirty="0" smtClean="0"/>
              <a:t>Možnost zakreslovat jako plochy, oblouky, skvrny (zejména pokryvné rostliny)</a:t>
            </a:r>
          </a:p>
          <a:p>
            <a:r>
              <a:rPr lang="cs-CZ" dirty="0" smtClean="0"/>
              <a:t>Zakreslujete tvar výsadby – Může jít o skupinu stejných rostlin ve sponu</a:t>
            </a:r>
            <a:endParaRPr lang="cs-CZ" dirty="0"/>
          </a:p>
        </p:txBody>
      </p:sp>
      <p:pic>
        <p:nvPicPr>
          <p:cNvPr id="6148" name="Picture 4" descr="Image result for osazovací plán trval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92" y="3762025"/>
            <a:ext cx="3254606" cy="226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ál 5"/>
          <p:cNvSpPr/>
          <p:nvPr/>
        </p:nvSpPr>
        <p:spPr>
          <a:xfrm>
            <a:off x="1412111" y="4079145"/>
            <a:ext cx="1342664" cy="1233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60072" y="3962388"/>
            <a:ext cx="718257" cy="729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437368" y="3962388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145691" y="4413979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5410695" y="4413979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144865" y="5312779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942359" y="5331375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640156" y="5123029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602407" y="4034885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760276" y="4756962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852373" y="3787604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909698" y="4214779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 rot="2990005">
            <a:off x="740492" y="4736990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 rot="2212863">
            <a:off x="5869186" y="4422067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869185" y="5473131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816738" y="5162861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4021167" y="5443888"/>
            <a:ext cx="1629139" cy="440539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4600524" y="4187118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841399" y="5001452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rot="2497581">
            <a:off x="6459220" y="4702334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 rot="10372521">
            <a:off x="2421442" y="5957983"/>
            <a:ext cx="976084" cy="352513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21230115">
            <a:off x="2481996" y="5654100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367024" y="5034987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065041" y="4776983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5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910253" y="4128113"/>
            <a:ext cx="6470875" cy="1902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Volný tvar 3"/>
          <p:cNvSpPr/>
          <p:nvPr/>
        </p:nvSpPr>
        <p:spPr>
          <a:xfrm>
            <a:off x="909627" y="3821340"/>
            <a:ext cx="6470875" cy="2349661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4603139" y="4623428"/>
            <a:ext cx="920145" cy="93749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Volný tvar 31"/>
          <p:cNvSpPr/>
          <p:nvPr/>
        </p:nvSpPr>
        <p:spPr>
          <a:xfrm>
            <a:off x="2909484" y="3776473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Zákres do plánku - trvalky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Pokračujeme do zaplnění záhonu</a:t>
            </a:r>
          </a:p>
          <a:p>
            <a:r>
              <a:rPr lang="cs-CZ" dirty="0" smtClean="0"/>
              <a:t>Očíslujeme</a:t>
            </a:r>
          </a:p>
          <a:p>
            <a:r>
              <a:rPr lang="cs-CZ" dirty="0" smtClean="0"/>
              <a:t>Vytvoříme legendu …. Stejně jako u keřů</a:t>
            </a:r>
          </a:p>
          <a:p>
            <a:endParaRPr lang="cs-CZ" dirty="0"/>
          </a:p>
        </p:txBody>
      </p:sp>
      <p:sp>
        <p:nvSpPr>
          <p:cNvPr id="6" name="Ovál 5"/>
          <p:cNvSpPr/>
          <p:nvPr/>
        </p:nvSpPr>
        <p:spPr>
          <a:xfrm>
            <a:off x="1412111" y="4079145"/>
            <a:ext cx="1342664" cy="123363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ál 10"/>
          <p:cNvSpPr/>
          <p:nvPr/>
        </p:nvSpPr>
        <p:spPr>
          <a:xfrm>
            <a:off x="960072" y="3962388"/>
            <a:ext cx="718257" cy="72910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/>
          <p:cNvSpPr/>
          <p:nvPr/>
        </p:nvSpPr>
        <p:spPr>
          <a:xfrm>
            <a:off x="3437368" y="3962388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4145691" y="4413979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5410695" y="4413979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3144865" y="5312779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1942359" y="5331375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1640156" y="5123029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2602407" y="4034885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3760276" y="4756962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1852373" y="3787604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4909698" y="4214779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 rot="2990005">
            <a:off x="740492" y="4736990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/>
          <p:cNvSpPr/>
          <p:nvPr/>
        </p:nvSpPr>
        <p:spPr>
          <a:xfrm rot="2212863">
            <a:off x="5869186" y="4422067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5869185" y="5473131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816738" y="5162861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4021167" y="5443888"/>
            <a:ext cx="1629139" cy="440539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Volný tvar 32"/>
          <p:cNvSpPr/>
          <p:nvPr/>
        </p:nvSpPr>
        <p:spPr>
          <a:xfrm>
            <a:off x="4600524" y="4187118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Volný tvar 33"/>
          <p:cNvSpPr/>
          <p:nvPr/>
        </p:nvSpPr>
        <p:spPr>
          <a:xfrm>
            <a:off x="841399" y="5001452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Volný tvar 34"/>
          <p:cNvSpPr/>
          <p:nvPr/>
        </p:nvSpPr>
        <p:spPr>
          <a:xfrm rot="2497581">
            <a:off x="6459220" y="4702334"/>
            <a:ext cx="636172" cy="467857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Volný tvar 35"/>
          <p:cNvSpPr/>
          <p:nvPr/>
        </p:nvSpPr>
        <p:spPr>
          <a:xfrm rot="10372521">
            <a:off x="2421442" y="5957983"/>
            <a:ext cx="976084" cy="352513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/>
          <p:cNvSpPr/>
          <p:nvPr/>
        </p:nvSpPr>
        <p:spPr>
          <a:xfrm rot="21230115">
            <a:off x="2481996" y="5654100"/>
            <a:ext cx="1000741" cy="37424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2367024" y="5034987"/>
            <a:ext cx="723418" cy="7562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/>
          <p:cNvSpPr/>
          <p:nvPr/>
        </p:nvSpPr>
        <p:spPr>
          <a:xfrm>
            <a:off x="6065041" y="4776983"/>
            <a:ext cx="443287" cy="47841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TextovéPole 36"/>
          <p:cNvSpPr txBox="1"/>
          <p:nvPr/>
        </p:nvSpPr>
        <p:spPr>
          <a:xfrm>
            <a:off x="7674830" y="2214694"/>
            <a:ext cx="32053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– </a:t>
            </a:r>
            <a:r>
              <a:rPr lang="cs-CZ" dirty="0" err="1" smtClean="0"/>
              <a:t>Verbascum</a:t>
            </a:r>
            <a:r>
              <a:rPr lang="cs-CZ" dirty="0" smtClean="0"/>
              <a:t> </a:t>
            </a:r>
            <a:r>
              <a:rPr lang="cs-CZ" dirty="0" err="1" smtClean="0"/>
              <a:t>densiflorum</a:t>
            </a:r>
            <a:endParaRPr lang="cs-CZ" dirty="0" smtClean="0"/>
          </a:p>
          <a:p>
            <a:r>
              <a:rPr lang="cs-CZ" dirty="0" smtClean="0"/>
              <a:t>2 – </a:t>
            </a:r>
            <a:r>
              <a:rPr lang="cs-CZ" dirty="0" err="1" smtClean="0"/>
              <a:t>Delphinium</a:t>
            </a:r>
            <a:r>
              <a:rPr lang="cs-CZ" dirty="0" smtClean="0"/>
              <a:t> ´Jupiter </a:t>
            </a:r>
            <a:r>
              <a:rPr lang="cs-CZ" dirty="0" err="1" smtClean="0"/>
              <a:t>sky</a:t>
            </a:r>
            <a:r>
              <a:rPr lang="cs-CZ" dirty="0" smtClean="0"/>
              <a:t> Blue´</a:t>
            </a:r>
          </a:p>
          <a:p>
            <a:r>
              <a:rPr lang="cs-CZ" dirty="0" smtClean="0"/>
              <a:t>3 – Iris </a:t>
            </a:r>
            <a:r>
              <a:rPr lang="cs-CZ" dirty="0" err="1" smtClean="0"/>
              <a:t>sibirica</a:t>
            </a:r>
            <a:endParaRPr lang="cs-CZ" dirty="0" smtClean="0"/>
          </a:p>
          <a:p>
            <a:r>
              <a:rPr lang="cs-CZ" dirty="0" smtClean="0"/>
              <a:t>4 – </a:t>
            </a:r>
            <a:r>
              <a:rPr lang="cs-CZ" dirty="0" err="1" smtClean="0"/>
              <a:t>Dianthus</a:t>
            </a:r>
            <a:r>
              <a:rPr lang="cs-CZ" dirty="0" smtClean="0"/>
              <a:t> ´Superstar´</a:t>
            </a:r>
          </a:p>
          <a:p>
            <a:r>
              <a:rPr lang="cs-CZ" dirty="0" smtClean="0"/>
              <a:t>5 – Vinca minor</a:t>
            </a:r>
          </a:p>
          <a:p>
            <a:r>
              <a:rPr lang="cs-CZ" dirty="0"/>
              <a:t> </a:t>
            </a:r>
            <a:r>
              <a:rPr lang="cs-CZ" dirty="0" smtClean="0"/>
              <a:t>……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01267" y="4455728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581592" y="519841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3647621" y="4142275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1159485" y="4140339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4366208" y="4654975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5607542" y="4621444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2</a:t>
            </a:r>
          </a:p>
        </p:txBody>
      </p:sp>
      <p:sp>
        <p:nvSpPr>
          <p:cNvPr id="44" name="TextovéPole 43"/>
          <p:cNvSpPr txBox="1"/>
          <p:nvPr/>
        </p:nvSpPr>
        <p:spPr>
          <a:xfrm>
            <a:off x="3221737" y="5356805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5" name="TextovéPole 44"/>
          <p:cNvSpPr txBox="1"/>
          <p:nvPr/>
        </p:nvSpPr>
        <p:spPr>
          <a:xfrm>
            <a:off x="3873783" y="482506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6" name="TextovéPole 45"/>
          <p:cNvSpPr txBox="1"/>
          <p:nvPr/>
        </p:nvSpPr>
        <p:spPr>
          <a:xfrm>
            <a:off x="2668184" y="4096789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1753156" y="519841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8" name="TextovéPole 47"/>
          <p:cNvSpPr txBox="1"/>
          <p:nvPr/>
        </p:nvSpPr>
        <p:spPr>
          <a:xfrm>
            <a:off x="1996789" y="5381535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49" name="TextovéPole 48"/>
          <p:cNvSpPr txBox="1"/>
          <p:nvPr/>
        </p:nvSpPr>
        <p:spPr>
          <a:xfrm>
            <a:off x="5897566" y="5172139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6164605" y="481513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3</a:t>
            </a:r>
          </a:p>
        </p:txBody>
      </p:sp>
      <p:sp>
        <p:nvSpPr>
          <p:cNvPr id="53" name="TextovéPole 52"/>
          <p:cNvSpPr txBox="1"/>
          <p:nvPr/>
        </p:nvSpPr>
        <p:spPr>
          <a:xfrm>
            <a:off x="2146700" y="3808107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5" name="TextovéPole 54"/>
          <p:cNvSpPr txBox="1"/>
          <p:nvPr/>
        </p:nvSpPr>
        <p:spPr>
          <a:xfrm>
            <a:off x="1118301" y="469925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6" name="TextovéPole 55"/>
          <p:cNvSpPr txBox="1"/>
          <p:nvPr/>
        </p:nvSpPr>
        <p:spPr>
          <a:xfrm>
            <a:off x="2820348" y="5651230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7" name="TextovéPole 56"/>
          <p:cNvSpPr txBox="1"/>
          <p:nvPr/>
        </p:nvSpPr>
        <p:spPr>
          <a:xfrm>
            <a:off x="5254524" y="4204829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8" name="TextovéPole 57"/>
          <p:cNvSpPr txBox="1"/>
          <p:nvPr/>
        </p:nvSpPr>
        <p:spPr>
          <a:xfrm>
            <a:off x="6210033" y="4389002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59" name="TextovéPole 58"/>
          <p:cNvSpPr txBox="1"/>
          <p:nvPr/>
        </p:nvSpPr>
        <p:spPr>
          <a:xfrm>
            <a:off x="6189152" y="5465892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4</a:t>
            </a:r>
          </a:p>
        </p:txBody>
      </p:sp>
      <p:sp>
        <p:nvSpPr>
          <p:cNvPr id="60" name="TextovéPole 59"/>
          <p:cNvSpPr txBox="1"/>
          <p:nvPr/>
        </p:nvSpPr>
        <p:spPr>
          <a:xfrm>
            <a:off x="3027841" y="3844954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935087" y="5049641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2" name="TextovéPole 61"/>
          <p:cNvSpPr txBox="1"/>
          <p:nvPr/>
        </p:nvSpPr>
        <p:spPr>
          <a:xfrm>
            <a:off x="4626708" y="4285643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3" name="TextovéPole 62"/>
          <p:cNvSpPr txBox="1"/>
          <p:nvPr/>
        </p:nvSpPr>
        <p:spPr>
          <a:xfrm>
            <a:off x="2998631" y="5953356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4418060" y="5454462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5</a:t>
            </a:r>
          </a:p>
        </p:txBody>
      </p:sp>
      <p:sp>
        <p:nvSpPr>
          <p:cNvPr id="66" name="TextovéPole 65"/>
          <p:cNvSpPr txBox="1"/>
          <p:nvPr/>
        </p:nvSpPr>
        <p:spPr>
          <a:xfrm>
            <a:off x="4954699" y="4883916"/>
            <a:ext cx="27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7743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Zákres do plánku - trvalky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Nákres překreslíme do záhonu, aby měl zákazník představu o konečné verzi</a:t>
            </a:r>
            <a:endParaRPr lang="cs-CZ" dirty="0"/>
          </a:p>
        </p:txBody>
      </p:sp>
      <p:pic>
        <p:nvPicPr>
          <p:cNvPr id="4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51" y="2797386"/>
            <a:ext cx="5111243" cy="334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Image result for trvalkový záhon nák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73" y="3708699"/>
            <a:ext cx="5252583" cy="243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6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51012" y="5053635"/>
            <a:ext cx="8689976" cy="1371599"/>
          </a:xfrm>
        </p:spPr>
        <p:txBody>
          <a:bodyPr>
            <a:no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Děkuji vám za pozornost </a:t>
            </a:r>
            <a:endParaRPr lang="cs-CZ" sz="3200" dirty="0" smtClean="0">
              <a:solidFill>
                <a:schemeClr val="tx1"/>
              </a:solidFill>
            </a:endParaRPr>
          </a:p>
          <a:p>
            <a:r>
              <a:rPr lang="cs-CZ" sz="3200" dirty="0" smtClean="0">
                <a:solidFill>
                  <a:schemeClr val="tx1"/>
                </a:solidFill>
              </a:rPr>
              <a:t>a </a:t>
            </a:r>
            <a:r>
              <a:rPr lang="cs-CZ" sz="3200" dirty="0">
                <a:solidFill>
                  <a:schemeClr val="tx1"/>
                </a:solidFill>
              </a:rPr>
              <a:t>přeji hodně tvůrčího ducha </a:t>
            </a:r>
          </a:p>
        </p:txBody>
      </p:sp>
      <p:pic>
        <p:nvPicPr>
          <p:cNvPr id="11266" name="Picture 2" descr="Image result for trvalkový záhon nák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576884"/>
            <a:ext cx="76200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9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pro růst rostlin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b="1" dirty="0" smtClean="0"/>
              <a:t>Slunce – stín - polostín </a:t>
            </a:r>
          </a:p>
          <a:p>
            <a:r>
              <a:rPr lang="cs-CZ" b="1" dirty="0" smtClean="0"/>
              <a:t>Silný Vítr </a:t>
            </a:r>
            <a:r>
              <a:rPr lang="cs-CZ" dirty="0" smtClean="0"/>
              <a:t>(nevhodné např. vysoké trvalky – divizna – budou se ohýbat a lámat)</a:t>
            </a:r>
          </a:p>
          <a:p>
            <a:r>
              <a:rPr lang="cs-CZ" b="1" dirty="0" smtClean="0"/>
              <a:t>Mrazové kotliny </a:t>
            </a:r>
            <a:r>
              <a:rPr lang="cs-CZ" dirty="0"/>
              <a:t>(nároky jednotlivých rostlin</a:t>
            </a:r>
            <a:r>
              <a:rPr lang="cs-CZ" dirty="0" smtClean="0"/>
              <a:t>)</a:t>
            </a:r>
          </a:p>
          <a:p>
            <a:r>
              <a:rPr lang="cs-CZ" b="1" dirty="0" smtClean="0"/>
              <a:t>vlastnosti půdy</a:t>
            </a:r>
            <a:endParaRPr lang="cs-CZ" dirty="0"/>
          </a:p>
          <a:p>
            <a:pPr lvl="1"/>
            <a:r>
              <a:rPr lang="cs-CZ" dirty="0" smtClean="0"/>
              <a:t>schopnost </a:t>
            </a:r>
            <a:r>
              <a:rPr lang="cs-CZ" dirty="0" err="1" smtClean="0"/>
              <a:t>sorbce</a:t>
            </a:r>
            <a:r>
              <a:rPr lang="cs-CZ" dirty="0" smtClean="0"/>
              <a:t>, propustnost... </a:t>
            </a:r>
          </a:p>
          <a:p>
            <a:pPr lvl="1"/>
            <a:r>
              <a:rPr lang="cs-CZ" dirty="0" smtClean="0"/>
              <a:t>pH půdy (vřesoviště x skalky)</a:t>
            </a:r>
          </a:p>
          <a:p>
            <a:pPr lvl="1"/>
            <a:r>
              <a:rPr lang="cs-CZ" dirty="0" smtClean="0"/>
              <a:t>Výživnost (obsah humusu)</a:t>
            </a:r>
          </a:p>
          <a:p>
            <a:pPr lvl="1"/>
            <a:r>
              <a:rPr lang="cs-CZ" dirty="0" smtClean="0"/>
              <a:t>Obsah minerálních látek (např. </a:t>
            </a:r>
            <a:r>
              <a:rPr lang="cs-CZ" dirty="0" err="1" smtClean="0"/>
              <a:t>vápnostřežné</a:t>
            </a:r>
            <a:r>
              <a:rPr lang="cs-CZ" dirty="0" smtClean="0"/>
              <a:t> – vřesovištní rostliny a vysoký obsah ca)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989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Požadavky zadavatele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Záhon se musí líbit hlavně zadavateli </a:t>
            </a:r>
            <a:r>
              <a:rPr lang="cs-CZ" dirty="0" smtClean="0"/>
              <a:t>– ukážeme mu několik obrázků různých typů  </a:t>
            </a:r>
          </a:p>
          <a:p>
            <a:r>
              <a:rPr lang="cs-CZ" b="1" dirty="0" smtClean="0"/>
              <a:t>Požadavky na péči </a:t>
            </a:r>
            <a:r>
              <a:rPr lang="cs-CZ" dirty="0" smtClean="0"/>
              <a:t>– zpravidla s minimální údržbou</a:t>
            </a:r>
          </a:p>
          <a:p>
            <a:r>
              <a:rPr lang="cs-CZ" b="1" dirty="0" smtClean="0"/>
              <a:t>Požadavky na bezpečnost</a:t>
            </a:r>
            <a:r>
              <a:rPr lang="cs-CZ" dirty="0" smtClean="0"/>
              <a:t> – děti, zvířata (jedovaté rostliny, trny, alergeny)</a:t>
            </a:r>
          </a:p>
          <a:p>
            <a:r>
              <a:rPr lang="cs-CZ" b="1" dirty="0" smtClean="0"/>
              <a:t>Oblíbené rostliny </a:t>
            </a:r>
            <a:r>
              <a:rPr lang="cs-CZ" dirty="0" smtClean="0"/>
              <a:t>– co má zadavatel rád a co ne (někdo má rád irisy, jiný je nesnáší – vždy se vyptáme, jaké rostliny by chtěli a jaké rádi nemají)</a:t>
            </a:r>
          </a:p>
        </p:txBody>
      </p:sp>
    </p:spTree>
    <p:extLst>
      <p:ext uri="{BB962C8B-B14F-4D97-AF65-F5344CB8AC3E}">
        <p14:creationId xmlns:p14="http://schemas.microsoft.com/office/powerpoint/2010/main" val="226227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Velikost a tvar </a:t>
            </a:r>
            <a:r>
              <a:rPr lang="cs-CZ" b="1" dirty="0" smtClean="0"/>
              <a:t>záhonu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Zvol </a:t>
            </a:r>
            <a:r>
              <a:rPr lang="cs-CZ" b="1" dirty="0"/>
              <a:t>si správně </a:t>
            </a:r>
            <a:r>
              <a:rPr lang="cs-CZ" b="1" dirty="0" smtClean="0"/>
              <a:t>měřítko </a:t>
            </a:r>
            <a:r>
              <a:rPr lang="cs-CZ" dirty="0"/>
              <a:t> </a:t>
            </a:r>
            <a:endParaRPr lang="cs-CZ" dirty="0" smtClean="0"/>
          </a:p>
          <a:p>
            <a:r>
              <a:rPr lang="cs-CZ" dirty="0" smtClean="0"/>
              <a:t>určíme velikost záhonu (např. délka 5 m, šířka 1,5 M)</a:t>
            </a:r>
          </a:p>
          <a:p>
            <a:r>
              <a:rPr lang="cs-CZ" dirty="0" smtClean="0"/>
              <a:t>zakreslíme </a:t>
            </a:r>
            <a:r>
              <a:rPr lang="cs-CZ" dirty="0"/>
              <a:t>požadovaný </a:t>
            </a:r>
            <a:r>
              <a:rPr lang="cs-CZ" dirty="0" smtClean="0"/>
              <a:t>tvar rovnou </a:t>
            </a:r>
            <a:r>
              <a:rPr lang="cs-CZ" dirty="0"/>
              <a:t>v </a:t>
            </a:r>
            <a:r>
              <a:rPr lang="cs-CZ" dirty="0" smtClean="0"/>
              <a:t>měřítku</a:t>
            </a:r>
          </a:p>
          <a:p>
            <a:pPr lvl="1"/>
            <a:r>
              <a:rPr lang="cs-CZ" dirty="0" smtClean="0"/>
              <a:t>např</a:t>
            </a:r>
            <a:r>
              <a:rPr lang="cs-CZ" dirty="0"/>
              <a:t>. 1:50 (</a:t>
            </a:r>
            <a:r>
              <a:rPr lang="cs-CZ" dirty="0" smtClean="0"/>
              <a:t>1 cm </a:t>
            </a:r>
            <a:r>
              <a:rPr lang="cs-CZ" dirty="0"/>
              <a:t>na papíře = </a:t>
            </a:r>
            <a:r>
              <a:rPr lang="cs-CZ" dirty="0" smtClean="0"/>
              <a:t>50 cm = 0,5 M </a:t>
            </a:r>
            <a:r>
              <a:rPr lang="cs-CZ" dirty="0"/>
              <a:t>ve skutečnosti</a:t>
            </a:r>
            <a:r>
              <a:rPr lang="cs-CZ" dirty="0" smtClean="0"/>
              <a:t>) – pro výsadby do 15 m (vejde se na a4 na šířku)</a:t>
            </a:r>
          </a:p>
          <a:p>
            <a:pPr lvl="1"/>
            <a:r>
              <a:rPr lang="cs-CZ" dirty="0" smtClean="0"/>
              <a:t>Např. 1:100 (1 cm na papíře = 100 cm = 1m ve skutečnosti) – pro zahrady 50 m a parky</a:t>
            </a:r>
          </a:p>
          <a:p>
            <a:r>
              <a:rPr lang="cs-CZ" dirty="0" smtClean="0"/>
              <a:t>Čím menší poměr (1:50 </a:t>
            </a:r>
            <a:r>
              <a:rPr lang="en-GB" dirty="0" smtClean="0"/>
              <a:t>&lt;</a:t>
            </a:r>
            <a:r>
              <a:rPr lang="cs-CZ" dirty="0" smtClean="0"/>
              <a:t> 1:100), tím lépe můžete rozpracovat výsadbu</a:t>
            </a:r>
          </a:p>
          <a:p>
            <a:r>
              <a:rPr lang="cs-CZ" dirty="0" smtClean="0"/>
              <a:t>Čím větší poměr </a:t>
            </a:r>
            <a:r>
              <a:rPr lang="cs-CZ" dirty="0"/>
              <a:t>(</a:t>
            </a:r>
            <a:r>
              <a:rPr lang="cs-CZ" dirty="0" smtClean="0"/>
              <a:t>1:100 </a:t>
            </a:r>
            <a:r>
              <a:rPr lang="en-GB" dirty="0" smtClean="0"/>
              <a:t>&gt;</a:t>
            </a:r>
            <a:r>
              <a:rPr lang="cs-CZ" dirty="0" smtClean="0"/>
              <a:t> 1:</a:t>
            </a:r>
            <a:r>
              <a:rPr lang="en-GB" dirty="0" smtClean="0"/>
              <a:t>50</a:t>
            </a:r>
            <a:r>
              <a:rPr lang="cs-CZ" dirty="0" smtClean="0"/>
              <a:t>), </a:t>
            </a:r>
            <a:r>
              <a:rPr lang="en-GB" dirty="0" smtClean="0"/>
              <a:t>t</a:t>
            </a:r>
            <a:r>
              <a:rPr lang="cs-CZ" dirty="0" smtClean="0"/>
              <a:t>í</a:t>
            </a:r>
            <a:r>
              <a:rPr lang="en-GB" dirty="0" smtClean="0"/>
              <a:t>m l</a:t>
            </a:r>
            <a:r>
              <a:rPr lang="cs-CZ" dirty="0" smtClean="0"/>
              <a:t>é</a:t>
            </a:r>
            <a:r>
              <a:rPr lang="en-GB" dirty="0" err="1" smtClean="0"/>
              <a:t>pe</a:t>
            </a:r>
            <a:r>
              <a:rPr lang="en-GB" dirty="0" smtClean="0"/>
              <a:t> se n</a:t>
            </a:r>
            <a:r>
              <a:rPr lang="cs-CZ" dirty="0" smtClean="0"/>
              <a:t>á</a:t>
            </a:r>
            <a:r>
              <a:rPr lang="en-GB" dirty="0" smtClean="0"/>
              <a:t>m </a:t>
            </a:r>
            <a:r>
              <a:rPr lang="en-GB" dirty="0" err="1" smtClean="0"/>
              <a:t>vejde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pap</a:t>
            </a:r>
            <a:r>
              <a:rPr lang="cs-CZ" dirty="0" err="1" smtClean="0"/>
              <a:t>ír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56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Velikost </a:t>
            </a:r>
            <a:r>
              <a:rPr lang="cs-CZ" b="1" dirty="0" smtClean="0"/>
              <a:t>záhonu 1:50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Trocha matematiky</a:t>
            </a:r>
          </a:p>
          <a:p>
            <a:pPr lvl="1"/>
            <a:r>
              <a:rPr lang="cs-CZ" dirty="0" smtClean="0"/>
              <a:t>(délka </a:t>
            </a:r>
            <a:r>
              <a:rPr lang="cs-CZ" dirty="0"/>
              <a:t>5 m, šířka 1,5 M)</a:t>
            </a:r>
          </a:p>
          <a:p>
            <a:pPr lvl="1"/>
            <a:r>
              <a:rPr lang="cs-CZ" dirty="0" smtClean="0"/>
              <a:t>1 cm = 100 cm</a:t>
            </a:r>
          </a:p>
          <a:p>
            <a:pPr lvl="1"/>
            <a:r>
              <a:rPr lang="cs-CZ" dirty="0" smtClean="0"/>
              <a:t>Záhon má být 5 m dlouhý – 5 m = 500 cm</a:t>
            </a:r>
          </a:p>
          <a:p>
            <a:pPr lvl="1"/>
            <a:r>
              <a:rPr lang="cs-CZ" dirty="0" smtClean="0"/>
              <a:t>Záhon má být 1,5 m široký – 1,5 m = 150 cm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66980" y="2122098"/>
            <a:ext cx="3010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Délka </a:t>
            </a:r>
          </a:p>
          <a:p>
            <a:r>
              <a:rPr lang="cs-CZ" dirty="0" smtClean="0"/>
              <a:t>1 cm =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cs-CZ" dirty="0" smtClean="0"/>
              <a:t> cm</a:t>
            </a:r>
          </a:p>
          <a:p>
            <a:r>
              <a:rPr lang="cs-CZ" dirty="0" smtClean="0"/>
              <a:t>X cm = </a:t>
            </a:r>
            <a:r>
              <a:rPr lang="cs-CZ" dirty="0">
                <a:solidFill>
                  <a:srgbClr val="00B050"/>
                </a:solidFill>
              </a:rPr>
              <a:t>500</a:t>
            </a:r>
            <a:r>
              <a:rPr lang="cs-CZ" dirty="0" smtClean="0"/>
              <a:t> cm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500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/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=</a:t>
            </a:r>
            <a:r>
              <a:rPr lang="cs-CZ" dirty="0" smtClean="0">
                <a:solidFill>
                  <a:srgbClr val="FF0000"/>
                </a:solidFill>
              </a:rPr>
              <a:t> 10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10</a:t>
            </a:r>
            <a:r>
              <a:rPr lang="cs-CZ" dirty="0" smtClean="0"/>
              <a:t> cm = 500 cm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266981" y="3751824"/>
            <a:ext cx="3010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Šířka</a:t>
            </a:r>
          </a:p>
          <a:p>
            <a:r>
              <a:rPr lang="cs-CZ" dirty="0"/>
              <a:t>1 cm =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r>
              <a:rPr lang="cs-CZ" dirty="0"/>
              <a:t> cm</a:t>
            </a:r>
          </a:p>
          <a:p>
            <a:r>
              <a:rPr lang="cs-CZ" dirty="0" smtClean="0"/>
              <a:t>Y </a:t>
            </a:r>
            <a:r>
              <a:rPr lang="cs-CZ" dirty="0"/>
              <a:t>cm = </a:t>
            </a:r>
            <a:r>
              <a:rPr lang="cs-CZ" dirty="0" smtClean="0">
                <a:solidFill>
                  <a:srgbClr val="00B050"/>
                </a:solidFill>
              </a:rPr>
              <a:t>150</a:t>
            </a:r>
            <a:r>
              <a:rPr lang="cs-CZ" dirty="0" smtClean="0"/>
              <a:t> </a:t>
            </a:r>
            <a:r>
              <a:rPr lang="cs-CZ" dirty="0"/>
              <a:t>cm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150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/>
              <a:t>/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=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3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>
                <a:solidFill>
                  <a:srgbClr val="FF0000"/>
                </a:solidFill>
              </a:rPr>
              <a:t>3</a:t>
            </a:r>
            <a:r>
              <a:rPr lang="cs-CZ" dirty="0" smtClean="0"/>
              <a:t> </a:t>
            </a:r>
            <a:r>
              <a:rPr lang="cs-CZ" dirty="0"/>
              <a:t>cm = </a:t>
            </a:r>
            <a:r>
              <a:rPr lang="cs-CZ" dirty="0" smtClean="0"/>
              <a:t>150 </a:t>
            </a:r>
            <a:r>
              <a:rPr lang="cs-CZ" dirty="0"/>
              <a:t>cm</a:t>
            </a:r>
          </a:p>
        </p:txBody>
      </p:sp>
      <p:sp>
        <p:nvSpPr>
          <p:cNvPr id="7" name="Obdélník 6"/>
          <p:cNvSpPr/>
          <p:nvPr/>
        </p:nvSpPr>
        <p:spPr>
          <a:xfrm>
            <a:off x="1966197" y="4367841"/>
            <a:ext cx="4831418" cy="14233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3510952" y="5943597"/>
            <a:ext cx="139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10 cm = 5 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5353" y="5052535"/>
            <a:ext cx="150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3 cm = 1,5 m</a:t>
            </a:r>
          </a:p>
        </p:txBody>
      </p:sp>
    </p:spTree>
    <p:extLst>
      <p:ext uri="{BB962C8B-B14F-4D97-AF65-F5344CB8AC3E}">
        <p14:creationId xmlns:p14="http://schemas.microsoft.com/office/powerpoint/2010/main" val="167454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délník 23"/>
          <p:cNvSpPr/>
          <p:nvPr/>
        </p:nvSpPr>
        <p:spPr>
          <a:xfrm>
            <a:off x="3084763" y="5049228"/>
            <a:ext cx="2433273" cy="788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8125288" y="5049228"/>
            <a:ext cx="2433274" cy="7884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7973" y="604729"/>
            <a:ext cx="10364451" cy="1596177"/>
          </a:xfrm>
        </p:spPr>
        <p:txBody>
          <a:bodyPr/>
          <a:lstStyle/>
          <a:p>
            <a:r>
              <a:rPr lang="cs-CZ" b="1" dirty="0" smtClean="0"/>
              <a:t>tvar záhonu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16362" y="2280611"/>
            <a:ext cx="3279574" cy="1359519"/>
          </a:xfrm>
        </p:spPr>
        <p:txBody>
          <a:bodyPr/>
          <a:lstStyle/>
          <a:p>
            <a:r>
              <a:rPr lang="cs-CZ" b="1" dirty="0" smtClean="0"/>
              <a:t>Obdélník</a:t>
            </a:r>
          </a:p>
          <a:p>
            <a:pPr lvl="1"/>
            <a:r>
              <a:rPr lang="cs-CZ" b="1" dirty="0" smtClean="0"/>
              <a:t>u </a:t>
            </a:r>
            <a:r>
              <a:rPr lang="cs-CZ" b="1" dirty="0" smtClean="0"/>
              <a:t>zdi</a:t>
            </a:r>
          </a:p>
          <a:p>
            <a:pPr lvl="1"/>
            <a:r>
              <a:rPr lang="cs-CZ" b="1" dirty="0" smtClean="0"/>
              <a:t>V prostoru</a:t>
            </a:r>
          </a:p>
          <a:p>
            <a:pPr lvl="1"/>
            <a:endParaRPr lang="cs-CZ" b="1" dirty="0" smtClean="0"/>
          </a:p>
        </p:txBody>
      </p:sp>
      <p:sp>
        <p:nvSpPr>
          <p:cNvPr id="7" name="Obdélník 6"/>
          <p:cNvSpPr/>
          <p:nvPr/>
        </p:nvSpPr>
        <p:spPr>
          <a:xfrm>
            <a:off x="3084763" y="3043450"/>
            <a:ext cx="2433275" cy="7884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6024063" y="3831910"/>
            <a:ext cx="4663774" cy="1511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Dynamický záhon</a:t>
            </a:r>
          </a:p>
          <a:p>
            <a:pPr lvl="1"/>
            <a:r>
              <a:rPr lang="cs-CZ" b="1" dirty="0" smtClean="0"/>
              <a:t>při umístění v prostoru je zvlněný celý</a:t>
            </a:r>
          </a:p>
        </p:txBody>
      </p:sp>
      <p:sp>
        <p:nvSpPr>
          <p:cNvPr id="33" name="Zástupný symbol pro obsah 2"/>
          <p:cNvSpPr txBox="1">
            <a:spLocks/>
          </p:cNvSpPr>
          <p:nvPr/>
        </p:nvSpPr>
        <p:spPr>
          <a:xfrm>
            <a:off x="907973" y="3831910"/>
            <a:ext cx="5116090" cy="2317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Dynamický záhon</a:t>
            </a:r>
          </a:p>
          <a:p>
            <a:pPr lvl="1"/>
            <a:r>
              <a:rPr lang="cs-CZ" b="1" dirty="0" smtClean="0"/>
              <a:t>Zvlněný okraj směrem do prostoru (k trávníku)</a:t>
            </a:r>
          </a:p>
        </p:txBody>
      </p:sp>
      <p:sp>
        <p:nvSpPr>
          <p:cNvPr id="39" name="Volný tvar 38"/>
          <p:cNvSpPr/>
          <p:nvPr/>
        </p:nvSpPr>
        <p:spPr>
          <a:xfrm>
            <a:off x="8125288" y="4798729"/>
            <a:ext cx="2562549" cy="1088614"/>
          </a:xfrm>
          <a:custGeom>
            <a:avLst/>
            <a:gdLst>
              <a:gd name="connsiteX0" fmla="*/ 36576 w 2562549"/>
              <a:gd name="connsiteY0" fmla="*/ 308237 h 1088614"/>
              <a:gd name="connsiteX1" fmla="*/ 237744 w 2562549"/>
              <a:gd name="connsiteY1" fmla="*/ 100973 h 1088614"/>
              <a:gd name="connsiteX2" fmla="*/ 774192 w 2562549"/>
              <a:gd name="connsiteY2" fmla="*/ 3437 h 1088614"/>
              <a:gd name="connsiteX3" fmla="*/ 1310640 w 2562549"/>
              <a:gd name="connsiteY3" fmla="*/ 216797 h 1088614"/>
              <a:gd name="connsiteX4" fmla="*/ 2029968 w 2562549"/>
              <a:gd name="connsiteY4" fmla="*/ 204605 h 1088614"/>
              <a:gd name="connsiteX5" fmla="*/ 2560320 w 2562549"/>
              <a:gd name="connsiteY5" fmla="*/ 759341 h 1088614"/>
              <a:gd name="connsiteX6" fmla="*/ 2194560 w 2562549"/>
              <a:gd name="connsiteY6" fmla="*/ 1051949 h 1088614"/>
              <a:gd name="connsiteX7" fmla="*/ 1591056 w 2562549"/>
              <a:gd name="connsiteY7" fmla="*/ 930029 h 1088614"/>
              <a:gd name="connsiteX8" fmla="*/ 902208 w 2562549"/>
              <a:gd name="connsiteY8" fmla="*/ 1064141 h 1088614"/>
              <a:gd name="connsiteX9" fmla="*/ 91440 w 2562549"/>
              <a:gd name="connsiteY9" fmla="*/ 1033661 h 1088614"/>
              <a:gd name="connsiteX10" fmla="*/ 12192 w 2562549"/>
              <a:gd name="connsiteY10" fmla="*/ 533789 h 1088614"/>
              <a:gd name="connsiteX11" fmla="*/ 36576 w 2562549"/>
              <a:gd name="connsiteY11" fmla="*/ 308237 h 108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2549" h="1088614">
                <a:moveTo>
                  <a:pt x="36576" y="308237"/>
                </a:moveTo>
                <a:cubicBezTo>
                  <a:pt x="74168" y="236101"/>
                  <a:pt x="114808" y="151773"/>
                  <a:pt x="237744" y="100973"/>
                </a:cubicBezTo>
                <a:cubicBezTo>
                  <a:pt x="360680" y="50173"/>
                  <a:pt x="595376" y="-15867"/>
                  <a:pt x="774192" y="3437"/>
                </a:cubicBezTo>
                <a:cubicBezTo>
                  <a:pt x="953008" y="22741"/>
                  <a:pt x="1101344" y="183269"/>
                  <a:pt x="1310640" y="216797"/>
                </a:cubicBezTo>
                <a:cubicBezTo>
                  <a:pt x="1519936" y="250325"/>
                  <a:pt x="1821688" y="114181"/>
                  <a:pt x="2029968" y="204605"/>
                </a:cubicBezTo>
                <a:cubicBezTo>
                  <a:pt x="2238248" y="295029"/>
                  <a:pt x="2532888" y="618117"/>
                  <a:pt x="2560320" y="759341"/>
                </a:cubicBezTo>
                <a:cubicBezTo>
                  <a:pt x="2587752" y="900565"/>
                  <a:pt x="2356104" y="1023501"/>
                  <a:pt x="2194560" y="1051949"/>
                </a:cubicBezTo>
                <a:cubicBezTo>
                  <a:pt x="2033016" y="1080397"/>
                  <a:pt x="1806448" y="927997"/>
                  <a:pt x="1591056" y="930029"/>
                </a:cubicBezTo>
                <a:cubicBezTo>
                  <a:pt x="1375664" y="932061"/>
                  <a:pt x="1152144" y="1046869"/>
                  <a:pt x="902208" y="1064141"/>
                </a:cubicBezTo>
                <a:cubicBezTo>
                  <a:pt x="652272" y="1081413"/>
                  <a:pt x="239776" y="1122053"/>
                  <a:pt x="91440" y="1033661"/>
                </a:cubicBezTo>
                <a:cubicBezTo>
                  <a:pt x="-56896" y="945269"/>
                  <a:pt x="22352" y="656725"/>
                  <a:pt x="12192" y="533789"/>
                </a:cubicBezTo>
                <a:cubicBezTo>
                  <a:pt x="2032" y="410853"/>
                  <a:pt x="-1016" y="380373"/>
                  <a:pt x="36576" y="30823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Volný tvar 41"/>
          <p:cNvSpPr/>
          <p:nvPr/>
        </p:nvSpPr>
        <p:spPr>
          <a:xfrm>
            <a:off x="3084763" y="4983311"/>
            <a:ext cx="2422347" cy="1037906"/>
          </a:xfrm>
          <a:custGeom>
            <a:avLst/>
            <a:gdLst>
              <a:gd name="connsiteX0" fmla="*/ 7625 w 2514475"/>
              <a:gd name="connsiteY0" fmla="*/ 40204 h 1092455"/>
              <a:gd name="connsiteX1" fmla="*/ 7625 w 2514475"/>
              <a:gd name="connsiteY1" fmla="*/ 844876 h 1092455"/>
              <a:gd name="connsiteX2" fmla="*/ 86873 w 2514475"/>
              <a:gd name="connsiteY2" fmla="*/ 1088716 h 1092455"/>
              <a:gd name="connsiteX3" fmla="*/ 440441 w 2514475"/>
              <a:gd name="connsiteY3" fmla="*/ 972892 h 1092455"/>
              <a:gd name="connsiteX4" fmla="*/ 696473 w 2514475"/>
              <a:gd name="connsiteY4" fmla="*/ 710764 h 1092455"/>
              <a:gd name="connsiteX5" fmla="*/ 970793 w 2514475"/>
              <a:gd name="connsiteY5" fmla="*/ 661996 h 1092455"/>
              <a:gd name="connsiteX6" fmla="*/ 1178057 w 2514475"/>
              <a:gd name="connsiteY6" fmla="*/ 753436 h 1092455"/>
              <a:gd name="connsiteX7" fmla="*/ 1464569 w 2514475"/>
              <a:gd name="connsiteY7" fmla="*/ 899740 h 1092455"/>
              <a:gd name="connsiteX8" fmla="*/ 1897385 w 2514475"/>
              <a:gd name="connsiteY8" fmla="*/ 808300 h 1092455"/>
              <a:gd name="connsiteX9" fmla="*/ 2281433 w 2514475"/>
              <a:gd name="connsiteY9" fmla="*/ 607132 h 1092455"/>
              <a:gd name="connsiteX10" fmla="*/ 2476505 w 2514475"/>
              <a:gd name="connsiteY10" fmla="*/ 399868 h 1092455"/>
              <a:gd name="connsiteX11" fmla="*/ 2500889 w 2514475"/>
              <a:gd name="connsiteY11" fmla="*/ 34108 h 1092455"/>
              <a:gd name="connsiteX12" fmla="*/ 2318009 w 2514475"/>
              <a:gd name="connsiteY12" fmla="*/ 15820 h 1092455"/>
              <a:gd name="connsiteX13" fmla="*/ 7625 w 2514475"/>
              <a:gd name="connsiteY13" fmla="*/ 40204 h 10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475" h="1092455">
                <a:moveTo>
                  <a:pt x="7625" y="40204"/>
                </a:moveTo>
                <a:cubicBezTo>
                  <a:pt x="1021" y="355164"/>
                  <a:pt x="-5583" y="670124"/>
                  <a:pt x="7625" y="844876"/>
                </a:cubicBezTo>
                <a:cubicBezTo>
                  <a:pt x="20833" y="1019628"/>
                  <a:pt x="14737" y="1067380"/>
                  <a:pt x="86873" y="1088716"/>
                </a:cubicBezTo>
                <a:cubicBezTo>
                  <a:pt x="159009" y="1110052"/>
                  <a:pt x="338841" y="1035884"/>
                  <a:pt x="440441" y="972892"/>
                </a:cubicBezTo>
                <a:cubicBezTo>
                  <a:pt x="542041" y="909900"/>
                  <a:pt x="608081" y="762580"/>
                  <a:pt x="696473" y="710764"/>
                </a:cubicBezTo>
                <a:cubicBezTo>
                  <a:pt x="784865" y="658948"/>
                  <a:pt x="890529" y="654884"/>
                  <a:pt x="970793" y="661996"/>
                </a:cubicBezTo>
                <a:cubicBezTo>
                  <a:pt x="1051057" y="669108"/>
                  <a:pt x="1095761" y="713812"/>
                  <a:pt x="1178057" y="753436"/>
                </a:cubicBezTo>
                <a:cubicBezTo>
                  <a:pt x="1260353" y="793060"/>
                  <a:pt x="1344681" y="890596"/>
                  <a:pt x="1464569" y="899740"/>
                </a:cubicBezTo>
                <a:cubicBezTo>
                  <a:pt x="1584457" y="908884"/>
                  <a:pt x="1761241" y="857068"/>
                  <a:pt x="1897385" y="808300"/>
                </a:cubicBezTo>
                <a:cubicBezTo>
                  <a:pt x="2033529" y="759532"/>
                  <a:pt x="2184913" y="675204"/>
                  <a:pt x="2281433" y="607132"/>
                </a:cubicBezTo>
                <a:cubicBezTo>
                  <a:pt x="2377953" y="539060"/>
                  <a:pt x="2439929" y="495372"/>
                  <a:pt x="2476505" y="399868"/>
                </a:cubicBezTo>
                <a:cubicBezTo>
                  <a:pt x="2513081" y="304364"/>
                  <a:pt x="2527305" y="98116"/>
                  <a:pt x="2500889" y="34108"/>
                </a:cubicBezTo>
                <a:cubicBezTo>
                  <a:pt x="2474473" y="-29900"/>
                  <a:pt x="2318009" y="15820"/>
                  <a:pt x="2318009" y="15820"/>
                </a:cubicBezTo>
                <a:lnTo>
                  <a:pt x="7625" y="4020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Image result for směrová růž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28809">
            <a:off x="9064041" y="1615240"/>
            <a:ext cx="1969047" cy="196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Zástupný symbol pro obsah 2"/>
          <p:cNvSpPr txBox="1">
            <a:spLocks/>
          </p:cNvSpPr>
          <p:nvPr/>
        </p:nvSpPr>
        <p:spPr>
          <a:xfrm>
            <a:off x="6024063" y="2200906"/>
            <a:ext cx="3281983" cy="9544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Směrová růžice (zakresli základní světové strany tak, jak skutečně vzhledem k záhonu jsou)</a:t>
            </a:r>
          </a:p>
        </p:txBody>
      </p:sp>
    </p:spTree>
    <p:extLst>
      <p:ext uri="{BB962C8B-B14F-4D97-AF65-F5344CB8AC3E}">
        <p14:creationId xmlns:p14="http://schemas.microsoft.com/office/powerpoint/2010/main" val="34399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Máme </a:t>
            </a:r>
            <a:r>
              <a:rPr lang="cs-CZ" b="1" dirty="0"/>
              <a:t>zakresleno – tak s chutí do toho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 smtClean="0"/>
              <a:t>Co potřebujeme?</a:t>
            </a:r>
          </a:p>
          <a:p>
            <a:pPr lvl="1"/>
            <a:r>
              <a:rPr lang="cs-CZ" dirty="0" smtClean="0"/>
              <a:t>Kolečka – v měřítku, co jste zvolili – existují i šablony, ale můžeme kolečka kreslit „od oka“ pouze s dodržením rozměrů nebo si obtáhnout minci </a:t>
            </a:r>
          </a:p>
          <a:p>
            <a:pPr lvl="1"/>
            <a:r>
              <a:rPr lang="cs-CZ" dirty="0" smtClean="0"/>
              <a:t>Tužku – na obrysy koleček, čísla a legendu</a:t>
            </a:r>
          </a:p>
          <a:p>
            <a:pPr lvl="1"/>
            <a:r>
              <a:rPr lang="cs-CZ" dirty="0" err="1" smtClean="0"/>
              <a:t>Liner</a:t>
            </a:r>
            <a:r>
              <a:rPr lang="cs-CZ" dirty="0" smtClean="0"/>
              <a:t> na obtažení (tenký </a:t>
            </a:r>
            <a:r>
              <a:rPr lang="cs-CZ" dirty="0" err="1" smtClean="0"/>
              <a:t>centropen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 smtClean="0"/>
              <a:t>Pastelky</a:t>
            </a:r>
            <a:endParaRPr lang="cs-CZ" dirty="0"/>
          </a:p>
        </p:txBody>
      </p:sp>
      <p:pic>
        <p:nvPicPr>
          <p:cNvPr id="1028" name="Picture 4" descr="Image result for pastel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167" y="3893058"/>
            <a:ext cx="2007764" cy="2436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šablona na kru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57" y="3852545"/>
            <a:ext cx="3302643" cy="2476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nerbrush, sakurapigmamicronpen, sakura, papermarkwaterproo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2"/>
          <a:stretch/>
        </p:blipFill>
        <p:spPr bwMode="auto">
          <a:xfrm>
            <a:off x="2777924" y="4340649"/>
            <a:ext cx="2452106" cy="1988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Zákres do plánku – keře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b="1" dirty="0" smtClean="0"/>
              <a:t>Keře zapisujeme většinou zeleně (pokud se nejedná o barevný kultivar)</a:t>
            </a:r>
          </a:p>
          <a:p>
            <a:r>
              <a:rPr lang="cs-CZ" b="1" dirty="0" smtClean="0"/>
              <a:t>Zpravidla listnaté světlé, jehličiny tmavé</a:t>
            </a:r>
          </a:p>
          <a:p>
            <a:r>
              <a:rPr lang="cs-CZ" b="1" dirty="0" smtClean="0"/>
              <a:t>Stromy do záhonu pouze v nizoučkých kultivarech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2" name="Picture 4" descr="Image result for plánek zahra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53" t="27256" b="29872"/>
          <a:stretch/>
        </p:blipFill>
        <p:spPr bwMode="auto">
          <a:xfrm>
            <a:off x="8704162" y="2904377"/>
            <a:ext cx="2573438" cy="293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13772" y="3935392"/>
            <a:ext cx="6470875" cy="1902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913772" y="3819646"/>
            <a:ext cx="6470875" cy="2233913"/>
          </a:xfrm>
          <a:custGeom>
            <a:avLst/>
            <a:gdLst>
              <a:gd name="connsiteX0" fmla="*/ 7625 w 2514475"/>
              <a:gd name="connsiteY0" fmla="*/ 40204 h 1092455"/>
              <a:gd name="connsiteX1" fmla="*/ 7625 w 2514475"/>
              <a:gd name="connsiteY1" fmla="*/ 844876 h 1092455"/>
              <a:gd name="connsiteX2" fmla="*/ 86873 w 2514475"/>
              <a:gd name="connsiteY2" fmla="*/ 1088716 h 1092455"/>
              <a:gd name="connsiteX3" fmla="*/ 440441 w 2514475"/>
              <a:gd name="connsiteY3" fmla="*/ 972892 h 1092455"/>
              <a:gd name="connsiteX4" fmla="*/ 696473 w 2514475"/>
              <a:gd name="connsiteY4" fmla="*/ 710764 h 1092455"/>
              <a:gd name="connsiteX5" fmla="*/ 970793 w 2514475"/>
              <a:gd name="connsiteY5" fmla="*/ 661996 h 1092455"/>
              <a:gd name="connsiteX6" fmla="*/ 1178057 w 2514475"/>
              <a:gd name="connsiteY6" fmla="*/ 753436 h 1092455"/>
              <a:gd name="connsiteX7" fmla="*/ 1464569 w 2514475"/>
              <a:gd name="connsiteY7" fmla="*/ 899740 h 1092455"/>
              <a:gd name="connsiteX8" fmla="*/ 1897385 w 2514475"/>
              <a:gd name="connsiteY8" fmla="*/ 808300 h 1092455"/>
              <a:gd name="connsiteX9" fmla="*/ 2281433 w 2514475"/>
              <a:gd name="connsiteY9" fmla="*/ 607132 h 1092455"/>
              <a:gd name="connsiteX10" fmla="*/ 2476505 w 2514475"/>
              <a:gd name="connsiteY10" fmla="*/ 399868 h 1092455"/>
              <a:gd name="connsiteX11" fmla="*/ 2500889 w 2514475"/>
              <a:gd name="connsiteY11" fmla="*/ 34108 h 1092455"/>
              <a:gd name="connsiteX12" fmla="*/ 2318009 w 2514475"/>
              <a:gd name="connsiteY12" fmla="*/ 15820 h 1092455"/>
              <a:gd name="connsiteX13" fmla="*/ 7625 w 2514475"/>
              <a:gd name="connsiteY13" fmla="*/ 40204 h 10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475" h="1092455">
                <a:moveTo>
                  <a:pt x="7625" y="40204"/>
                </a:moveTo>
                <a:cubicBezTo>
                  <a:pt x="1021" y="355164"/>
                  <a:pt x="-5583" y="670124"/>
                  <a:pt x="7625" y="844876"/>
                </a:cubicBezTo>
                <a:cubicBezTo>
                  <a:pt x="20833" y="1019628"/>
                  <a:pt x="14737" y="1067380"/>
                  <a:pt x="86873" y="1088716"/>
                </a:cubicBezTo>
                <a:cubicBezTo>
                  <a:pt x="159009" y="1110052"/>
                  <a:pt x="338841" y="1035884"/>
                  <a:pt x="440441" y="972892"/>
                </a:cubicBezTo>
                <a:cubicBezTo>
                  <a:pt x="542041" y="909900"/>
                  <a:pt x="608081" y="762580"/>
                  <a:pt x="696473" y="710764"/>
                </a:cubicBezTo>
                <a:cubicBezTo>
                  <a:pt x="784865" y="658948"/>
                  <a:pt x="890529" y="654884"/>
                  <a:pt x="970793" y="661996"/>
                </a:cubicBezTo>
                <a:cubicBezTo>
                  <a:pt x="1051057" y="669108"/>
                  <a:pt x="1095761" y="713812"/>
                  <a:pt x="1178057" y="753436"/>
                </a:cubicBezTo>
                <a:cubicBezTo>
                  <a:pt x="1260353" y="793060"/>
                  <a:pt x="1344681" y="890596"/>
                  <a:pt x="1464569" y="899740"/>
                </a:cubicBezTo>
                <a:cubicBezTo>
                  <a:pt x="1584457" y="908884"/>
                  <a:pt x="1761241" y="857068"/>
                  <a:pt x="1897385" y="808300"/>
                </a:cubicBezTo>
                <a:cubicBezTo>
                  <a:pt x="2033529" y="759532"/>
                  <a:pt x="2184913" y="675204"/>
                  <a:pt x="2281433" y="607132"/>
                </a:cubicBezTo>
                <a:cubicBezTo>
                  <a:pt x="2377953" y="539060"/>
                  <a:pt x="2439929" y="495372"/>
                  <a:pt x="2476505" y="399868"/>
                </a:cubicBezTo>
                <a:cubicBezTo>
                  <a:pt x="2513081" y="304364"/>
                  <a:pt x="2527305" y="98116"/>
                  <a:pt x="2500889" y="34108"/>
                </a:cubicBezTo>
                <a:cubicBezTo>
                  <a:pt x="2474473" y="-29900"/>
                  <a:pt x="2318009" y="15820"/>
                  <a:pt x="2318009" y="15820"/>
                </a:cubicBezTo>
                <a:lnTo>
                  <a:pt x="7625" y="4020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1574157" y="3935392"/>
            <a:ext cx="1319514" cy="1238491"/>
          </a:xfrm>
          <a:prstGeom prst="ellipse">
            <a:avLst/>
          </a:prstGeom>
          <a:solidFill>
            <a:srgbClr val="00B050"/>
          </a:solidFill>
          <a:ln>
            <a:solidFill>
              <a:srgbClr val="00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Čtyřiadvaceticípá hvězda 4"/>
          <p:cNvSpPr/>
          <p:nvPr/>
        </p:nvSpPr>
        <p:spPr>
          <a:xfrm>
            <a:off x="4762981" y="4607446"/>
            <a:ext cx="752355" cy="747483"/>
          </a:xfrm>
          <a:prstGeom prst="star24">
            <a:avLst/>
          </a:prstGeom>
          <a:solidFill>
            <a:srgbClr val="00582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Čtyřiadvaceticípá hvězda 10"/>
          <p:cNvSpPr/>
          <p:nvPr/>
        </p:nvSpPr>
        <p:spPr>
          <a:xfrm>
            <a:off x="5343334" y="4423834"/>
            <a:ext cx="752353" cy="707507"/>
          </a:xfrm>
          <a:prstGeom prst="star24">
            <a:avLst/>
          </a:prstGeom>
          <a:solidFill>
            <a:srgbClr val="00582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9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Zákres do plánku – keře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551897" cy="3424107"/>
          </a:xfrm>
        </p:spPr>
        <p:txBody>
          <a:bodyPr/>
          <a:lstStyle/>
          <a:p>
            <a:r>
              <a:rPr lang="cs-CZ" b="1" dirty="0" smtClean="0"/>
              <a:t>Keře očíslujeme</a:t>
            </a:r>
          </a:p>
          <a:p>
            <a:r>
              <a:rPr lang="cs-CZ" b="1" dirty="0" smtClean="0"/>
              <a:t>Do legendy zapíšeme druh včetně kultivaru</a:t>
            </a:r>
          </a:p>
          <a:p>
            <a:r>
              <a:rPr lang="cs-CZ" b="1" dirty="0" smtClean="0"/>
              <a:t>Zároveň pro informaci můžete psát podrobnosti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954284" y="4381111"/>
            <a:ext cx="6470875" cy="19022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913772" y="4314025"/>
            <a:ext cx="6511387" cy="2233913"/>
          </a:xfrm>
          <a:custGeom>
            <a:avLst/>
            <a:gdLst>
              <a:gd name="connsiteX0" fmla="*/ 7625 w 2514475"/>
              <a:gd name="connsiteY0" fmla="*/ 40204 h 1092455"/>
              <a:gd name="connsiteX1" fmla="*/ 7625 w 2514475"/>
              <a:gd name="connsiteY1" fmla="*/ 844876 h 1092455"/>
              <a:gd name="connsiteX2" fmla="*/ 86873 w 2514475"/>
              <a:gd name="connsiteY2" fmla="*/ 1088716 h 1092455"/>
              <a:gd name="connsiteX3" fmla="*/ 440441 w 2514475"/>
              <a:gd name="connsiteY3" fmla="*/ 972892 h 1092455"/>
              <a:gd name="connsiteX4" fmla="*/ 696473 w 2514475"/>
              <a:gd name="connsiteY4" fmla="*/ 710764 h 1092455"/>
              <a:gd name="connsiteX5" fmla="*/ 970793 w 2514475"/>
              <a:gd name="connsiteY5" fmla="*/ 661996 h 1092455"/>
              <a:gd name="connsiteX6" fmla="*/ 1178057 w 2514475"/>
              <a:gd name="connsiteY6" fmla="*/ 753436 h 1092455"/>
              <a:gd name="connsiteX7" fmla="*/ 1464569 w 2514475"/>
              <a:gd name="connsiteY7" fmla="*/ 899740 h 1092455"/>
              <a:gd name="connsiteX8" fmla="*/ 1897385 w 2514475"/>
              <a:gd name="connsiteY8" fmla="*/ 808300 h 1092455"/>
              <a:gd name="connsiteX9" fmla="*/ 2281433 w 2514475"/>
              <a:gd name="connsiteY9" fmla="*/ 607132 h 1092455"/>
              <a:gd name="connsiteX10" fmla="*/ 2476505 w 2514475"/>
              <a:gd name="connsiteY10" fmla="*/ 399868 h 1092455"/>
              <a:gd name="connsiteX11" fmla="*/ 2500889 w 2514475"/>
              <a:gd name="connsiteY11" fmla="*/ 34108 h 1092455"/>
              <a:gd name="connsiteX12" fmla="*/ 2318009 w 2514475"/>
              <a:gd name="connsiteY12" fmla="*/ 15820 h 1092455"/>
              <a:gd name="connsiteX13" fmla="*/ 7625 w 2514475"/>
              <a:gd name="connsiteY13" fmla="*/ 40204 h 1092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4475" h="1092455">
                <a:moveTo>
                  <a:pt x="7625" y="40204"/>
                </a:moveTo>
                <a:cubicBezTo>
                  <a:pt x="1021" y="355164"/>
                  <a:pt x="-5583" y="670124"/>
                  <a:pt x="7625" y="844876"/>
                </a:cubicBezTo>
                <a:cubicBezTo>
                  <a:pt x="20833" y="1019628"/>
                  <a:pt x="14737" y="1067380"/>
                  <a:pt x="86873" y="1088716"/>
                </a:cubicBezTo>
                <a:cubicBezTo>
                  <a:pt x="159009" y="1110052"/>
                  <a:pt x="338841" y="1035884"/>
                  <a:pt x="440441" y="972892"/>
                </a:cubicBezTo>
                <a:cubicBezTo>
                  <a:pt x="542041" y="909900"/>
                  <a:pt x="608081" y="762580"/>
                  <a:pt x="696473" y="710764"/>
                </a:cubicBezTo>
                <a:cubicBezTo>
                  <a:pt x="784865" y="658948"/>
                  <a:pt x="890529" y="654884"/>
                  <a:pt x="970793" y="661996"/>
                </a:cubicBezTo>
                <a:cubicBezTo>
                  <a:pt x="1051057" y="669108"/>
                  <a:pt x="1095761" y="713812"/>
                  <a:pt x="1178057" y="753436"/>
                </a:cubicBezTo>
                <a:cubicBezTo>
                  <a:pt x="1260353" y="793060"/>
                  <a:pt x="1344681" y="890596"/>
                  <a:pt x="1464569" y="899740"/>
                </a:cubicBezTo>
                <a:cubicBezTo>
                  <a:pt x="1584457" y="908884"/>
                  <a:pt x="1761241" y="857068"/>
                  <a:pt x="1897385" y="808300"/>
                </a:cubicBezTo>
                <a:cubicBezTo>
                  <a:pt x="2033529" y="759532"/>
                  <a:pt x="2184913" y="675204"/>
                  <a:pt x="2281433" y="607132"/>
                </a:cubicBezTo>
                <a:cubicBezTo>
                  <a:pt x="2377953" y="539060"/>
                  <a:pt x="2439929" y="495372"/>
                  <a:pt x="2476505" y="399868"/>
                </a:cubicBezTo>
                <a:cubicBezTo>
                  <a:pt x="2513081" y="304364"/>
                  <a:pt x="2527305" y="98116"/>
                  <a:pt x="2500889" y="34108"/>
                </a:cubicBezTo>
                <a:cubicBezTo>
                  <a:pt x="2474473" y="-29900"/>
                  <a:pt x="2318009" y="15820"/>
                  <a:pt x="2318009" y="15820"/>
                </a:cubicBezTo>
                <a:lnTo>
                  <a:pt x="7625" y="40204"/>
                </a:lnTo>
                <a:close/>
              </a:path>
            </a:pathLst>
          </a:cu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1624653" y="4465802"/>
            <a:ext cx="1319514" cy="1238491"/>
          </a:xfrm>
          <a:prstGeom prst="ellipse">
            <a:avLst/>
          </a:prstGeom>
          <a:solidFill>
            <a:srgbClr val="00B050"/>
          </a:solidFill>
          <a:ln>
            <a:solidFill>
              <a:srgbClr val="0058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Čtyřiadvaceticípá hvězda 4"/>
          <p:cNvSpPr/>
          <p:nvPr/>
        </p:nvSpPr>
        <p:spPr>
          <a:xfrm>
            <a:off x="4775161" y="5009248"/>
            <a:ext cx="850311" cy="827468"/>
          </a:xfrm>
          <a:prstGeom prst="star24">
            <a:avLst/>
          </a:prstGeom>
          <a:solidFill>
            <a:srgbClr val="00582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Čtyřiadvaceticípá hvězda 10"/>
          <p:cNvSpPr/>
          <p:nvPr/>
        </p:nvSpPr>
        <p:spPr>
          <a:xfrm>
            <a:off x="5408427" y="4825891"/>
            <a:ext cx="872767" cy="792436"/>
          </a:xfrm>
          <a:prstGeom prst="star24">
            <a:avLst/>
          </a:prstGeom>
          <a:solidFill>
            <a:srgbClr val="005828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149013" y="49318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1</a:t>
            </a:r>
            <a:endParaRPr lang="cs-CZ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077313" y="520548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702346" y="50092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2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090704" y="2214694"/>
            <a:ext cx="2789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 – </a:t>
            </a:r>
            <a:r>
              <a:rPr lang="cs-CZ" dirty="0" err="1" smtClean="0"/>
              <a:t>Weigela</a:t>
            </a:r>
            <a:r>
              <a:rPr lang="cs-CZ" dirty="0" smtClean="0"/>
              <a:t> Florida ´Victoria´</a:t>
            </a:r>
          </a:p>
          <a:p>
            <a:r>
              <a:rPr lang="cs-CZ" dirty="0" smtClean="0"/>
              <a:t>2 – </a:t>
            </a:r>
            <a:r>
              <a:rPr lang="cs-CZ" dirty="0" err="1" smtClean="0"/>
              <a:t>Juniperus</a:t>
            </a:r>
            <a:r>
              <a:rPr lang="cs-CZ" dirty="0" smtClean="0"/>
              <a:t> </a:t>
            </a:r>
            <a:r>
              <a:rPr lang="cs-CZ" dirty="0" err="1" smtClean="0"/>
              <a:t>horizontalis</a:t>
            </a:r>
            <a:r>
              <a:rPr lang="cs-CZ" dirty="0" smtClean="0"/>
              <a:t> ´Green </a:t>
            </a:r>
            <a:r>
              <a:rPr lang="cs-CZ" dirty="0" err="1" smtClean="0"/>
              <a:t>Carpet</a:t>
            </a:r>
            <a:r>
              <a:rPr lang="cs-CZ" dirty="0" smtClean="0"/>
              <a:t>´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34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293</TotalTime>
  <Words>590</Words>
  <Application>Microsoft Office PowerPoint</Application>
  <PresentationFormat>Širokoúhlá obrazovka</PresentationFormat>
  <Paragraphs>123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Tw Cen MT</vt:lpstr>
      <vt:lpstr>Kapka</vt:lpstr>
      <vt:lpstr>Jak na návrh záhonu</vt:lpstr>
      <vt:lpstr>Podmínky pro růst rostlin</vt:lpstr>
      <vt:lpstr>Požadavky zadavatele</vt:lpstr>
      <vt:lpstr>Velikost a tvar záhonu</vt:lpstr>
      <vt:lpstr>Velikost záhonu 1:50</vt:lpstr>
      <vt:lpstr>tvar záhonu</vt:lpstr>
      <vt:lpstr>Máme zakresleno – tak s chutí do toho</vt:lpstr>
      <vt:lpstr>Zákres do plánku – keře</vt:lpstr>
      <vt:lpstr>Zákres do plánku – keře</vt:lpstr>
      <vt:lpstr>Podrobnosti ke keřům </vt:lpstr>
      <vt:lpstr>Zákres do plánku - trvalky</vt:lpstr>
      <vt:lpstr>Zákres do plánku - trvalky</vt:lpstr>
      <vt:lpstr>Zákres do plánku - trvalky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 návrh záhonu</dc:title>
  <dc:creator>Zuzana Bukvičková</dc:creator>
  <cp:lastModifiedBy>Zuzana Bukvičková</cp:lastModifiedBy>
  <cp:revision>19</cp:revision>
  <dcterms:created xsi:type="dcterms:W3CDTF">2020-03-19T08:18:24Z</dcterms:created>
  <dcterms:modified xsi:type="dcterms:W3CDTF">2020-03-20T17:51:03Z</dcterms:modified>
</cp:coreProperties>
</file>