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8" r:id="rId8"/>
    <p:sldId id="261" r:id="rId9"/>
    <p:sldId id="264" r:id="rId10"/>
    <p:sldId id="265" r:id="rId11"/>
    <p:sldId id="269" r:id="rId12"/>
    <p:sldId id="263" r:id="rId13"/>
    <p:sldId id="266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2A5D89-7956-4FE9-91BE-6F030954FA25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05A601-F7A5-4B42-B17E-D456E253F58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476672"/>
            <a:ext cx="8099390" cy="2820740"/>
          </a:xfrm>
        </p:spPr>
        <p:txBody>
          <a:bodyPr>
            <a:normAutofit/>
          </a:bodyPr>
          <a:lstStyle/>
          <a:p>
            <a:r>
              <a:rPr lang="cs-CZ" altLang="en-US" sz="4800" dirty="0">
                <a:solidFill>
                  <a:srgbClr val="FF8600"/>
                </a:solidFill>
                <a:ea typeface="+mj-ea"/>
                <a:cs typeface="+mj-cs"/>
              </a:rPr>
              <a:t> </a:t>
            </a:r>
            <a:r>
              <a:rPr lang="cs-CZ" altLang="en-US" sz="4800" dirty="0">
                <a:solidFill>
                  <a:srgbClr val="0070C0"/>
                </a:solidFill>
                <a:ea typeface="+mj-ea"/>
                <a:cs typeface="+mj-cs"/>
              </a:rPr>
              <a:t>Šablona 32</a:t>
            </a:r>
            <a:br>
              <a:rPr lang="cs-CZ" altLang="en-US" sz="4800" dirty="0">
                <a:solidFill>
                  <a:srgbClr val="0070C0"/>
                </a:solidFill>
                <a:ea typeface="+mj-ea"/>
                <a:cs typeface="+mj-cs"/>
              </a:rPr>
            </a:br>
            <a:r>
              <a:rPr lang="cs-CZ" altLang="en-US" sz="4800" dirty="0">
                <a:solidFill>
                  <a:srgbClr val="0070C0"/>
                </a:solidFill>
                <a:ea typeface="+mj-ea"/>
                <a:cs typeface="+mj-cs"/>
              </a:rPr>
              <a:t/>
            </a:r>
            <a:br>
              <a:rPr lang="cs-CZ" altLang="en-US" sz="4800" dirty="0">
                <a:solidFill>
                  <a:srgbClr val="0070C0"/>
                </a:solidFill>
                <a:ea typeface="+mj-ea"/>
                <a:cs typeface="+mj-cs"/>
              </a:rPr>
            </a:br>
            <a:r>
              <a:rPr lang="cs-CZ" altLang="en-US" sz="2800" dirty="0" smtClean="0">
                <a:solidFill>
                  <a:srgbClr val="0070C0"/>
                </a:solidFill>
                <a:ea typeface="+mj-ea"/>
                <a:cs typeface="+mj-cs"/>
              </a:rPr>
              <a:t>VY_32_INOVACE_18_24_Ernest </a:t>
            </a:r>
            <a:r>
              <a:rPr lang="cs-CZ" altLang="en-US" sz="2800" dirty="0" err="1" smtClean="0">
                <a:solidFill>
                  <a:srgbClr val="0070C0"/>
                </a:solidFill>
                <a:ea typeface="+mj-ea"/>
                <a:cs typeface="+mj-cs"/>
              </a:rPr>
              <a:t>Hemingway</a:t>
            </a:r>
            <a:endParaRPr lang="cs-CZ" sz="2800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8229600" cy="1726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5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            Komu zvoní hrana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925144"/>
          </a:xfrm>
        </p:spPr>
        <p:txBody>
          <a:bodyPr/>
          <a:lstStyle/>
          <a:p>
            <a:r>
              <a:rPr lang="cs-CZ" dirty="0" smtClean="0"/>
              <a:t>román</a:t>
            </a:r>
          </a:p>
          <a:p>
            <a:r>
              <a:rPr lang="cs-CZ" dirty="0"/>
              <a:t>z</a:t>
            </a:r>
            <a:r>
              <a:rPr lang="cs-CZ" dirty="0" smtClean="0"/>
              <a:t> období španělské občanské války (1936)</a:t>
            </a:r>
          </a:p>
          <a:p>
            <a:r>
              <a:rPr lang="cs-CZ" dirty="0"/>
              <a:t>b</a:t>
            </a:r>
            <a:r>
              <a:rPr lang="cs-CZ" dirty="0" smtClean="0"/>
              <a:t>oj proti fašismu</a:t>
            </a:r>
          </a:p>
          <a:p>
            <a:endParaRPr lang="cs-CZ" dirty="0" smtClean="0"/>
          </a:p>
          <a:p>
            <a:r>
              <a:rPr lang="cs-CZ" dirty="0" smtClean="0"/>
              <a:t>hlavní postava, americký dobrovolník Robert,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je těžce raněn a čeká na smrt</a:t>
            </a:r>
          </a:p>
          <a:p>
            <a:pPr marL="36576" indent="0">
              <a:buNone/>
            </a:pPr>
            <a:r>
              <a:rPr lang="cs-CZ" dirty="0" smtClean="0"/>
              <a:t>    teprve </a:t>
            </a:r>
            <a:r>
              <a:rPr lang="cs-CZ" dirty="0"/>
              <a:t>teď nachází skutečný smysl života v </a:t>
            </a:r>
            <a:r>
              <a:rPr lang="cs-CZ" dirty="0" smtClean="0"/>
              <a:t> 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lásce </a:t>
            </a:r>
            <a:r>
              <a:rPr lang="cs-CZ" dirty="0"/>
              <a:t>ke španělské dívce</a:t>
            </a:r>
          </a:p>
          <a:p>
            <a:pPr marL="36576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                  Další díla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6984776" cy="3777283"/>
          </a:xfrm>
        </p:spPr>
        <p:txBody>
          <a:bodyPr/>
          <a:lstStyle/>
          <a:p>
            <a:r>
              <a:rPr lang="cs-CZ" dirty="0" smtClean="0"/>
              <a:t>Zelené pahorky africké (o lovu v Africe)</a:t>
            </a:r>
          </a:p>
          <a:p>
            <a:r>
              <a:rPr lang="cs-CZ" dirty="0" smtClean="0"/>
              <a:t>Fiesta</a:t>
            </a:r>
          </a:p>
          <a:p>
            <a:r>
              <a:rPr lang="cs-CZ" dirty="0" smtClean="0"/>
              <a:t>Smrt odpoledne </a:t>
            </a:r>
          </a:p>
          <a:p>
            <a:r>
              <a:rPr lang="cs-CZ" dirty="0" smtClean="0"/>
              <a:t>Pátá kolona (drama)</a:t>
            </a:r>
          </a:p>
          <a:p>
            <a:r>
              <a:rPr lang="cs-CZ" dirty="0" smtClean="0"/>
              <a:t>Muži bez žen (povídky)….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0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                    Novela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3993307"/>
          </a:xfrm>
        </p:spPr>
        <p:txBody>
          <a:bodyPr/>
          <a:lstStyle/>
          <a:p>
            <a:r>
              <a:rPr lang="cs-CZ" dirty="0" smtClean="0"/>
              <a:t>epický </a:t>
            </a:r>
            <a:r>
              <a:rPr lang="cs-CZ" dirty="0"/>
              <a:t>literární žánr</a:t>
            </a:r>
          </a:p>
          <a:p>
            <a:r>
              <a:rPr lang="cs-CZ" dirty="0" smtClean="0"/>
              <a:t>má </a:t>
            </a:r>
            <a:r>
              <a:rPr lang="cs-CZ" dirty="0"/>
              <a:t>blízko k povídce, ale vystupuje v ní více postav</a:t>
            </a:r>
          </a:p>
          <a:p>
            <a:r>
              <a:rPr lang="cs-CZ" dirty="0" smtClean="0"/>
              <a:t>charakter </a:t>
            </a:r>
            <a:r>
              <a:rPr lang="cs-CZ" dirty="0"/>
              <a:t>postav se nevyvíjí</a:t>
            </a:r>
          </a:p>
          <a:p>
            <a:r>
              <a:rPr lang="cs-CZ" dirty="0"/>
              <a:t>velmi často je v závěru </a:t>
            </a:r>
            <a:r>
              <a:rPr lang="cs-CZ" dirty="0">
                <a:hlinkClick r:id="rId2" action="ppaction://hlinksldjump"/>
              </a:rPr>
              <a:t>pointa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                    Román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3777283"/>
          </a:xfrm>
        </p:spPr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á bohatý děj, který se rozvětvuje</a:t>
            </a:r>
          </a:p>
          <a:p>
            <a:r>
              <a:rPr lang="cs-CZ" dirty="0"/>
              <a:t>r</a:t>
            </a:r>
            <a:r>
              <a:rPr lang="cs-CZ" dirty="0" smtClean="0"/>
              <a:t>ůzná prostředí, četné epizody</a:t>
            </a:r>
          </a:p>
          <a:p>
            <a:r>
              <a:rPr lang="cs-CZ" dirty="0"/>
              <a:t>c</a:t>
            </a:r>
            <a:r>
              <a:rPr lang="cs-CZ" dirty="0" smtClean="0"/>
              <a:t>harakteristika postav se vyvíjí</a:t>
            </a:r>
          </a:p>
          <a:p>
            <a:r>
              <a:rPr lang="cs-CZ" dirty="0" smtClean="0"/>
              <a:t>Podle námětu rozlišujeme román dobrodružný,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detektivní, psychologický, </a:t>
            </a:r>
            <a:r>
              <a:rPr lang="cs-CZ" dirty="0" smtClean="0">
                <a:hlinkClick r:id="rId2" action="ppaction://hlinksldjump"/>
              </a:rPr>
              <a:t>historický</a:t>
            </a:r>
            <a:r>
              <a:rPr lang="cs-CZ" dirty="0" smtClean="0"/>
              <a:t>….</a:t>
            </a:r>
          </a:p>
          <a:p>
            <a:pPr marL="36576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2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2068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200" dirty="0" smtClean="0">
                <a:latin typeface="Calibri"/>
                <a:ea typeface="Calibri"/>
                <a:cs typeface="Times New Roman"/>
              </a:rPr>
              <a:t>SOUKAL</a:t>
            </a:r>
            <a:r>
              <a:rPr lang="cs-CZ" sz="3200" dirty="0">
                <a:latin typeface="Calibri"/>
                <a:ea typeface="Calibri"/>
                <a:cs typeface="Times New Roman"/>
              </a:rPr>
              <a:t>, J. SPN. </a:t>
            </a:r>
            <a:r>
              <a:rPr lang="cs-CZ" sz="3200" i="1" dirty="0">
                <a:latin typeface="Calibri"/>
                <a:ea typeface="Calibri"/>
                <a:cs typeface="Times New Roman"/>
              </a:rPr>
              <a:t>Literární výchova</a:t>
            </a:r>
            <a:r>
              <a:rPr lang="cs-CZ" sz="3200" dirty="0">
                <a:latin typeface="Calibri"/>
                <a:ea typeface="Calibri"/>
                <a:cs typeface="Times New Roman"/>
              </a:rPr>
              <a:t>: </a:t>
            </a:r>
            <a:r>
              <a:rPr lang="cs-CZ" sz="3200" i="1" dirty="0">
                <a:latin typeface="Calibri"/>
                <a:ea typeface="Calibri"/>
                <a:cs typeface="Times New Roman"/>
              </a:rPr>
              <a:t>pro 2. stupeň základní školy a pro odpovídající ročníky víceletých gymnázií</a:t>
            </a:r>
            <a:r>
              <a:rPr lang="cs-CZ" sz="3200" dirty="0">
                <a:latin typeface="Calibri"/>
                <a:ea typeface="Calibri"/>
                <a:cs typeface="Times New Roman"/>
              </a:rPr>
              <a:t>. 1. Praha: SPN, 2002. ISBN 80-7235-026-9.</a:t>
            </a:r>
          </a:p>
          <a:p>
            <a:r>
              <a:rPr lang="cs-CZ" dirty="0"/>
              <a:t>http://ld.johanesville.net/hemingway/zivotopis </a:t>
            </a:r>
            <a:r>
              <a:rPr lang="en-US" dirty="0"/>
              <a:t>[4.1.2012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en-US" dirty="0"/>
              <a:t>http://</a:t>
            </a:r>
            <a:r>
              <a:rPr lang="en-US" dirty="0" smtClean="0"/>
              <a:t>www.bookdrum.com/books/a-moveable-feast/9780099909408/author-profile.html</a:t>
            </a:r>
            <a:r>
              <a:rPr lang="cs-CZ" dirty="0" smtClean="0"/>
              <a:t> </a:t>
            </a:r>
            <a:r>
              <a:rPr lang="en-US" dirty="0" smtClean="0"/>
              <a:t> [4.1.2012]</a:t>
            </a:r>
          </a:p>
          <a:p>
            <a:r>
              <a:rPr lang="en-US" dirty="0"/>
              <a:t>http://</a:t>
            </a:r>
            <a:r>
              <a:rPr lang="en-US" dirty="0" smtClean="0"/>
              <a:t>www.acontinuouslean.com/2009/10/16/papa [4.1.2012]</a:t>
            </a:r>
          </a:p>
          <a:p>
            <a:endParaRPr lang="en-US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8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>
            <a:normAutofit lnSpcReduction="10000"/>
          </a:bodyPr>
          <a:lstStyle/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ANOTACE: Prezentace, která může sloužit jako výklad o životě a díle </a:t>
            </a:r>
            <a:r>
              <a:rPr lang="cs-CZ" sz="2400" dirty="0" smtClean="0">
                <a:solidFill>
                  <a:prstClr val="white"/>
                </a:solidFill>
              </a:rPr>
              <a:t>Ernesta </a:t>
            </a:r>
            <a:r>
              <a:rPr lang="cs-CZ" sz="2400" dirty="0" err="1" smtClean="0">
                <a:solidFill>
                  <a:prstClr val="white"/>
                </a:solidFill>
              </a:rPr>
              <a:t>Hemingwaye</a:t>
            </a:r>
            <a:endParaRPr lang="cs-CZ" sz="2400" dirty="0">
              <a:solidFill>
                <a:prstClr val="white"/>
              </a:solidFill>
            </a:endParaRP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AUTOR: Mgr. Eva Klapková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JAZYK: český jazyk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OČEKÁVANÝ VÝSTUP: žáci se seznámí s </a:t>
            </a:r>
            <a:r>
              <a:rPr lang="cs-CZ" sz="2400" dirty="0" smtClean="0">
                <a:solidFill>
                  <a:prstClr val="white"/>
                </a:solidFill>
              </a:rPr>
              <a:t>životem a dílem spisovatele Ernesta </a:t>
            </a:r>
            <a:r>
              <a:rPr lang="cs-CZ" sz="2400" dirty="0" err="1" smtClean="0">
                <a:solidFill>
                  <a:prstClr val="white"/>
                </a:solidFill>
              </a:rPr>
              <a:t>Hemingwaye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endParaRPr lang="cs-CZ" sz="2400" dirty="0">
              <a:solidFill>
                <a:prstClr val="white"/>
              </a:solidFill>
            </a:endParaRP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SPECIÁLNÍ VZDĚLÁVACÍ POTŘEBY: interaktivní tabule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KLÍČOVÁ SLOVA: </a:t>
            </a:r>
            <a:r>
              <a:rPr lang="cs-CZ" sz="2400" dirty="0" err="1" smtClean="0">
                <a:solidFill>
                  <a:prstClr val="white"/>
                </a:solidFill>
              </a:rPr>
              <a:t>Hemingway</a:t>
            </a:r>
            <a:r>
              <a:rPr lang="cs-CZ" sz="2400" dirty="0" smtClean="0">
                <a:solidFill>
                  <a:prstClr val="white"/>
                </a:solidFill>
              </a:rPr>
              <a:t>, </a:t>
            </a:r>
            <a:r>
              <a:rPr lang="cs-CZ" sz="2400" dirty="0" smtClean="0">
                <a:solidFill>
                  <a:prstClr val="white"/>
                </a:solidFill>
              </a:rPr>
              <a:t>novela, román</a:t>
            </a:r>
            <a:endParaRPr lang="cs-CZ" sz="2400" dirty="0">
              <a:solidFill>
                <a:prstClr val="white"/>
              </a:solidFill>
            </a:endParaRP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DRUH UČEBNÍHO MATERIÁLU: prezentace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 smtClean="0">
                <a:solidFill>
                  <a:prstClr val="white"/>
                </a:solidFill>
              </a:rPr>
              <a:t>CÍLOVÁ </a:t>
            </a:r>
            <a:r>
              <a:rPr lang="cs-CZ" sz="2400" dirty="0">
                <a:solidFill>
                  <a:prstClr val="white"/>
                </a:solidFill>
              </a:rPr>
              <a:t>SKUPINA: žák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STUPEŇ A TYP VZDĚLÁVÁNÍ: základní vzdělávání – druhý stupeň</a:t>
            </a:r>
          </a:p>
          <a:p>
            <a:pPr marL="228600" lvl="0" indent="-182880">
              <a:buClr>
                <a:srgbClr val="FF8600"/>
              </a:buClr>
              <a:buSzTx/>
              <a:buFont typeface="Wingdings" charset="2"/>
              <a:buChar char="§"/>
            </a:pPr>
            <a:r>
              <a:rPr lang="cs-CZ" sz="2400" dirty="0">
                <a:solidFill>
                  <a:prstClr val="white"/>
                </a:solidFill>
              </a:rPr>
              <a:t>TYPICKÁ VĚKOVÁ SKUPINA: </a:t>
            </a:r>
            <a:r>
              <a:rPr lang="cs-CZ" sz="2400" dirty="0" smtClean="0">
                <a:solidFill>
                  <a:prstClr val="white"/>
                </a:solidFill>
              </a:rPr>
              <a:t>13-15 let</a:t>
            </a:r>
            <a:endParaRPr lang="cs-CZ" sz="2400" dirty="0">
              <a:solidFill>
                <a:prstClr val="white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7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cs-CZ" sz="9600" dirty="0" smtClean="0">
                <a:solidFill>
                  <a:srgbClr val="00B0F0"/>
                </a:solidFill>
              </a:rPr>
              <a:t>      Ernest   </a:t>
            </a:r>
          </a:p>
          <a:p>
            <a:pPr marL="36576" indent="0">
              <a:buNone/>
            </a:pPr>
            <a:r>
              <a:rPr lang="cs-CZ" sz="9600" dirty="0">
                <a:solidFill>
                  <a:srgbClr val="00B0F0"/>
                </a:solidFill>
              </a:rPr>
              <a:t> </a:t>
            </a:r>
            <a:r>
              <a:rPr lang="cs-CZ" sz="9600" dirty="0" smtClean="0">
                <a:solidFill>
                  <a:srgbClr val="00B0F0"/>
                </a:solidFill>
              </a:rPr>
              <a:t> </a:t>
            </a:r>
            <a:r>
              <a:rPr lang="cs-CZ" sz="9600" dirty="0" err="1" smtClean="0">
                <a:solidFill>
                  <a:srgbClr val="00B0F0"/>
                </a:solidFill>
              </a:rPr>
              <a:t>Hemingway</a:t>
            </a:r>
            <a:endParaRPr lang="cs-CZ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0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                               (1899-1961)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0070C0"/>
          </a:solidFill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0"/>
            <a:ext cx="349272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299400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82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</a:t>
            </a:r>
            <a:r>
              <a:rPr lang="cs-CZ" dirty="0" smtClean="0"/>
              <a:t>merický spisovatel, novinář</a:t>
            </a:r>
          </a:p>
          <a:p>
            <a:r>
              <a:rPr lang="cs-CZ" dirty="0"/>
              <a:t>z</a:t>
            </a:r>
            <a:r>
              <a:rPr lang="cs-CZ" dirty="0" smtClean="0"/>
              <a:t>a 1. světové války odešel jako dobrovolník na italskou frontu, byl těžce </a:t>
            </a:r>
            <a:r>
              <a:rPr lang="cs-CZ" dirty="0" smtClean="0"/>
              <a:t>raněn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iloval dobrodružství, boxoval, cestoval, lovil zvěř</a:t>
            </a:r>
          </a:p>
          <a:p>
            <a:r>
              <a:rPr lang="cs-CZ" dirty="0"/>
              <a:t>b</a:t>
            </a:r>
            <a:r>
              <a:rPr lang="cs-CZ" dirty="0" smtClean="0"/>
              <a:t>yl dopisovatelem v občanské válce ve Španělsku</a:t>
            </a:r>
          </a:p>
          <a:p>
            <a:r>
              <a:rPr lang="cs-CZ" dirty="0"/>
              <a:t>b</a:t>
            </a:r>
            <a:r>
              <a:rPr lang="cs-CZ" dirty="0" smtClean="0"/>
              <a:t>yl z tzv. „ztracené generace“ </a:t>
            </a:r>
          </a:p>
          <a:p>
            <a:r>
              <a:rPr lang="cs-CZ" dirty="0"/>
              <a:t>p</a:t>
            </a:r>
            <a:r>
              <a:rPr lang="cs-CZ" dirty="0" smtClean="0"/>
              <a:t>o válce žil ve Spojených státech a v Havaně</a:t>
            </a:r>
          </a:p>
          <a:p>
            <a:r>
              <a:rPr lang="cs-CZ" dirty="0"/>
              <a:t>p</a:t>
            </a:r>
            <a:r>
              <a:rPr lang="cs-CZ" dirty="0" smtClean="0"/>
              <a:t>odlehl alkoholu, pravděpodobně se zastřelil, když čistil </a:t>
            </a:r>
            <a:r>
              <a:rPr lang="cs-CZ" dirty="0" smtClean="0"/>
              <a:t>pistoli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ískal Nobelovu cenu za literaturu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5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8"/>
            <a:ext cx="4880094" cy="59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74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10" y="620688"/>
            <a:ext cx="7390722" cy="59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</a:t>
            </a:r>
            <a:r>
              <a:rPr lang="cs-CZ" dirty="0" smtClean="0">
                <a:solidFill>
                  <a:srgbClr val="0070C0"/>
                </a:solidFill>
              </a:rPr>
              <a:t>Stařec a moře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- </a:t>
            </a:r>
            <a:r>
              <a:rPr lang="cs-CZ" dirty="0" smtClean="0">
                <a:solidFill>
                  <a:srgbClr val="0070C0"/>
                </a:solidFill>
                <a:hlinkClick r:id="rId2" action="ppaction://hlinksldjump"/>
              </a:rPr>
              <a:t>novela</a:t>
            </a:r>
            <a:r>
              <a:rPr lang="cs-CZ" dirty="0" smtClean="0">
                <a:hlinkClick r:id="rId2" action="ppaction://hlinksldjump"/>
              </a:rPr>
              <a:t> </a:t>
            </a:r>
            <a:r>
              <a:rPr lang="cs-CZ" dirty="0" smtClean="0"/>
              <a:t>o kubánském rybáři (Santiago), který 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dlouho bez úspěchu vyplouvá s chlapcem na 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moře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- jednoho dne vyplouvá sám, zabere mu ryba,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se kterou skoro dva dny zápasí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- na cestě zpět mu ji však postupně sežerou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žraloci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- vrací se polomrtvý vyčerpáním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- tato postava symbolizuje nezdolnou sílu a </a:t>
            </a:r>
          </a:p>
          <a:p>
            <a:pPr marL="36576" indent="0">
              <a:buNone/>
            </a:pPr>
            <a:r>
              <a:rPr lang="cs-CZ" dirty="0"/>
              <a:t> </a:t>
            </a:r>
            <a:r>
              <a:rPr lang="cs-CZ" dirty="0" smtClean="0"/>
              <a:t>   vytrvalost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          Sbohem, armádo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hlinkClick r:id="rId2" action="ppaction://hlinksldjump"/>
              </a:rPr>
              <a:t>román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ychází z vlastní zkušenosti z 1. světové </a:t>
            </a:r>
            <a:r>
              <a:rPr lang="cs-CZ" dirty="0" smtClean="0"/>
              <a:t>války</a:t>
            </a:r>
          </a:p>
          <a:p>
            <a:r>
              <a:rPr lang="cs-CZ" dirty="0" smtClean="0"/>
              <a:t>Hlavní hrdina, mladý americký dobrovolník </a:t>
            </a:r>
            <a:r>
              <a:rPr lang="cs-CZ" dirty="0" err="1" smtClean="0"/>
              <a:t>Frederic</a:t>
            </a:r>
            <a:r>
              <a:rPr lang="cs-CZ" dirty="0" smtClean="0"/>
              <a:t>, jezdí jako řidič se sanitkou na italské frontě</a:t>
            </a:r>
          </a:p>
          <a:p>
            <a:r>
              <a:rPr lang="cs-CZ" dirty="0"/>
              <a:t>s</a:t>
            </a:r>
            <a:r>
              <a:rPr lang="cs-CZ" dirty="0" smtClean="0"/>
              <a:t>eznámí se s ošetřovatelkou Catherine a vzniká mezi nimi vztah</a:t>
            </a:r>
          </a:p>
          <a:p>
            <a:r>
              <a:rPr lang="cs-CZ" dirty="0" err="1" smtClean="0"/>
              <a:t>Frederic</a:t>
            </a:r>
            <a:r>
              <a:rPr lang="cs-CZ" dirty="0" smtClean="0"/>
              <a:t> odsuzuje válku jako nesmyslné krveprolití</a:t>
            </a:r>
          </a:p>
          <a:p>
            <a:r>
              <a:rPr lang="cs-CZ" dirty="0" smtClean="0"/>
              <a:t>Catherine na konci románu umírá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7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166</TotalTime>
  <Words>454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Prezentace aplikace PowerPoint</vt:lpstr>
      <vt:lpstr>Prezentace aplikace PowerPoint</vt:lpstr>
      <vt:lpstr>Prezentace aplikace PowerPoint</vt:lpstr>
      <vt:lpstr>                               (1899-1961)</vt:lpstr>
      <vt:lpstr>Prezentace aplikace PowerPoint</vt:lpstr>
      <vt:lpstr>Prezentace aplikace PowerPoint</vt:lpstr>
      <vt:lpstr>Prezentace aplikace PowerPoint</vt:lpstr>
      <vt:lpstr>               Stařec a moře</vt:lpstr>
      <vt:lpstr>          Sbohem, armádo</vt:lpstr>
      <vt:lpstr>            Komu zvoní hrana</vt:lpstr>
      <vt:lpstr>                  Další díla</vt:lpstr>
      <vt:lpstr>                    Novela</vt:lpstr>
      <vt:lpstr>                    Román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Kunovská Eva</dc:creator>
  <cp:lastModifiedBy>Kunovská Eva</cp:lastModifiedBy>
  <cp:revision>15</cp:revision>
  <dcterms:created xsi:type="dcterms:W3CDTF">2012-01-04T14:56:07Z</dcterms:created>
  <dcterms:modified xsi:type="dcterms:W3CDTF">2012-01-31T07:36:49Z</dcterms:modified>
</cp:coreProperties>
</file>