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49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15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2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42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16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82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14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27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10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D1E92-7CC6-40D7-9A41-6782A7F96E7C}" type="datetimeFigureOut">
              <a:rPr lang="cs-CZ" smtClean="0"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5783-27EA-48CE-9899-19F5392A10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49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22960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endParaRPr lang="cs-CZ" sz="2000" dirty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r>
              <a:rPr lang="cs-CZ" sz="1800" dirty="0">
                <a:solidFill>
                  <a:schemeClr val="tx2"/>
                </a:solidFill>
              </a:rPr>
              <a:t>Název školy:</a:t>
            </a:r>
            <a:r>
              <a:rPr lang="cs-CZ" sz="2000" dirty="0">
                <a:solidFill>
                  <a:schemeClr val="tx2"/>
                </a:solidFill>
              </a:rPr>
              <a:t>	</a:t>
            </a:r>
            <a:r>
              <a:rPr lang="cs-CZ" sz="1600" dirty="0">
                <a:solidFill>
                  <a:schemeClr val="tx2"/>
                </a:solidFill>
              </a:rPr>
              <a:t>Základní škola Městec Králové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endParaRPr 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r>
              <a:rPr lang="cs-CZ" sz="1800" dirty="0">
                <a:solidFill>
                  <a:schemeClr val="tx2"/>
                </a:solidFill>
              </a:rPr>
              <a:t>Autor:</a:t>
            </a:r>
            <a:r>
              <a:rPr lang="cs-CZ" sz="2000" dirty="0">
                <a:solidFill>
                  <a:schemeClr val="tx2"/>
                </a:solidFill>
              </a:rPr>
              <a:t>	</a:t>
            </a:r>
            <a:r>
              <a:rPr lang="cs-CZ" sz="1600" dirty="0" smtClean="0">
                <a:solidFill>
                  <a:schemeClr val="tx2"/>
                </a:solidFill>
              </a:rPr>
              <a:t>Mgr. Jana Volková</a:t>
            </a:r>
            <a:endParaRPr 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endParaRPr 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r>
              <a:rPr lang="cs-CZ" sz="1800" dirty="0">
                <a:solidFill>
                  <a:schemeClr val="tx2"/>
                </a:solidFill>
              </a:rPr>
              <a:t>Název:</a:t>
            </a:r>
            <a:r>
              <a:rPr lang="cs-CZ" sz="2000" dirty="0">
                <a:solidFill>
                  <a:schemeClr val="tx2"/>
                </a:solidFill>
              </a:rPr>
              <a:t>	</a:t>
            </a:r>
            <a:r>
              <a:rPr lang="cs-CZ" sz="1600" dirty="0" smtClean="0">
                <a:solidFill>
                  <a:schemeClr val="tx2"/>
                </a:solidFill>
              </a:rPr>
              <a:t>VY_32_INOVACE_01_OV9</a:t>
            </a:r>
            <a:endParaRPr 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endParaRPr 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r>
              <a:rPr lang="cs-CZ" sz="1800" dirty="0">
                <a:solidFill>
                  <a:schemeClr val="tx2"/>
                </a:solidFill>
              </a:rPr>
              <a:t>Číslo projektu:</a:t>
            </a:r>
            <a:r>
              <a:rPr lang="cs-CZ" sz="2000" dirty="0">
                <a:solidFill>
                  <a:schemeClr val="tx2"/>
                </a:solidFill>
              </a:rPr>
              <a:t>	</a:t>
            </a:r>
            <a:r>
              <a:rPr lang="cs-CZ" sz="1600" dirty="0">
                <a:solidFill>
                  <a:schemeClr val="tx2"/>
                </a:solidFill>
              </a:rPr>
              <a:t>CZ.1.07/1.4.00/21.2313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endParaRPr 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r>
              <a:rPr lang="cs-CZ" sz="1800" dirty="0">
                <a:solidFill>
                  <a:schemeClr val="tx2"/>
                </a:solidFill>
              </a:rPr>
              <a:t>Téma:	</a:t>
            </a:r>
            <a:r>
              <a:rPr lang="cs-CZ" sz="1800" dirty="0" smtClean="0">
                <a:solidFill>
                  <a:schemeClr val="tx2"/>
                </a:solidFill>
              </a:rPr>
              <a:t>Majetek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endParaRPr lang="cs-CZ" sz="16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tabLst>
                <a:tab pos="2332038" algn="l"/>
              </a:tabLst>
            </a:pPr>
            <a:r>
              <a:rPr lang="cs-CZ" sz="1800" dirty="0">
                <a:solidFill>
                  <a:schemeClr val="tx2"/>
                </a:solidFill>
              </a:rPr>
              <a:t>Anotace:	</a:t>
            </a:r>
            <a:r>
              <a:rPr lang="cs-CZ" sz="1600" dirty="0" smtClean="0">
                <a:solidFill>
                  <a:schemeClr val="tx2"/>
                </a:solidFill>
              </a:rPr>
              <a:t>Výkladová prezentace – majetek – druhy</a:t>
            </a:r>
            <a:r>
              <a:rPr lang="cs-CZ" sz="1600" dirty="0" smtClean="0">
                <a:solidFill>
                  <a:schemeClr val="tx2"/>
                </a:solidFill>
              </a:rPr>
              <a:t>. Následné stručné 	procvičení je zařazeno na konci prezentace.</a:t>
            </a:r>
            <a:endParaRPr lang="cs-CZ" sz="2000" dirty="0">
              <a:solidFill>
                <a:schemeClr val="tx2"/>
              </a:solidFill>
            </a:endParaRPr>
          </a:p>
        </p:txBody>
      </p:sp>
      <p:pic>
        <p:nvPicPr>
          <p:cNvPr id="2051" name="Picture 4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74638"/>
            <a:ext cx="748982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Soukromý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2348880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- p</a:t>
            </a:r>
            <a:r>
              <a:rPr lang="cs-CZ" sz="4000" dirty="0" smtClean="0"/>
              <a:t>atří konkrétní </a:t>
            </a:r>
            <a:r>
              <a:rPr lang="cs-CZ" sz="4000" dirty="0" smtClean="0"/>
              <a:t>osobě či skupině osob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cs-CZ" sz="4000" dirty="0"/>
              <a:t>o</a:t>
            </a:r>
            <a:r>
              <a:rPr lang="cs-CZ" sz="4000" dirty="0" smtClean="0"/>
              <a:t>sobní (FO)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cs-CZ" sz="4000" dirty="0"/>
              <a:t>r</a:t>
            </a:r>
            <a:r>
              <a:rPr lang="cs-CZ" sz="4000" dirty="0" smtClean="0"/>
              <a:t>odinný (rodina)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cs-CZ" sz="4000" dirty="0"/>
              <a:t>p</a:t>
            </a:r>
            <a:r>
              <a:rPr lang="cs-CZ" sz="4000" dirty="0" smtClean="0"/>
              <a:t>odnikový (firma, družstvo)</a:t>
            </a:r>
          </a:p>
          <a:p>
            <a:pPr marL="571500" indent="-571500">
              <a:buFont typeface="Wingdings" pitchFamily="2" charset="2"/>
              <a:buChar char="Ø"/>
            </a:pPr>
            <a:endParaRPr lang="cs-CZ" sz="4000" dirty="0" smtClean="0"/>
          </a:p>
        </p:txBody>
      </p:sp>
      <p:pic>
        <p:nvPicPr>
          <p:cNvPr id="1027" name="Picture 3" descr="C:\Users\Jana\AppData\Local\Microsoft\Windows\Temporary Internet Files\Content.IE5\D8WAM9BZ\MC9003183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313" y="3140968"/>
            <a:ext cx="1807769" cy="153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Veřejný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1988840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- p</a:t>
            </a:r>
            <a:r>
              <a:rPr lang="cs-CZ" sz="4000" dirty="0" smtClean="0"/>
              <a:t>atřící státu</a:t>
            </a:r>
            <a:endParaRPr lang="cs-CZ" sz="40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cs-CZ" sz="4000" dirty="0" smtClean="0"/>
              <a:t>obecní</a:t>
            </a:r>
            <a:r>
              <a:rPr lang="cs-CZ" sz="4000" dirty="0" smtClean="0"/>
              <a:t> (obec)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cs-CZ" sz="4000" dirty="0" smtClean="0"/>
              <a:t>státní (stát; státní podniky, přírodní rezervace, státní budovy, …)</a:t>
            </a:r>
            <a:endParaRPr lang="cs-CZ" sz="4000" dirty="0" smtClean="0"/>
          </a:p>
          <a:p>
            <a:pPr marL="571500" indent="-571500">
              <a:buFont typeface="Wingdings" pitchFamily="2" charset="2"/>
              <a:buChar char="Ø"/>
            </a:pPr>
            <a:endParaRPr lang="cs-CZ" sz="4000" dirty="0" smtClean="0"/>
          </a:p>
        </p:txBody>
      </p:sp>
      <p:pic>
        <p:nvPicPr>
          <p:cNvPr id="2050" name="Picture 2" descr="C:\Users\Jana\AppData\Local\Microsoft\Windows\Temporary Internet Files\Content.IE5\D8WAM9BZ\MC900414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602" y="4509120"/>
            <a:ext cx="2000816" cy="173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6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Opakování tématu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Ověř si, jak dobře jsi probrané téma pochopil!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099" name="Picture 3" descr="C:\Users\Jana\AppData\Local\Microsoft\Windows\Temporary Internet Files\Content.IE5\B0F08IYI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92696"/>
            <a:ext cx="1396201" cy="157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Opakování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Rozděl následující majetek na </a:t>
            </a:r>
            <a:r>
              <a:rPr lang="cs-CZ" u="sng" dirty="0" smtClean="0"/>
              <a:t>movitý</a:t>
            </a:r>
            <a:r>
              <a:rPr lang="cs-CZ" dirty="0" smtClean="0"/>
              <a:t> a </a:t>
            </a:r>
            <a:r>
              <a:rPr lang="cs-CZ" u="sng" dirty="0" smtClean="0"/>
              <a:t>nemovitý</a:t>
            </a:r>
            <a:r>
              <a:rPr lang="cs-CZ" dirty="0" smtClean="0"/>
              <a:t>: </a:t>
            </a:r>
            <a:r>
              <a:rPr lang="cs-CZ" i="1" dirty="0" smtClean="0"/>
              <a:t>auto, Pražský hrad, louka, obraz</a:t>
            </a:r>
          </a:p>
          <a:p>
            <a:pPr marL="514350" indent="-514350">
              <a:buFont typeface="+mj-lt"/>
              <a:buAutoNum type="arabicPeriod"/>
            </a:pPr>
            <a:endParaRPr lang="cs-CZ" i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/>
              <a:t>Rozděl následující majetek na </a:t>
            </a:r>
            <a:r>
              <a:rPr lang="cs-CZ" u="sng" dirty="0" smtClean="0"/>
              <a:t>soukromý</a:t>
            </a:r>
            <a:r>
              <a:rPr lang="cs-CZ" dirty="0" smtClean="0"/>
              <a:t> a </a:t>
            </a:r>
            <a:r>
              <a:rPr lang="cs-CZ" u="sng" dirty="0" smtClean="0"/>
              <a:t>veřejný</a:t>
            </a:r>
            <a:r>
              <a:rPr lang="cs-CZ" dirty="0" smtClean="0"/>
              <a:t>: </a:t>
            </a:r>
            <a:r>
              <a:rPr lang="cs-CZ" i="1" dirty="0"/>
              <a:t>auto, slova písně Kde domov můj, Pražský hrad, </a:t>
            </a:r>
            <a:r>
              <a:rPr lang="cs-CZ" i="1" dirty="0" smtClean="0"/>
              <a:t>louka ZD Sloveč, babiččin obraz</a:t>
            </a:r>
            <a:r>
              <a:rPr lang="cs-CZ" i="1" dirty="0"/>
              <a:t>, technologie výroby kontaktních čoček.</a:t>
            </a:r>
          </a:p>
          <a:p>
            <a:pPr marL="514350" indent="-514350">
              <a:buAutoNum type="arabicPeriod"/>
            </a:pPr>
            <a:endParaRPr lang="cs-CZ" i="1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4" name="Picture 3" descr="C:\Users\Jana\AppData\Local\Microsoft\Windows\Temporary Internet Files\Content.IE5\VV7YO8FO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69160"/>
            <a:ext cx="950875" cy="13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Opakování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70100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3. Vyjmenuj alespoň 5 věcí, které patří jenom tobě.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4. Vyjmenuj alespoň 5 věcí, které mohou patřit do rodinného vlastnictví.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5. Vyjmenuj </a:t>
            </a:r>
            <a:r>
              <a:rPr lang="cs-CZ" dirty="0"/>
              <a:t>alespoň 5 věcí, které mohou patřit do </a:t>
            </a:r>
            <a:r>
              <a:rPr lang="cs-CZ" dirty="0" smtClean="0"/>
              <a:t>podnikového vlastnictví</a:t>
            </a:r>
            <a:r>
              <a:rPr lang="cs-CZ" dirty="0"/>
              <a:t>.</a:t>
            </a:r>
            <a:endParaRPr lang="cs-CZ" i="1" dirty="0"/>
          </a:p>
          <a:p>
            <a:pPr marL="514350" indent="-514350">
              <a:buAutoNum type="arabicPeriod"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5" name="Picture 3" descr="C:\Users\Jana\AppData\Local\Microsoft\Windows\Temporary Internet Files\Content.IE5\VV7YO8FO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875" y="620688"/>
            <a:ext cx="1146051" cy="160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0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Řešení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Zkontroluj si své odpovědi!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Jana\AppData\Local\Microsoft\Windows\Temporary Internet Files\Content.IE5\3SI3NPYL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6" y="476672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4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u="sng" dirty="0"/>
              <a:t>m</a:t>
            </a:r>
            <a:r>
              <a:rPr lang="cs-CZ" u="sng" dirty="0" smtClean="0"/>
              <a:t>ovitý</a:t>
            </a:r>
            <a:r>
              <a:rPr lang="cs-CZ" dirty="0" smtClean="0"/>
              <a:t>: </a:t>
            </a:r>
            <a:r>
              <a:rPr lang="cs-CZ" i="1" dirty="0" smtClean="0"/>
              <a:t>auto,</a:t>
            </a:r>
            <a:r>
              <a:rPr lang="cs-CZ" i="1" dirty="0"/>
              <a:t> obraz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nemovitý</a:t>
            </a:r>
            <a:r>
              <a:rPr lang="cs-CZ" dirty="0" smtClean="0"/>
              <a:t>:</a:t>
            </a:r>
            <a:r>
              <a:rPr lang="cs-CZ" i="1" dirty="0"/>
              <a:t> </a:t>
            </a:r>
            <a:r>
              <a:rPr lang="cs-CZ" i="1" dirty="0" smtClean="0"/>
              <a:t>Pražský hrad, louka</a:t>
            </a:r>
          </a:p>
          <a:p>
            <a:pPr marL="514350" indent="-514350">
              <a:buFont typeface="+mj-lt"/>
              <a:buAutoNum type="arabicPeriod"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u="sng" dirty="0" smtClean="0"/>
              <a:t>soukromý</a:t>
            </a:r>
            <a:r>
              <a:rPr lang="cs-CZ" dirty="0" smtClean="0"/>
              <a:t>: </a:t>
            </a:r>
            <a:r>
              <a:rPr lang="cs-CZ" i="1" dirty="0" smtClean="0"/>
              <a:t>auto, louka ZD Sloveč, </a:t>
            </a:r>
            <a:r>
              <a:rPr lang="cs-CZ" i="1" dirty="0"/>
              <a:t>babiččin obraz, technologie výroby kontaktních čoček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u="sng" dirty="0" smtClean="0"/>
              <a:t>veřejný</a:t>
            </a:r>
            <a:r>
              <a:rPr lang="cs-CZ" dirty="0" smtClean="0"/>
              <a:t>:</a:t>
            </a:r>
            <a:r>
              <a:rPr lang="cs-CZ" i="1" dirty="0" smtClean="0"/>
              <a:t>, </a:t>
            </a:r>
            <a:r>
              <a:rPr lang="cs-CZ" i="1" dirty="0"/>
              <a:t>slova písně Kde domov můj, Pražský </a:t>
            </a:r>
            <a:r>
              <a:rPr lang="cs-CZ" i="1" dirty="0" smtClean="0"/>
              <a:t>hrad</a:t>
            </a:r>
            <a:endParaRPr lang="cs-CZ" i="1" dirty="0"/>
          </a:p>
          <a:p>
            <a:pPr marL="514350" indent="-514350">
              <a:buAutoNum type="arabicPeriod"/>
            </a:pPr>
            <a:endParaRPr lang="cs-CZ" i="1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7170" name="Picture 2" descr="C:\Users\Jana\AppData\Local\Microsoft\Windows\Temporary Internet Files\Content.IE5\D8WAM9BZ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996952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3. např. pero, aktovka, tričko, kolo, sešit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4. např. dům, pole, zahrada, auto, byt, počítač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5. např. soustruh, účetní knihy, výrobní hala, vlaková souprava, traktor</a:t>
            </a:r>
            <a:endParaRPr lang="cs-CZ" i="1" dirty="0"/>
          </a:p>
          <a:p>
            <a:pPr marL="514350" indent="-514350">
              <a:buAutoNum type="arabicPeriod"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7" name="Picture 3" descr="C:\Users\Jana\AppData\Local\Microsoft\Windows\Temporary Internet Files\Content.IE5\B0F08IYI\MC9004344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1172091" cy="109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08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Použité kliparty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72819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	Všechny použité kliparty jsou z volně dostupných sad programu PowerPoint společnosti Microsoft.</a:t>
            </a:r>
            <a:endParaRPr lang="cs-CZ" dirty="0"/>
          </a:p>
        </p:txBody>
      </p:sp>
      <p:pic>
        <p:nvPicPr>
          <p:cNvPr id="8194" name="Picture 2" descr="C:\Users\Jana\AppData\Local\Microsoft\Windows\Temporary Internet Files\Content.IE5\VV7YO8FO\MC9003049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32" y="3933056"/>
            <a:ext cx="1951330" cy="18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7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790" y="2344761"/>
            <a:ext cx="7772400" cy="1368152"/>
          </a:xfrm>
          <a:noFill/>
        </p:spPr>
        <p:txBody>
          <a:bodyPr>
            <a:normAutofit/>
          </a:bodyPr>
          <a:lstStyle/>
          <a:p>
            <a:r>
              <a:rPr lang="cs-CZ" sz="80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Majetek</a:t>
            </a:r>
            <a:endParaRPr lang="cs-CZ" sz="8000" b="1" dirty="0">
              <a:solidFill>
                <a:srgbClr val="00B05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3933056"/>
            <a:ext cx="5184576" cy="62292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92D050"/>
                </a:solidFill>
              </a:rPr>
              <a:t>(Ekonomie)</a:t>
            </a:r>
            <a:endParaRPr lang="cs-CZ" dirty="0">
              <a:solidFill>
                <a:srgbClr val="92D050"/>
              </a:solidFill>
            </a:endParaRPr>
          </a:p>
        </p:txBody>
      </p:sp>
      <p:pic>
        <p:nvPicPr>
          <p:cNvPr id="1027" name="Picture 3" descr="C:\Users\Jana\AppData\Local\Microsoft\Windows\Temporary Internet Files\Content.IE5\D8WAM9BZ\MC900024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76672"/>
            <a:ext cx="219464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0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Majetek - dělení</a:t>
            </a:r>
            <a:endParaRPr lang="cs-CZ" sz="6000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123728" y="2276872"/>
            <a:ext cx="1512168" cy="9361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5220072" y="2288389"/>
            <a:ext cx="1224136" cy="9245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043608" y="3789040"/>
            <a:ext cx="3456384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p</a:t>
            </a:r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odle druhu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076056" y="3789040"/>
            <a:ext cx="3456384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p</a:t>
            </a:r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odle vlastníka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78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5298" y="1672136"/>
            <a:ext cx="7772400" cy="1470025"/>
          </a:xfrm>
          <a:noFill/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Majetek – podle druhu</a:t>
            </a:r>
            <a:endParaRPr lang="cs-CZ" sz="6000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323012" y="3177997"/>
            <a:ext cx="612068" cy="46229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5526106" y="3177996"/>
            <a:ext cx="612068" cy="46229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00854" y="3861048"/>
            <a:ext cx="3456384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hmotný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860032" y="3861048"/>
            <a:ext cx="3456384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nehmotný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5373216"/>
            <a:ext cx="1494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/>
              <a:t>m</a:t>
            </a:r>
            <a:r>
              <a:rPr lang="cs-CZ" sz="3000" dirty="0" smtClean="0"/>
              <a:t>ovitý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900854" y="4725144"/>
            <a:ext cx="612068" cy="46229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347508" y="4753857"/>
            <a:ext cx="523292" cy="58336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790324" y="5373216"/>
            <a:ext cx="1637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nemovitý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407602" y="674192"/>
            <a:ext cx="3456384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finanční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3942722" y="1544598"/>
            <a:ext cx="0" cy="7200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4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Finanční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29611" y="2708920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n</a:t>
            </a:r>
            <a:r>
              <a:rPr lang="cs-CZ" sz="4000" dirty="0" smtClean="0"/>
              <a:t>apř. </a:t>
            </a:r>
          </a:p>
          <a:p>
            <a:pPr marL="285750" indent="-285750">
              <a:buFontTx/>
              <a:buChar char="-"/>
            </a:pPr>
            <a:r>
              <a:rPr lang="cs-CZ" sz="4000" dirty="0" smtClean="0"/>
              <a:t>peníze</a:t>
            </a:r>
          </a:p>
          <a:p>
            <a:pPr marL="285750" indent="-285750">
              <a:buFontTx/>
              <a:buChar char="-"/>
            </a:pPr>
            <a:r>
              <a:rPr lang="cs-CZ" sz="4000" dirty="0"/>
              <a:t>c</a:t>
            </a:r>
            <a:r>
              <a:rPr lang="cs-CZ" sz="4000" dirty="0" smtClean="0"/>
              <a:t>enné papíry</a:t>
            </a:r>
            <a:endParaRPr lang="cs-CZ" sz="4000" dirty="0"/>
          </a:p>
        </p:txBody>
      </p:sp>
      <p:pic>
        <p:nvPicPr>
          <p:cNvPr id="1026" name="Picture 2" descr="C:\Users\Jana\AppData\Local\Microsoft\Windows\Temporary Internet Files\Content.IE5\VV7YO8FO\MC90044131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195" y="306896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83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2920" y="620688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Nehmotný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29611" y="213285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= duševní</a:t>
            </a:r>
          </a:p>
          <a:p>
            <a:r>
              <a:rPr lang="cs-CZ" sz="4000" dirty="0" smtClean="0"/>
              <a:t>např. </a:t>
            </a:r>
          </a:p>
          <a:p>
            <a:pPr marL="285750" indent="-285750">
              <a:buFontTx/>
              <a:buChar char="-"/>
            </a:pPr>
            <a:r>
              <a:rPr lang="cs-CZ" sz="4000" dirty="0" smtClean="0"/>
              <a:t>píseň</a:t>
            </a:r>
          </a:p>
          <a:p>
            <a:pPr marL="285750" indent="-285750">
              <a:buFontTx/>
              <a:buChar char="-"/>
            </a:pPr>
            <a:r>
              <a:rPr lang="cs-CZ" sz="4000" dirty="0"/>
              <a:t>t</a:t>
            </a:r>
            <a:r>
              <a:rPr lang="cs-CZ" sz="4000" dirty="0" smtClean="0"/>
              <a:t>echnologický postup</a:t>
            </a:r>
            <a:endParaRPr lang="cs-CZ" sz="4000" dirty="0"/>
          </a:p>
        </p:txBody>
      </p:sp>
      <p:pic>
        <p:nvPicPr>
          <p:cNvPr id="2050" name="Picture 2" descr="C:\Users\Jana\AppData\Local\Microsoft\Windows\Temporary Internet Files\Content.IE5\B0F08IYI\MC9004417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3852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9807" y="5229200"/>
            <a:ext cx="3528392" cy="4770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500" dirty="0" smtClean="0">
                <a:solidFill>
                  <a:srgbClr val="FF0000"/>
                </a:solidFill>
              </a:rPr>
              <a:t>POZOR: autorský zákon!!!</a:t>
            </a:r>
            <a:endParaRPr lang="cs-CZ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8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5825" y="764704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Hmotný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29611" y="2244367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a) </a:t>
            </a:r>
            <a:r>
              <a:rPr lang="cs-CZ" sz="4000" u="sng" dirty="0"/>
              <a:t>m</a:t>
            </a:r>
            <a:r>
              <a:rPr lang="cs-CZ" sz="4000" u="sng" dirty="0" smtClean="0"/>
              <a:t>ovitý </a:t>
            </a:r>
            <a:r>
              <a:rPr lang="cs-CZ" sz="4000" dirty="0" smtClean="0"/>
              <a:t>– </a:t>
            </a:r>
            <a:r>
              <a:rPr lang="cs-CZ" sz="4000" dirty="0" smtClean="0"/>
              <a:t>možno přemisťovat</a:t>
            </a:r>
            <a:endParaRPr lang="cs-CZ" sz="4000" u="sng" dirty="0" smtClean="0"/>
          </a:p>
          <a:p>
            <a:r>
              <a:rPr lang="cs-CZ" sz="4000" dirty="0" smtClean="0"/>
              <a:t>např. </a:t>
            </a:r>
          </a:p>
          <a:p>
            <a:pPr marL="285750" indent="-285750">
              <a:buFontTx/>
              <a:buChar char="-"/>
            </a:pPr>
            <a:r>
              <a:rPr lang="cs-CZ" sz="4000" dirty="0" smtClean="0"/>
              <a:t>auto</a:t>
            </a:r>
          </a:p>
          <a:p>
            <a:pPr marL="285750" indent="-285750">
              <a:buFontTx/>
              <a:buChar char="-"/>
            </a:pPr>
            <a:r>
              <a:rPr lang="cs-CZ" sz="4000" dirty="0" smtClean="0"/>
              <a:t>aktovka</a:t>
            </a:r>
            <a:endParaRPr lang="cs-CZ" sz="4000" dirty="0"/>
          </a:p>
        </p:txBody>
      </p:sp>
      <p:pic>
        <p:nvPicPr>
          <p:cNvPr id="3074" name="Picture 2" descr="C:\Users\Jana\AppData\Local\Microsoft\Windows\Temporary Internet Files\Content.IE5\D8WAM9BZ\MC9004040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54362"/>
            <a:ext cx="184150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8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Hmotný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37178" y="2131982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a) </a:t>
            </a:r>
            <a:r>
              <a:rPr lang="cs-CZ" sz="4000" u="sng" dirty="0" smtClean="0"/>
              <a:t>nemovitý</a:t>
            </a:r>
            <a:r>
              <a:rPr lang="cs-CZ" sz="4000" dirty="0" smtClean="0"/>
              <a:t> – nelze přemisťovat</a:t>
            </a:r>
            <a:endParaRPr lang="cs-CZ" sz="4000" u="sng" dirty="0" smtClean="0"/>
          </a:p>
          <a:p>
            <a:r>
              <a:rPr lang="cs-CZ" sz="4000" dirty="0" smtClean="0"/>
              <a:t>např. </a:t>
            </a:r>
          </a:p>
          <a:p>
            <a:pPr marL="285750" indent="-285750">
              <a:buFontTx/>
              <a:buChar char="-"/>
            </a:pPr>
            <a:r>
              <a:rPr lang="cs-CZ" sz="4000" dirty="0" smtClean="0"/>
              <a:t>dům</a:t>
            </a:r>
          </a:p>
          <a:p>
            <a:pPr marL="285750" indent="-285750">
              <a:buFontTx/>
              <a:buChar char="-"/>
            </a:pPr>
            <a:r>
              <a:rPr lang="cs-CZ" sz="4000" dirty="0"/>
              <a:t>b</a:t>
            </a:r>
            <a:r>
              <a:rPr lang="cs-CZ" sz="4000" dirty="0" smtClean="0"/>
              <a:t>yt</a:t>
            </a:r>
          </a:p>
          <a:p>
            <a:pPr marL="285750" indent="-285750">
              <a:buFontTx/>
              <a:buChar char="-"/>
            </a:pPr>
            <a:r>
              <a:rPr lang="cs-CZ" sz="4000" dirty="0" smtClean="0"/>
              <a:t>pole</a:t>
            </a:r>
            <a:endParaRPr lang="cs-CZ" sz="4000" dirty="0"/>
          </a:p>
        </p:txBody>
      </p:sp>
      <p:pic>
        <p:nvPicPr>
          <p:cNvPr id="4099" name="Picture 3" descr="C:\Users\Jana\AppData\Local\Microsoft\Windows\Temporary Internet Files\Content.IE5\B0F08IYI\MC9001496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17032"/>
            <a:ext cx="2050610" cy="190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2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  <a:noFill/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Majetek – podle vlastníka</a:t>
            </a:r>
            <a:endParaRPr lang="cs-CZ" sz="6000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123728" y="2744924"/>
            <a:ext cx="1512168" cy="9361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5609329" y="2744924"/>
            <a:ext cx="1224136" cy="9245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043608" y="3789040"/>
            <a:ext cx="3456384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soukromý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076056" y="3789040"/>
            <a:ext cx="3456384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veřejný</a:t>
            </a:r>
            <a:endParaRPr lang="cs-CZ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009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311</Words>
  <Application>Microsoft Office PowerPoint</Application>
  <PresentationFormat>Předvádění na obrazovce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Majetek</vt:lpstr>
      <vt:lpstr>Majetek - dělení</vt:lpstr>
      <vt:lpstr>Majetek – podle druhu</vt:lpstr>
      <vt:lpstr>Finanční</vt:lpstr>
      <vt:lpstr>Nehmotný</vt:lpstr>
      <vt:lpstr>Hmotný</vt:lpstr>
      <vt:lpstr>Hmotný</vt:lpstr>
      <vt:lpstr>Majetek – podle vlastníka</vt:lpstr>
      <vt:lpstr>Soukromý</vt:lpstr>
      <vt:lpstr>Veřejný</vt:lpstr>
      <vt:lpstr>Opakování tématu</vt:lpstr>
      <vt:lpstr>Opakování</vt:lpstr>
      <vt:lpstr>Opakování</vt:lpstr>
      <vt:lpstr>Řešení</vt:lpstr>
      <vt:lpstr>Řešení</vt:lpstr>
      <vt:lpstr>Řešení</vt:lpstr>
      <vt:lpstr>Použité kliparty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15</cp:revision>
  <dcterms:created xsi:type="dcterms:W3CDTF">2012-12-27T17:26:06Z</dcterms:created>
  <dcterms:modified xsi:type="dcterms:W3CDTF">2012-12-28T06:20:18Z</dcterms:modified>
</cp:coreProperties>
</file>