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69" r:id="rId2"/>
    <p:sldId id="274" r:id="rId3"/>
    <p:sldId id="270" r:id="rId4"/>
    <p:sldId id="272" r:id="rId5"/>
    <p:sldId id="273" r:id="rId6"/>
    <p:sldId id="271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77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>
      <p:cViewPr varScale="1">
        <p:scale>
          <a:sx n="84" d="100"/>
          <a:sy n="84" d="100"/>
        </p:scale>
        <p:origin x="1445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BBDE-ADC1-4540-A558-8929DAC360EB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3B73-EBF8-4A42-8CC2-E2ED11FF8D4A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95466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BBDE-ADC1-4540-A558-8929DAC360EB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3B73-EBF8-4A42-8CC2-E2ED11FF8D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38211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BBDE-ADC1-4540-A558-8929DAC360EB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3B73-EBF8-4A42-8CC2-E2ED11FF8D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44049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BBDE-ADC1-4540-A558-8929DAC360EB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3B73-EBF8-4A42-8CC2-E2ED11FF8D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040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BBDE-ADC1-4540-A558-8929DAC360EB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3B73-EBF8-4A42-8CC2-E2ED11FF8D4A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65365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BBDE-ADC1-4540-A558-8929DAC360EB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3B73-EBF8-4A42-8CC2-E2ED11FF8D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9142792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BBDE-ADC1-4540-A558-8929DAC360EB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3B73-EBF8-4A42-8CC2-E2ED11FF8D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528902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BBDE-ADC1-4540-A558-8929DAC360EB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3B73-EBF8-4A42-8CC2-E2ED11FF8D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43860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BBDE-ADC1-4540-A558-8929DAC360EB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3B73-EBF8-4A42-8CC2-E2ED11FF8D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69522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39DBBDE-ADC1-4540-A558-8929DAC360EB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883B73-EBF8-4A42-8CC2-E2ED11FF8D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90699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BBDE-ADC1-4540-A558-8929DAC360EB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3B73-EBF8-4A42-8CC2-E2ED11FF8D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01081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9DBBDE-ADC1-4540-A558-8929DAC360EB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5883B73-EBF8-4A42-8CC2-E2ED11FF8D4A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4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slow">
    <p:pull dir="r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Stavba těla rostlin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3906128"/>
      </p:ext>
    </p:extLst>
  </p:cSld>
  <p:clrMapOvr>
    <a:masterClrMapping/>
  </p:clrMapOvr>
  <p:transition spd="slow">
    <p:pull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32656"/>
            <a:ext cx="1656184" cy="46166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cs-CZ" sz="2400" b="1" cap="small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Pamatuj:</a:t>
            </a:r>
            <a:endParaRPr lang="cs-CZ" sz="2400" b="1" cap="small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927884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000" b="1" dirty="0" smtClean="0"/>
              <a:t>Kořeny mají různý tvar a různou funkci. Rostou zpravidla pod zemí a nikdy na nich nevyrůstají listy.Kořeny upevňují rostliny v zemi a čerpají z půdy vodu s rozpuštěnými živinami.</a:t>
            </a:r>
            <a:endParaRPr lang="cs-CZ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317" y="2060848"/>
            <a:ext cx="545986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755576" y="530120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kořen nitkovitý, válcovitý, vřetenovitý, kuželovitý, řepovitý, srdcovitý</a:t>
            </a:r>
            <a:endParaRPr lang="cs-CZ" b="1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0466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cap="small" dirty="0" smtClean="0">
                <a:latin typeface="Century" pitchFamily="18" charset="0"/>
                <a:ea typeface="Batang" pitchFamily="18" charset="-127"/>
              </a:rPr>
              <a:t>Stonek  </a:t>
            </a:r>
            <a:endParaRPr lang="cs-CZ" sz="2800" b="1" cap="small" dirty="0"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927884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000" b="1" dirty="0" smtClean="0"/>
              <a:t>je nadzemní část rostliny, je článkovaný, nese listy a květy; listy vyrůstají z tzv. </a:t>
            </a:r>
            <a:r>
              <a:rPr lang="cs-CZ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uzlin</a:t>
            </a:r>
            <a:r>
              <a:rPr lang="cs-CZ" sz="2000" b="1" dirty="0" smtClean="0"/>
              <a:t>. Uzliny u trav se nazývají </a:t>
            </a:r>
            <a:r>
              <a:rPr lang="cs-CZ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kolénka</a:t>
            </a:r>
            <a:r>
              <a:rPr lang="cs-CZ" sz="2000" b="1" dirty="0" smtClean="0"/>
              <a:t> 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1772816"/>
            <a:ext cx="6624736" cy="46166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cs-CZ" sz="2400" b="1" cap="small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Pamatuj, že rozlišujeme 3 typy stonků :</a:t>
            </a:r>
            <a:endParaRPr lang="cs-CZ" sz="2400" b="1" cap="small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www.ped.muni.cz/wchem/sm/dp/davidova/www_zaci1/bylin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2232248" cy="2551141"/>
          </a:xfrm>
          <a:prstGeom prst="rect">
            <a:avLst/>
          </a:prstGeom>
          <a:noFill/>
        </p:spPr>
      </p:pic>
      <p:pic>
        <p:nvPicPr>
          <p:cNvPr id="1028" name="Picture 4" descr="http://nd01.jxs.cz/223/172/91045d424c_39191663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276872"/>
            <a:ext cx="2438400" cy="1323975"/>
          </a:xfrm>
          <a:prstGeom prst="rect">
            <a:avLst/>
          </a:prstGeom>
          <a:noFill/>
        </p:spPr>
      </p:pic>
      <p:pic>
        <p:nvPicPr>
          <p:cNvPr id="1030" name="Picture 6" descr="http://casti-rostlin.atlasweb.cz/lodyha.jpg"/>
          <p:cNvPicPr>
            <a:picLocks noChangeAspect="1" noChangeArrowheads="1"/>
          </p:cNvPicPr>
          <p:nvPr/>
        </p:nvPicPr>
        <p:blipFill rotWithShape="1">
          <a:blip r:embed="rId4" cstate="print"/>
          <a:srcRect b="10980"/>
          <a:stretch/>
        </p:blipFill>
        <p:spPr bwMode="auto">
          <a:xfrm>
            <a:off x="2359200" y="3535849"/>
            <a:ext cx="1728192" cy="2413432"/>
          </a:xfrm>
          <a:prstGeom prst="rect">
            <a:avLst/>
          </a:prstGeom>
          <a:noFill/>
        </p:spPr>
      </p:pic>
      <p:pic>
        <p:nvPicPr>
          <p:cNvPr id="1032" name="Picture 8" descr="http://img.blesk.cz/static/old_abc/abctisk/45/14/214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789040"/>
            <a:ext cx="1584573" cy="2475077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1691680" y="30689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Stvol </a:t>
            </a:r>
            <a:r>
              <a:rPr lang="cs-CZ" dirty="0" smtClean="0"/>
              <a:t> (stonek bez listů)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419872" y="45811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Lodyha </a:t>
            </a:r>
            <a:r>
              <a:rPr lang="cs-CZ" dirty="0" smtClean="0"/>
              <a:t> (stonek s listy)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516216" y="486916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Stéblo </a:t>
            </a:r>
            <a:r>
              <a:rPr lang="cs-CZ" dirty="0" smtClean="0"/>
              <a:t> (duté,článkované s listy)</a:t>
            </a:r>
            <a:endParaRPr lang="cs-CZ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548680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000" b="1" dirty="0" smtClean="0"/>
              <a:t>Některé stonky využíváme jako </a:t>
            </a:r>
            <a:r>
              <a:rPr lang="cs-CZ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potraviny</a:t>
            </a:r>
            <a:r>
              <a:rPr lang="cs-CZ" sz="2000" b="1" dirty="0" smtClean="0"/>
              <a:t>, některé se uplatňují v </a:t>
            </a:r>
            <a:r>
              <a:rPr lang="cs-CZ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textilním průmyslu</a:t>
            </a:r>
            <a:r>
              <a:rPr lang="cs-CZ" sz="2000" b="1" dirty="0" smtClean="0"/>
              <a:t>, stonky trav a jetelovin jsou </a:t>
            </a:r>
            <a:r>
              <a:rPr lang="cs-CZ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pícniny</a:t>
            </a:r>
            <a:r>
              <a:rPr lang="cs-CZ" sz="2000" b="1" dirty="0" smtClean="0"/>
              <a:t> (rostliny pěstované jako krmivo)</a:t>
            </a:r>
          </a:p>
        </p:txBody>
      </p:sp>
      <p:grpSp>
        <p:nvGrpSpPr>
          <p:cNvPr id="14" name="Skupina 13"/>
          <p:cNvGrpSpPr/>
          <p:nvPr/>
        </p:nvGrpSpPr>
        <p:grpSpPr>
          <a:xfrm>
            <a:off x="4644008" y="1988840"/>
            <a:ext cx="4176464" cy="2590547"/>
            <a:chOff x="4644008" y="1988840"/>
            <a:chExt cx="4176464" cy="2590547"/>
          </a:xfrm>
        </p:grpSpPr>
        <p:pic>
          <p:nvPicPr>
            <p:cNvPr id="22534" name="Picture 6" descr="http://img11.rajce.idnes.cz/d1102/2/2126/2126016_db5216314cc782f06c693090bd42e1a8/images/len_set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4008" y="1988840"/>
              <a:ext cx="1347337" cy="1800200"/>
            </a:xfrm>
            <a:prstGeom prst="rect">
              <a:avLst/>
            </a:prstGeom>
            <a:noFill/>
          </p:spPr>
        </p:pic>
        <p:pic>
          <p:nvPicPr>
            <p:cNvPr id="22536" name="Picture 8" descr="http://www.cannaderm.cz/_upload/images/konopi/konop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6216" y="2060848"/>
              <a:ext cx="2304256" cy="1693128"/>
            </a:xfrm>
            <a:prstGeom prst="rect">
              <a:avLst/>
            </a:prstGeom>
            <a:noFill/>
          </p:spPr>
        </p:pic>
        <p:sp>
          <p:nvSpPr>
            <p:cNvPr id="10" name="TextovéPole 9"/>
            <p:cNvSpPr txBox="1"/>
            <p:nvPr/>
          </p:nvSpPr>
          <p:spPr>
            <a:xfrm>
              <a:off x="5004048" y="3933056"/>
              <a:ext cx="3168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len                                     konopí</a:t>
              </a:r>
            </a:p>
            <a:p>
              <a:r>
                <a:rPr lang="cs-CZ" b="1" dirty="0" smtClean="0"/>
                <a:t>             textilní průmysl</a:t>
              </a:r>
              <a:endParaRPr lang="cs-CZ" b="1" dirty="0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539552" y="1700808"/>
            <a:ext cx="3608784" cy="2886963"/>
            <a:chOff x="539552" y="1700808"/>
            <a:chExt cx="3608784" cy="2886963"/>
          </a:xfrm>
        </p:grpSpPr>
        <p:pic>
          <p:nvPicPr>
            <p:cNvPr id="22530" name="Picture 2" descr="http://www.bedynkydomu.cz/fotky10694/fotos/_vyr_9kedlube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1772816"/>
              <a:ext cx="1512168" cy="2016224"/>
            </a:xfrm>
            <a:prstGeom prst="rect">
              <a:avLst/>
            </a:prstGeom>
            <a:noFill/>
          </p:spPr>
        </p:pic>
        <p:pic>
          <p:nvPicPr>
            <p:cNvPr id="22532" name="Picture 4" descr="http://nd01.jxs.cz/915/691/42ac55ae4f_31474966_o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39752" y="1700808"/>
              <a:ext cx="1368152" cy="2059069"/>
            </a:xfrm>
            <a:prstGeom prst="rect">
              <a:avLst/>
            </a:prstGeom>
            <a:noFill/>
          </p:spPr>
        </p:pic>
        <p:sp>
          <p:nvSpPr>
            <p:cNvPr id="11" name="TextovéPole 10"/>
            <p:cNvSpPr txBox="1"/>
            <p:nvPr/>
          </p:nvSpPr>
          <p:spPr>
            <a:xfrm>
              <a:off x="835968" y="3941440"/>
              <a:ext cx="33123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kedlubna                     chřest</a:t>
              </a:r>
            </a:p>
            <a:p>
              <a:r>
                <a:rPr lang="cs-CZ" b="1" dirty="0" smtClean="0"/>
                <a:t>                  potraviny</a:t>
              </a:r>
              <a:endParaRPr lang="cs-CZ" b="1" dirty="0"/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2186044" y="4694712"/>
            <a:ext cx="4978244" cy="1749914"/>
            <a:chOff x="2186044" y="4694712"/>
            <a:chExt cx="4978244" cy="1749914"/>
          </a:xfrm>
        </p:grpSpPr>
        <p:pic>
          <p:nvPicPr>
            <p:cNvPr id="22540" name="Picture 12" descr="http://static.ddmcdn.com/gif/alfalfa-herbal-remedies-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4048" y="4725144"/>
              <a:ext cx="1800200" cy="1350150"/>
            </a:xfrm>
            <a:prstGeom prst="rect">
              <a:avLst/>
            </a:prstGeom>
            <a:noFill/>
          </p:spPr>
        </p:pic>
        <p:sp>
          <p:nvSpPr>
            <p:cNvPr id="9" name="TextovéPole 8"/>
            <p:cNvSpPr txBox="1"/>
            <p:nvPr/>
          </p:nvSpPr>
          <p:spPr>
            <a:xfrm>
              <a:off x="2339752" y="6075294"/>
              <a:ext cx="4824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jetel                    </a:t>
              </a:r>
              <a:r>
                <a:rPr lang="cs-CZ" b="1" dirty="0"/>
                <a:t> </a:t>
              </a:r>
              <a:r>
                <a:rPr lang="cs-CZ" b="1" dirty="0" smtClean="0"/>
                <a:t>pícniny		vojtěška</a:t>
              </a:r>
              <a:endParaRPr lang="cs-CZ" b="1" dirty="0" smtClean="0"/>
            </a:p>
          </p:txBody>
        </p:sp>
        <p:pic>
          <p:nvPicPr>
            <p:cNvPr id="1026" name="Picture 2" descr="http://www.netstate.com/states/symb/flowers/images/red_clover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044" y="4694712"/>
              <a:ext cx="1305835" cy="1305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0466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cap="small" dirty="0" smtClean="0">
                <a:latin typeface="Century" pitchFamily="18" charset="0"/>
                <a:ea typeface="Batang" pitchFamily="18" charset="-127"/>
              </a:rPr>
              <a:t>Listy</a:t>
            </a:r>
            <a:endParaRPr lang="cs-CZ" sz="2800" b="1" cap="small" dirty="0"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927884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000" b="1" dirty="0" smtClean="0"/>
              <a:t>vyrůstají ze </a:t>
            </a:r>
            <a:r>
              <a:rPr lang="cs-CZ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stonku</a:t>
            </a:r>
            <a:r>
              <a:rPr lang="cs-CZ" sz="2000" b="1" dirty="0" smtClean="0"/>
              <a:t> nebo tvoří </a:t>
            </a:r>
            <a:r>
              <a:rPr lang="cs-CZ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přízemní růžici</a:t>
            </a:r>
            <a:r>
              <a:rPr lang="cs-CZ" sz="2000" b="1" dirty="0" smtClean="0"/>
              <a:t>; pomocí nich rostlina dýchá a přijímá sluneční energii, která rostlině slouží jako výživa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 smtClean="0"/>
              <a:t>dělíme je na :</a:t>
            </a:r>
          </a:p>
          <a:p>
            <a:pPr marL="342900" indent="-342900"/>
            <a:r>
              <a:rPr lang="cs-CZ" sz="2000" b="1" dirty="0" smtClean="0"/>
              <a:t>		- </a:t>
            </a:r>
            <a:r>
              <a:rPr lang="cs-CZ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listy jednoduché </a:t>
            </a:r>
            <a:r>
              <a:rPr lang="cs-CZ" sz="2000" b="1" dirty="0" smtClean="0"/>
              <a:t>(čepel se skládá z jednoho lístku různého tvaru)</a:t>
            </a:r>
          </a:p>
          <a:p>
            <a:pPr marL="342900" indent="-342900"/>
            <a:r>
              <a:rPr lang="cs-CZ" sz="2000" b="1" dirty="0" smtClean="0"/>
              <a:t>		- </a:t>
            </a:r>
            <a:r>
              <a:rPr lang="cs-CZ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listy složené </a:t>
            </a:r>
            <a:r>
              <a:rPr lang="cs-CZ" sz="2000" b="1" dirty="0" smtClean="0"/>
              <a:t>(čepel se skládá z více lístků)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2924944"/>
            <a:ext cx="2160240" cy="46166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cs-CZ" sz="2400" b="1" cap="small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Připomeň si:</a:t>
            </a:r>
            <a:endParaRPr lang="cs-CZ" sz="2400" b="1" cap="small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3554" name="Picture 2" descr="http://images.wikia.com/recipes/images/0/0b/Grape_le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645024"/>
            <a:ext cx="1656184" cy="2185339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979712" y="36450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řapík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411760" y="44371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čepel</a:t>
            </a:r>
            <a:endParaRPr lang="cs-CZ" b="1" dirty="0"/>
          </a:p>
        </p:txBody>
      </p:sp>
      <p:cxnSp>
        <p:nvCxnSpPr>
          <p:cNvPr id="9" name="Přímá spojovací šipka 8"/>
          <p:cNvCxnSpPr/>
          <p:nvPr/>
        </p:nvCxnSpPr>
        <p:spPr>
          <a:xfrm flipH="1">
            <a:off x="1475656" y="3789040"/>
            <a:ext cx="432048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2051720" y="4653136"/>
            <a:ext cx="43204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480479"/>
            <a:ext cx="2448272" cy="199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400633"/>
            <a:ext cx="2448272" cy="194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6804248" y="34290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listy jednoduché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804248" y="53732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listy složené</a:t>
            </a:r>
            <a:endParaRPr lang="cs-CZ" b="1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0466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cap="small" dirty="0" smtClean="0">
                <a:latin typeface="Century" pitchFamily="18" charset="0"/>
                <a:ea typeface="Batang" pitchFamily="18" charset="-127"/>
              </a:rPr>
              <a:t>Květ</a:t>
            </a:r>
            <a:endParaRPr lang="cs-CZ" sz="2800" b="1" cap="small" dirty="0"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927884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000" b="1" dirty="0" smtClean="0"/>
              <a:t>slouží rostlině k rozmnožování, protože z květu se vyvine plod a ten obsahuje jedno nebo více semen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 smtClean="0"/>
              <a:t>Části květu:</a:t>
            </a:r>
          </a:p>
          <a:p>
            <a:pPr marL="342900" indent="-342900"/>
            <a:r>
              <a:rPr lang="cs-CZ" sz="2000" b="1" dirty="0" smtClean="0"/>
              <a:t>		- </a:t>
            </a:r>
            <a:r>
              <a:rPr lang="cs-CZ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květní lístky </a:t>
            </a:r>
            <a:r>
              <a:rPr lang="cs-CZ" sz="2000" b="1" dirty="0" smtClean="0"/>
              <a:t>(různě barevné, lákají hmyz)</a:t>
            </a:r>
          </a:p>
          <a:p>
            <a:pPr marL="342900" indent="-342900"/>
            <a:r>
              <a:rPr lang="cs-CZ" sz="2000" b="1" dirty="0" smtClean="0"/>
              <a:t>		- </a:t>
            </a:r>
            <a:r>
              <a:rPr lang="cs-CZ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pestík </a:t>
            </a:r>
            <a:r>
              <a:rPr lang="cs-CZ" sz="2000" b="1" dirty="0" smtClean="0"/>
              <a:t>(z něho se vyvíjí plod,skládá se z blizny, čnělky a semeníku)</a:t>
            </a:r>
          </a:p>
          <a:p>
            <a:pPr marL="342900" indent="-342900"/>
            <a:r>
              <a:rPr lang="cs-CZ" sz="2000" b="1" dirty="0" smtClean="0"/>
              <a:t>		- </a:t>
            </a:r>
            <a:r>
              <a:rPr lang="cs-CZ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tyčinky</a:t>
            </a:r>
            <a:r>
              <a:rPr lang="cs-CZ" sz="2000" b="1" dirty="0" smtClean="0"/>
              <a:t> (na nich se tvoří pyl)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314096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cap="small" dirty="0" smtClean="0">
                <a:latin typeface="Century" pitchFamily="18" charset="0"/>
                <a:ea typeface="Batang" pitchFamily="18" charset="-127"/>
              </a:rPr>
              <a:t>Květenství  =  </a:t>
            </a:r>
            <a:r>
              <a:rPr lang="cs-CZ" sz="2000" b="1" dirty="0" smtClean="0"/>
              <a:t>soubor květů</a:t>
            </a:r>
            <a:endParaRPr lang="cs-CZ" sz="2000" b="1" dirty="0"/>
          </a:p>
        </p:txBody>
      </p:sp>
      <p:pic>
        <p:nvPicPr>
          <p:cNvPr id="24578" name="Picture 2" descr="http://upload.wikimedia.org/wikipedia/commons/thumb/c/c8/Bluete-Schema.png/220px-Bluete-Sche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89040"/>
            <a:ext cx="2376264" cy="237626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419872" y="4293096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dirty="0" smtClean="0"/>
              <a:t>kalich</a:t>
            </a:r>
          </a:p>
          <a:p>
            <a:pPr marL="342900" indent="-342900">
              <a:buAutoNum type="arabicPeriod"/>
            </a:pPr>
            <a:r>
              <a:rPr lang="cs-CZ" b="1" dirty="0" smtClean="0"/>
              <a:t>kališní lístky</a:t>
            </a:r>
          </a:p>
          <a:p>
            <a:pPr marL="342900" indent="-342900">
              <a:buAutoNum type="arabicPeriod"/>
            </a:pPr>
            <a:r>
              <a:rPr lang="cs-CZ" b="1" dirty="0" smtClean="0"/>
              <a:t>květní lístky</a:t>
            </a:r>
          </a:p>
          <a:p>
            <a:pPr marL="342900" indent="-342900">
              <a:buAutoNum type="arabicPeriod"/>
            </a:pPr>
            <a:r>
              <a:rPr lang="cs-CZ" b="1" dirty="0" smtClean="0"/>
              <a:t>tyčinky</a:t>
            </a:r>
          </a:p>
          <a:p>
            <a:pPr marL="342900" indent="-342900">
              <a:buAutoNum type="arabicPeriod"/>
            </a:pPr>
            <a:r>
              <a:rPr lang="cs-CZ" b="1" dirty="0" smtClean="0"/>
              <a:t>pestík </a:t>
            </a:r>
            <a:r>
              <a:rPr lang="cs-CZ" dirty="0" smtClean="0"/>
              <a:t>(horní část = blizna, střed = čnělka, spodní část = semeník)</a:t>
            </a:r>
            <a:endParaRPr lang="cs-CZ" dirty="0"/>
          </a:p>
        </p:txBody>
      </p:sp>
      <p:pic>
        <p:nvPicPr>
          <p:cNvPr id="24580" name="Picture 4" descr="http://t3.gstatic.com/images?q=tbn:ANd9GcRWY-eP1g8L1z6Lopakm6IZC94LUXBegm65i9hqZctf41l6cW_3GW90t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564904"/>
            <a:ext cx="1440160" cy="18673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0466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cap="small" dirty="0" smtClean="0">
                <a:latin typeface="Century" pitchFamily="18" charset="0"/>
                <a:ea typeface="Batang" pitchFamily="18" charset="-127"/>
              </a:rPr>
              <a:t>Plody</a:t>
            </a:r>
            <a:endParaRPr lang="cs-CZ" sz="2800" b="1" cap="small" dirty="0"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927884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000" b="1" dirty="0" smtClean="0"/>
              <a:t>obsahují jedno nebo více semen, ze kterých vyrůstají nové rostliny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 smtClean="0"/>
              <a:t>rozeznáváme:</a:t>
            </a:r>
          </a:p>
          <a:p>
            <a:pPr marL="342900" indent="-342900"/>
            <a:r>
              <a:rPr lang="cs-CZ" sz="2000" b="1" dirty="0" smtClean="0"/>
              <a:t>		- </a:t>
            </a:r>
            <a:r>
              <a:rPr lang="cs-CZ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plody suché </a:t>
            </a:r>
            <a:r>
              <a:rPr lang="cs-CZ" sz="2000" b="1" dirty="0" smtClean="0"/>
              <a:t>(makovice, obilka, lusk, oříšek)</a:t>
            </a:r>
          </a:p>
          <a:p>
            <a:pPr marL="342900" indent="-342900"/>
            <a:r>
              <a:rPr lang="cs-CZ" sz="2000" b="1" dirty="0" smtClean="0"/>
              <a:t>		- </a:t>
            </a:r>
            <a:r>
              <a:rPr lang="cs-CZ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plody dužnaté </a:t>
            </a:r>
            <a:r>
              <a:rPr lang="cs-CZ" sz="2000" b="1" dirty="0" smtClean="0"/>
              <a:t>(malvice, peckovice, bobule)		</a:t>
            </a:r>
          </a:p>
        </p:txBody>
      </p:sp>
      <p:sp>
        <p:nvSpPr>
          <p:cNvPr id="26626" name="AutoShape 2" descr="data:image/jpeg;base64,/9j/4AAQSkZJRgABAQAAAQABAAD/2wBDAAkGBwgHBgkIBwgKCgkLDRYPDQwMDRsUFRAWIB0iIiAdHx8kKDQsJCYxJx8fLT0tMTU3Ojo6Iys/RD84QzQ5Ojf/2wBDAQoKCg0MDRoPDxo3JR8lNzc3Nzc3Nzc3Nzc3Nzc3Nzc3Nzc3Nzc3Nzc3Nzc3Nzc3Nzc3Nzc3Nzc3Nzc3Nzc3Nzf/wAARCAChAHkDASIAAhEBAxEB/8QAGwAAAQUBAQAAAAAAAAAAAAAABAECAwUHAAb/xAA8EAACAQMDAQYDBQYFBQEAAAABAgMABBEFEiExBhMiQVFhMnGBBxSRobEjM0JzwdEVJDQ18FKCkqLC4f/EABgBAAMBAQAAAAAAAAAAAAAAAAABAgME/8QAHxEAAgICAwEBAQAAAAAAAAAAAAECESExAxJBIlET/9oADAMBAAIRAxEAPwDYTbJtxSRW/d9MVIjHGTTg/HWuXrG7N+0tEM7Oq8CohJx4iM0+5k3jYOpoWaF2xszkVlNu8GkEqyELMAalWYMeKGW2Yxgn4qIhUIMEU4uWmEuvg1kZpM54FS9Bg0rHPSkU5YVolRDbZBIrbsipYlHnU+0HpTJFGOKOlZDteBjbQcMRUeFL8Hiq29WRn8LkVHFcSp4GFYPlzo1XG62T3d+sJKxqWam2N1PJIWmXCnoKngWJ2yyjd60WsSZ4GaIqUnY24xwOJUjI86bn2pzbQcGnYX2rZ5MgeSSTIGMChXuX7zbngdaOkBPUUHJCMljXPyX4awo772q+XNEQ3QbyFV8qrjgUkJPIHlUx5JIpwTLneCOtcRnpVbDJKXwQQKPWQLjJ5rojyKWzGUOuiq7VaxNoWktdQwGeTcFA2kqvucf8JIrNtb7SX2v6IT3zI9vIzM0Xh35HAZfUc8H2pvbDWNUk7SPd2Vy89kwIhjWYKGj6HCnAIJz65/CvN3d7DYzNcWkc9rcspS4huU2pMOmM4wDgcEc+fzl3J0awikrZ6TUNYki7F2BeeSOVZjIpUkbTj1Hnkk8e9ei7MdqP8N0aK312ad7phmOPYzsAAOCTyOfU+RrKbLUWaa1tsj7pbvLKkO8AbiwOD+fnjk+tXbPC97JcXd5bbOpijnUKCck9Cc/lz60pRcRrrPBtsIWeNJg2UdQyn1B5p33dS2cVVdmNctdUtI41McUyrhYgwwVA/h9cflV5uAGKSimrJbadELIF5HFSRSkDmmSN4TUatxSvq8BXZZC87qTZ86iicjI61N3h9DWiaZDTRK5HpQ8q7gcUSxFN86uUbIi6KplJkKVLBaurZ8jRnchZN460RgbeOtZR4f00ly/gK6bE3V4rtzrMsGmyW9pK8ckrLGXT4gpPix6Hbnnyr3E8ZeMisw+1XTZIdJhngDlnn7sqGAzlWI6/L86Uo/aQou4njjPPBOjWupLmNNqMFDlVJ8OAWGOjdetJe2T3yFZdQvr2YeJwxwiKR1PQJ64Gfr1qqtop7gyySwSQQRbCtv3hXfJgAc8ccHg+ZJ8+LODV+7h1KznkMUcZCRARMVJ5yWKjkdOvHFa8kGsxK45J4kVmgadLNekRKu542liWb4ZVBx1OetXzG2mfu4NPjs54R+1h2hhwefFjOMen61WDW9Ps3tcvN3tlF3e4w5E69eCDxnyzjFCnV7u9XvJCyW7kqNicoN2VGerehB8qTjOTvQ1KEVSyeo7J3hkeaXa+5DHLEZBgxOARlBjHw+nXJ4rY9OlW/sLe7j6SoG+VYhpiQ2UcsqTOpZsYA3AFQW4wOMjjmtV+zy4kuNEmdydhuW2A9V8Kkj35Jqmk3Rm20rL9oGJ9q7ZEvBPNEv8AAaHgg3MWY1DhTwNStZOULnC13i9TRAiWu2Cq6MXYiR853A1MnI46U07ccCkjbauKaxsh5JPOm9Caa74Iqo7WarLpGkPdWyAvuVQzDITJxkj/AJ1FDaQJN4LaSRVVmdgFAySTwBXi+3c1h2g7MXEGmX0cl5Fi4hWKTxHaCTgdfh3UFFrlxrmlz2N7NEGkRS20bWjZSDgr6HH5+nSj0O+h0+/u3nuMCNd6Fxwvhx0x9cGsf6t6RuuKll5PLyJLHZrNLaFRMyIgkXaZA3Gcg8Z8s4IpturanvS/Gx4kdJEwMMWPGR/1AD86PjmudQtJprdW7jxW8Rl5UYzl2HX2A6k4HGSRWy240bRpLi1uTNHAgSVXx1Jx1HHmOOa1jyeS2EuP1aRU2tsfvEkMsKFZcoqnIBReg9uv/MVd6NbpDE4lYbm+GJ3ztUdcflXn7C9hY3Ek5eN5yMHPA58hV1HcRyKFiIYkYPIJOPnVybREUixaRYLZoIAI1J2kK2R18/8AnnWv9i7JtO7O2sTqQ8g7xgfLPQfhisbtBBpzW19qFncT2Pe5cIPCdpGeTxgHrW/QSCaCOYKyh1DAMMEZ9alZyKf4LIfDxUkQAWk8NIW2fKqWHZHlD67NMDbhxS8+tFgkCLcKevBpTMByOc0phVxwOaRE2nBrn+jb5EJeQhelZrrfarUU1CW1uVniUOyCKNRzgkeItgcgefFacIyH3V4Xt7r0M0raVaMjkZW5Ix4uD+zHyyCcew9aTg2rY4SSlRnWu6sc86WsQV90bGfaRzwcADGPbPWvMz301zMZGJ5XaSckkfM8+fWr+905XnjDLsULv7ktnavQFiT1P96F0/REuZLgByrAlYxjqo4JH1I/GtouCVikpN0M05Li8liWdb6eCNsNDbMBtPTBAP5+9evtOyb9oNPvLTT9NFuBGdn3mQhIJAPDjGcHJz9c1SSTw6Zb2Vx3DJM7ESXEbEMjc+Q6r68/Q5q70ntVfWGox3cBLQQl0uLdxhpFzjGSeDkAj+x4n6nJVoqVRi16Z/f6Nc6Jd/dNWgkt5h0RxgkexHBHPUZrSvsx7J2WqWLaleCTuo5tqW5xhxjJ3eeOeOfXNG/bNbx3OnaVq0R3xhmQMDwVcBgf/X86P+xu5D6PdwlgTHMG6+oH9qbl22ZeYPcNpllM1vJNaxObY5hBXiM+w6eQo3GRSMwVeOmOtRRys4OB59aq1HBNNkpXAyKaxyMGlVs8GkbmmwWyFmC8g81F37+9Pk2kZFJ3g9Kwbzs2QSF2ikZQy00uSelIxKjOc1o2jJJlP2r1CWw0G4e3lWO5kxFE58ifP8M/XFZdLH3zuiHajSEbt3xY+LA+fpXs/tIkkW108RruVpzlScBjt4H4/pXjrq+tRHHMChdlJARCWUEjHTp8vn6U4MpxRSSJLcXZmuVC+IpGYznC5J5z16+fpQd6ZvvsIs7zKQR4buFwGHHAA4wc5+lXLq6ZkEm8bQVUnnjzzjz4qs0xXuBNIy93OGZMfEMnHP6VoqeQppUiK6gL9/IRJLEiDJkdvDnOTz+lWENqVSFIwHY4iyx5IGGUEjqeGFS2SvMdjMGhYECZGy3kAfx9uoqy7qCJigAdeM9OePMfKpvwFFvJd6m0mo/ZlJC4xLYyJkNjIXdgfgCR9KE+xqfGoajbngPCjAdMkE8/nR9ghu9A7RRj+Oz3gY/iXcc1537K7gw9rhG7fvYHTn25/pWT2x14bOWbOByKRJOT5VEJ1U4yDShQSTnrUdvwqsEyucmnBuuTQ+WB4NJmTPPSmpi6kxQYOPOo9hqIsfWmbzUuSZaiwkSFj0xTncKADyagE/d4Bwa6Ni0hZhgUu2CaKbtrZyXWgTPEMPAyyqcdMdfyJrJrmTle64AbLFV6f36Yre2RJIGikAZXBVlIyCD5VjXajR5NO1OW2XO0NuRumVJyPy4+YrROkEcsqO8eWMRnAJYjIbJII4xRek26xbVEbZyck4GfenSKEhQIpLAk063fb45Mjjyoc8YNVDNsdcFIpHRWznjn0p0jgwg4RSxB8IGTihpwjyF92OPxrt+UTqSDzTTwNpHuOwNtI1jqJcBopV7leOuQc/qKz7sp/ke12nq/hKzGJ+fYr+ta52dtm0vRre3cASkF39mbnH04H0rKNdi/w/tjKy/El6ZB9W3/ANai7ZlXptCqg+ddIWjGc8UyFy4DD+IA0RIu6E7utZUU2dExdc1KelQ24xFzUyoSMg1cdEvYNJ4ah7z2NHmJR1pncL7fhScGUpIFRB3rbjnHSil5GaDicSDz+dTvN3cYHlnmpixMJGTiqLtjpB1C1We3j3zwgjaOrL/+H+tXO/CjHnUi5x1rRMnTsxq+ikVA6Ej2Pl6igdrK7DJPPOPKtL7bafELE6hHbM7xsDP3I8RTnnHQ4ODn0Brwa2MkzM8CIy/wHfncPWmkaRnZV5LNxycedes7IdnJbyeG8vUZLSMh1JH70g8Y9vU/T5GdjNHt5rye7lQTLANuWHAkyD8jgfrXuE/bLlyc/OhyE3Y19pOQuayX7RodvatmUbWdIm+Z5H9K2GNVTgDNZP8Aakyt2kGCOIIgR/3N/eojsRpekyB9NtZcfHCh/IUXv3Kc0BouV0SwDDn7umfbiiRIPWlYErBSoG7FKsqx4UtVfdiRjuRgKGUSmYNK3A6YpKWR9UXbTKThTk12+qvaVm3qxojvX9afdh1IIWVI+GH0qWQboSTQEMTxSjcy/Kj3djHtRQfepQ2FxYMa+fFPMyqdpFAqZUjG5ualId4/izVXRNBBbnIwRWKa3bR2GuX/AN2llt8TuGSFyoI3HAxWuYnzgNgVkHa+Vk16+UkYMz5zTi8g1Rq/ZkLD2W04KoA+7I3zJGT+Zo+AsI9w9aqdLmP+E2Vsp2hbePP/AIijFkZOjcVLYUHiUjqOax/t7KbntRckdF7uMD6Z/rWovdAeRrKr50vu1BVRxLfEEfJsfoKcXkdGqwThIIoVB8KBfwFQyTMsmEyaf4UUkYNOgVWBYjJqSiERyOdxaplXYvPNSDANKxGMYoAjLD1pO9pCvvSZFAx624LkmiFG3ihGukxgNjNMjmdQQ5zz1oEFPKuSrZzUiuoQc80ALuJ5NoIJFRSytkkGiwDpbhU5PWse7WMJO0N4ckftWzx9a08EsfFzWXdrBjXbvIx+2Pl7Cqg8kyNHsI5fusDlue6XgfIVYxEsmWHNRaef8lb5x+6T9BXS74zuXJBPNS9jJc4BJHSsz0UCbtRaMG+KZpD7HxGtHvpNthNMpxtiY8fKvA9j4e97Q5PSCNic+pAX+9NCNDjO98+VTE7fh4qJAqjg04HJ5FIoUu458q4S5HWuJGKhlZQOmKAJu8BpM0NuVfEpzTfvUfrQBB5rRj/BXV1AFba/6t6Nb4BXV1SwFTrWY9sf99uv5n/yK6uquPYpGmWX+ht/5S/oKIk/dV1dQABqP+yX38l/0NeQ7C/73f8A8ofrXV1UtCPfJ0qRa6uqShDQ9x0NdXUARN+5PyoCurqlDP/Z"/>
          <p:cNvSpPr>
            <a:spLocks noChangeAspect="1" noChangeArrowheads="1"/>
          </p:cNvSpPr>
          <p:nvPr/>
        </p:nvSpPr>
        <p:spPr bwMode="auto">
          <a:xfrm>
            <a:off x="63500" y="-715963"/>
            <a:ext cx="1123950" cy="1495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628" name="AutoShape 4" descr="data:image/jpeg;base64,/9j/4AAQSkZJRgABAQAAAQABAAD/2wBDAAkGBwgHBgkIBwgKCgkLDRYPDQwMDRsUFRAWIB0iIiAdHx8kKDQsJCYxJx8fLT0tMTU3Ojo6Iys/RD84QzQ5Ojf/2wBDAQoKCg0MDRoPDxo3JR8lNzc3Nzc3Nzc3Nzc3Nzc3Nzc3Nzc3Nzc3Nzc3Nzc3Nzc3Nzc3Nzc3Nzc3Nzc3Nzc3Nzf/wAARCAChAHkDASIAAhEBAxEB/8QAGwAAAQUBAQAAAAAAAAAAAAAABAECAwUHAAb/xAA8EAACAQMDAQYDBQYFBQEAAAABAgMABBEFEiExBhMiQVFhMnGBBxSRobEjM0JzwdEVJDQ18FKCkqLC4f/EABgBAAMBAQAAAAAAAAAAAAAAAAABAgME/8QAHxEAAgICAwEBAQAAAAAAAAAAAAECESExAxJBIlET/9oADAMBAAIRAxEAPwDYTbJtxSRW/d9MVIjHGTTg/HWuXrG7N+0tEM7Oq8CohJx4iM0+5k3jYOpoWaF2xszkVlNu8GkEqyELMAalWYMeKGW2Yxgn4qIhUIMEU4uWmEuvg1kZpM54FS9Bg0rHPSkU5YVolRDbZBIrbsipYlHnU+0HpTJFGOKOlZDteBjbQcMRUeFL8Hiq29WRn8LkVHFcSp4GFYPlzo1XG62T3d+sJKxqWam2N1PJIWmXCnoKngWJ2yyjd60WsSZ4GaIqUnY24xwOJUjI86bn2pzbQcGnYX2rZ5MgeSSTIGMChXuX7zbngdaOkBPUUHJCMljXPyX4awo772q+XNEQ3QbyFV8qrjgUkJPIHlUx5JIpwTLneCOtcRnpVbDJKXwQQKPWQLjJ5rojyKWzGUOuiq7VaxNoWktdQwGeTcFA2kqvucf8JIrNtb7SX2v6IT3zI9vIzM0Xh35HAZfUc8H2pvbDWNUk7SPd2Vy89kwIhjWYKGj6HCnAIJz65/CvN3d7DYzNcWkc9rcspS4huU2pMOmM4wDgcEc+fzl3J0awikrZ6TUNYki7F2BeeSOVZjIpUkbTj1Hnkk8e9ei7MdqP8N0aK312ad7phmOPYzsAAOCTyOfU+RrKbLUWaa1tsj7pbvLKkO8AbiwOD+fnjk+tXbPC97JcXd5bbOpijnUKCck9Cc/lz60pRcRrrPBtsIWeNJg2UdQyn1B5p33dS2cVVdmNctdUtI41McUyrhYgwwVA/h9cflV5uAGKSimrJbadELIF5HFSRSkDmmSN4TUatxSvq8BXZZC87qTZ86iicjI61N3h9DWiaZDTRK5HpQ8q7gcUSxFN86uUbIi6KplJkKVLBaurZ8jRnchZN460RgbeOtZR4f00ly/gK6bE3V4rtzrMsGmyW9pK8ckrLGXT4gpPix6Hbnnyr3E8ZeMisw+1XTZIdJhngDlnn7sqGAzlWI6/L86Uo/aQou4njjPPBOjWupLmNNqMFDlVJ8OAWGOjdetJe2T3yFZdQvr2YeJwxwiKR1PQJ64Gfr1qqtop7gyySwSQQRbCtv3hXfJgAc8ccHg+ZJ8+LODV+7h1KznkMUcZCRARMVJ5yWKjkdOvHFa8kGsxK45J4kVmgadLNekRKu542liWb4ZVBx1OetXzG2mfu4NPjs54R+1h2hhwefFjOMen61WDW9Ps3tcvN3tlF3e4w5E69eCDxnyzjFCnV7u9XvJCyW7kqNicoN2VGerehB8qTjOTvQ1KEVSyeo7J3hkeaXa+5DHLEZBgxOARlBjHw+nXJ4rY9OlW/sLe7j6SoG+VYhpiQ2UcsqTOpZsYA3AFQW4wOMjjmtV+zy4kuNEmdydhuW2A9V8Kkj35Jqmk3Rm20rL9oGJ9q7ZEvBPNEv8AAaHgg3MWY1DhTwNStZOULnC13i9TRAiWu2Cq6MXYiR853A1MnI46U07ccCkjbauKaxsh5JPOm9Caa74Iqo7WarLpGkPdWyAvuVQzDITJxkj/AJ1FDaQJN4LaSRVVmdgFAySTwBXi+3c1h2g7MXEGmX0cl5Fi4hWKTxHaCTgdfh3UFFrlxrmlz2N7NEGkRS20bWjZSDgr6HH5+nSj0O+h0+/u3nuMCNd6Fxwvhx0x9cGsf6t6RuuKll5PLyJLHZrNLaFRMyIgkXaZA3Gcg8Z8s4IpturanvS/Gx4kdJEwMMWPGR/1AD86PjmudQtJprdW7jxW8Rl5UYzl2HX2A6k4HGSRWy240bRpLi1uTNHAgSVXx1Jx1HHmOOa1jyeS2EuP1aRU2tsfvEkMsKFZcoqnIBReg9uv/MVd6NbpDE4lYbm+GJ3ztUdcflXn7C9hY3Ek5eN5yMHPA58hV1HcRyKFiIYkYPIJOPnVybREUixaRYLZoIAI1J2kK2R18/8AnnWv9i7JtO7O2sTqQ8g7xgfLPQfhisbtBBpzW19qFncT2Pe5cIPCdpGeTxgHrW/QSCaCOYKyh1DAMMEZ9alZyKf4LIfDxUkQAWk8NIW2fKqWHZHlD67NMDbhxS8+tFgkCLcKevBpTMByOc0phVxwOaRE2nBrn+jb5EJeQhelZrrfarUU1CW1uVniUOyCKNRzgkeItgcgefFacIyH3V4Xt7r0M0raVaMjkZW5Ix4uD+zHyyCcew9aTg2rY4SSlRnWu6sc86WsQV90bGfaRzwcADGPbPWvMz301zMZGJ5XaSckkfM8+fWr+905XnjDLsULv7ktnavQFiT1P96F0/REuZLgByrAlYxjqo4JH1I/GtouCVikpN0M05Li8liWdb6eCNsNDbMBtPTBAP5+9evtOyb9oNPvLTT9NFuBGdn3mQhIJAPDjGcHJz9c1SSTw6Zb2Vx3DJM7ESXEbEMjc+Q6r68/Q5q70ntVfWGox3cBLQQl0uLdxhpFzjGSeDkAj+x4n6nJVoqVRi16Z/f6Nc6Jd/dNWgkt5h0RxgkexHBHPUZrSvsx7J2WqWLaleCTuo5tqW5xhxjJ3eeOeOfXNG/bNbx3OnaVq0R3xhmQMDwVcBgf/X86P+xu5D6PdwlgTHMG6+oH9qbl22ZeYPcNpllM1vJNaxObY5hBXiM+w6eQo3GRSMwVeOmOtRRys4OB59aq1HBNNkpXAyKaxyMGlVs8GkbmmwWyFmC8g81F37+9Pk2kZFJ3g9Kwbzs2QSF2ikZQy00uSelIxKjOc1o2jJJlP2r1CWw0G4e3lWO5kxFE58ifP8M/XFZdLH3zuiHajSEbt3xY+LA+fpXs/tIkkW108RruVpzlScBjt4H4/pXjrq+tRHHMChdlJARCWUEjHTp8vn6U4MpxRSSJLcXZmuVC+IpGYznC5J5z16+fpQd6ZvvsIs7zKQR4buFwGHHAA4wc5+lXLq6ZkEm8bQVUnnjzzjz4qs0xXuBNIy93OGZMfEMnHP6VoqeQppUiK6gL9/IRJLEiDJkdvDnOTz+lWENqVSFIwHY4iyx5IGGUEjqeGFS2SvMdjMGhYECZGy3kAfx9uoqy7qCJigAdeM9OePMfKpvwFFvJd6m0mo/ZlJC4xLYyJkNjIXdgfgCR9KE+xqfGoajbngPCjAdMkE8/nR9ghu9A7RRj+Oz3gY/iXcc1537K7gw9rhG7fvYHTn25/pWT2x14bOWbOByKRJOT5VEJ1U4yDShQSTnrUdvwqsEyucmnBuuTQ+WB4NJmTPPSmpi6kxQYOPOo9hqIsfWmbzUuSZaiwkSFj0xTncKADyagE/d4Bwa6Ni0hZhgUu2CaKbtrZyXWgTPEMPAyyqcdMdfyJrJrmTle64AbLFV6f36Yre2RJIGikAZXBVlIyCD5VjXajR5NO1OW2XO0NuRumVJyPy4+YrROkEcsqO8eWMRnAJYjIbJII4xRek26xbVEbZyck4GfenSKEhQIpLAk063fb45Mjjyoc8YNVDNsdcFIpHRWznjn0p0jgwg4RSxB8IGTihpwjyF92OPxrt+UTqSDzTTwNpHuOwNtI1jqJcBopV7leOuQc/qKz7sp/ke12nq/hKzGJ+fYr+ta52dtm0vRre3cASkF39mbnH04H0rKNdi/w/tjKy/El6ZB9W3/ANai7ZlXptCqg+ddIWjGc8UyFy4DD+IA0RIu6E7utZUU2dExdc1KelQ24xFzUyoSMg1cdEvYNJ4ah7z2NHmJR1pncL7fhScGUpIFRB3rbjnHSil5GaDicSDz+dTvN3cYHlnmpixMJGTiqLtjpB1C1We3j3zwgjaOrL/+H+tXO/CjHnUi5x1rRMnTsxq+ikVA6Ej2Pl6igdrK7DJPPOPKtL7bafELE6hHbM7xsDP3I8RTnnHQ4ODn0Brwa2MkzM8CIy/wHfncPWmkaRnZV5LNxycedes7IdnJbyeG8vUZLSMh1JH70g8Y9vU/T5GdjNHt5rye7lQTLANuWHAkyD8jgfrXuE/bLlyc/OhyE3Y19pOQuayX7RodvatmUbWdIm+Z5H9K2GNVTgDNZP8Aakyt2kGCOIIgR/3N/eojsRpekyB9NtZcfHCh/IUXv3Kc0BouV0SwDDn7umfbiiRIPWlYErBSoG7FKsqx4UtVfdiRjuRgKGUSmYNK3A6YpKWR9UXbTKThTk12+qvaVm3qxojvX9afdh1IIWVI+GH0qWQboSTQEMTxSjcy/Kj3djHtRQfepQ2FxYMa+fFPMyqdpFAqZUjG5ualId4/izVXRNBBbnIwRWKa3bR2GuX/AN2llt8TuGSFyoI3HAxWuYnzgNgVkHa+Vk16+UkYMz5zTi8g1Rq/ZkLD2W04KoA+7I3zJGT+Zo+AsI9w9aqdLmP+E2Vsp2hbePP/AIijFkZOjcVLYUHiUjqOax/t7KbntRckdF7uMD6Z/rWovdAeRrKr50vu1BVRxLfEEfJsfoKcXkdGqwThIIoVB8KBfwFQyTMsmEyaf4UUkYNOgVWBYjJqSiERyOdxaplXYvPNSDANKxGMYoAjLD1pO9pCvvSZFAx624LkmiFG3ihGukxgNjNMjmdQQ5zz1oEFPKuSrZzUiuoQc80ALuJ5NoIJFRSytkkGiwDpbhU5PWse7WMJO0N4ckftWzx9a08EsfFzWXdrBjXbvIx+2Pl7Cqg8kyNHsI5fusDlue6XgfIVYxEsmWHNRaef8lb5x+6T9BXS74zuXJBPNS9jJc4BJHSsz0UCbtRaMG+KZpD7HxGtHvpNthNMpxtiY8fKvA9j4e97Q5PSCNic+pAX+9NCNDjO98+VTE7fh4qJAqjg04HJ5FIoUu458q4S5HWuJGKhlZQOmKAJu8BpM0NuVfEpzTfvUfrQBB5rRj/BXV1AFba/6t6Nb4BXV1SwFTrWY9sf99uv5n/yK6uquPYpGmWX+ht/5S/oKIk/dV1dQABqP+yX38l/0NeQ7C/73f8A8ofrXV1UtCPfJ0qRa6uqShDQ9x0NdXUARN+5PyoCurqlDP/Z"/>
          <p:cNvSpPr>
            <a:spLocks noChangeAspect="1" noChangeArrowheads="1"/>
          </p:cNvSpPr>
          <p:nvPr/>
        </p:nvSpPr>
        <p:spPr bwMode="auto">
          <a:xfrm>
            <a:off x="63500" y="-715963"/>
            <a:ext cx="1123950" cy="1495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630" name="AutoShape 6" descr="data:image/jpeg;base64,/9j/4AAQSkZJRgABAQAAAQABAAD/2wBDAAkGBwgHBgkIBwgKCgkLDRYPDQwMDRsUFRAWIB0iIiAdHx8kKDQsJCYxJx8fLT0tMTU3Ojo6Iys/RD84QzQ5Ojf/2wBDAQoKCg0MDRoPDxo3JR8lNzc3Nzc3Nzc3Nzc3Nzc3Nzc3Nzc3Nzc3Nzc3Nzc3Nzc3Nzc3Nzc3Nzc3Nzc3Nzc3Nzf/wAARCAChAHkDASIAAhEBAxEB/8QAGwAAAQUBAQAAAAAAAAAAAAAABAECAwUHAAb/xAA8EAACAQMDAQYDBQYFBQEAAAABAgMABBEFEiExBhMiQVFhMnGBBxSRobEjM0JzwdEVJDQ18FKCkqLC4f/EABgBAAMBAQAAAAAAAAAAAAAAAAABAgME/8QAHxEAAgICAwEBAQAAAAAAAAAAAAECESExAxJBIlET/9oADAMBAAIRAxEAPwDYTbJtxSRW/d9MVIjHGTTg/HWuXrG7N+0tEM7Oq8CohJx4iM0+5k3jYOpoWaF2xszkVlNu8GkEqyELMAalWYMeKGW2Yxgn4qIhUIMEU4uWmEuvg1kZpM54FS9Bg0rHPSkU5YVolRDbZBIrbsipYlHnU+0HpTJFGOKOlZDteBjbQcMRUeFL8Hiq29WRn8LkVHFcSp4GFYPlzo1XG62T3d+sJKxqWam2N1PJIWmXCnoKngWJ2yyjd60WsSZ4GaIqUnY24xwOJUjI86bn2pzbQcGnYX2rZ5MgeSSTIGMChXuX7zbngdaOkBPUUHJCMljXPyX4awo772q+XNEQ3QbyFV8qrjgUkJPIHlUx5JIpwTLneCOtcRnpVbDJKXwQQKPWQLjJ5rojyKWzGUOuiq7VaxNoWktdQwGeTcFA2kqvucf8JIrNtb7SX2v6IT3zI9vIzM0Xh35HAZfUc8H2pvbDWNUk7SPd2Vy89kwIhjWYKGj6HCnAIJz65/CvN3d7DYzNcWkc9rcspS4huU2pMOmM4wDgcEc+fzl3J0awikrZ6TUNYki7F2BeeSOVZjIpUkbTj1Hnkk8e9ei7MdqP8N0aK312ad7phmOPYzsAAOCTyOfU+RrKbLUWaa1tsj7pbvLKkO8AbiwOD+fnjk+tXbPC97JcXd5bbOpijnUKCck9Cc/lz60pRcRrrPBtsIWeNJg2UdQyn1B5p33dS2cVVdmNctdUtI41McUyrhYgwwVA/h9cflV5uAGKSimrJbadELIF5HFSRSkDmmSN4TUatxSvq8BXZZC87qTZ86iicjI61N3h9DWiaZDTRK5HpQ8q7gcUSxFN86uUbIi6KplJkKVLBaurZ8jRnchZN460RgbeOtZR4f00ly/gK6bE3V4rtzrMsGmyW9pK8ckrLGXT4gpPix6Hbnnyr3E8ZeMisw+1XTZIdJhngDlnn7sqGAzlWI6/L86Uo/aQou4njjPPBOjWupLmNNqMFDlVJ8OAWGOjdetJe2T3yFZdQvr2YeJwxwiKR1PQJ64Gfr1qqtop7gyySwSQQRbCtv3hXfJgAc8ccHg+ZJ8+LODV+7h1KznkMUcZCRARMVJ5yWKjkdOvHFa8kGsxK45J4kVmgadLNekRKu542liWb4ZVBx1OetXzG2mfu4NPjs54R+1h2hhwefFjOMen61WDW9Ps3tcvN3tlF3e4w5E69eCDxnyzjFCnV7u9XvJCyW7kqNicoN2VGerehB8qTjOTvQ1KEVSyeo7J3hkeaXa+5DHLEZBgxOARlBjHw+nXJ4rY9OlW/sLe7j6SoG+VYhpiQ2UcsqTOpZsYA3AFQW4wOMjjmtV+zy4kuNEmdydhuW2A9V8Kkj35Jqmk3Rm20rL9oGJ9q7ZEvBPNEv8AAaHgg3MWY1DhTwNStZOULnC13i9TRAiWu2Cq6MXYiR853A1MnI46U07ccCkjbauKaxsh5JPOm9Caa74Iqo7WarLpGkPdWyAvuVQzDITJxkj/AJ1FDaQJN4LaSRVVmdgFAySTwBXi+3c1h2g7MXEGmX0cl5Fi4hWKTxHaCTgdfh3UFFrlxrmlz2N7NEGkRS20bWjZSDgr6HH5+nSj0O+h0+/u3nuMCNd6Fxwvhx0x9cGsf6t6RuuKll5PLyJLHZrNLaFRMyIgkXaZA3Gcg8Z8s4IpturanvS/Gx4kdJEwMMWPGR/1AD86PjmudQtJprdW7jxW8Rl5UYzl2HX2A6k4HGSRWy240bRpLi1uTNHAgSVXx1Jx1HHmOOa1jyeS2EuP1aRU2tsfvEkMsKFZcoqnIBReg9uv/MVd6NbpDE4lYbm+GJ3ztUdcflXn7C9hY3Ek5eN5yMHPA58hV1HcRyKFiIYkYPIJOPnVybREUixaRYLZoIAI1J2kK2R18/8AnnWv9i7JtO7O2sTqQ8g7xgfLPQfhisbtBBpzW19qFncT2Pe5cIPCdpGeTxgHrW/QSCaCOYKyh1DAMMEZ9alZyKf4LIfDxUkQAWk8NIW2fKqWHZHlD67NMDbhxS8+tFgkCLcKevBpTMByOc0phVxwOaRE2nBrn+jb5EJeQhelZrrfarUU1CW1uVniUOyCKNRzgkeItgcgefFacIyH3V4Xt7r0M0raVaMjkZW5Ix4uD+zHyyCcew9aTg2rY4SSlRnWu6sc86WsQV90bGfaRzwcADGPbPWvMz301zMZGJ5XaSckkfM8+fWr+905XnjDLsULv7ktnavQFiT1P96F0/REuZLgByrAlYxjqo4JH1I/GtouCVikpN0M05Li8liWdb6eCNsNDbMBtPTBAP5+9evtOyb9oNPvLTT9NFuBGdn3mQhIJAPDjGcHJz9c1SSTw6Zb2Vx3DJM7ESXEbEMjc+Q6r68/Q5q70ntVfWGox3cBLQQl0uLdxhpFzjGSeDkAj+x4n6nJVoqVRi16Z/f6Nc6Jd/dNWgkt5h0RxgkexHBHPUZrSvsx7J2WqWLaleCTuo5tqW5xhxjJ3eeOeOfXNG/bNbx3OnaVq0R3xhmQMDwVcBgf/X86P+xu5D6PdwlgTHMG6+oH9qbl22ZeYPcNpllM1vJNaxObY5hBXiM+w6eQo3GRSMwVeOmOtRRys4OB59aq1HBNNkpXAyKaxyMGlVs8GkbmmwWyFmC8g81F37+9Pk2kZFJ3g9Kwbzs2QSF2ikZQy00uSelIxKjOc1o2jJJlP2r1CWw0G4e3lWO5kxFE58ifP8M/XFZdLH3zuiHajSEbt3xY+LA+fpXs/tIkkW108RruVpzlScBjt4H4/pXjrq+tRHHMChdlJARCWUEjHTp8vn6U4MpxRSSJLcXZmuVC+IpGYznC5J5z16+fpQd6ZvvsIs7zKQR4buFwGHHAA4wc5+lXLq6ZkEm8bQVUnnjzzjz4qs0xXuBNIy93OGZMfEMnHP6VoqeQppUiK6gL9/IRJLEiDJkdvDnOTz+lWENqVSFIwHY4iyx5IGGUEjqeGFS2SvMdjMGhYECZGy3kAfx9uoqy7qCJigAdeM9OePMfKpvwFFvJd6m0mo/ZlJC4xLYyJkNjIXdgfgCR9KE+xqfGoajbngPCjAdMkE8/nR9ghu9A7RRj+Oz3gY/iXcc1537K7gw9rhG7fvYHTn25/pWT2x14bOWbOByKRJOT5VEJ1U4yDShQSTnrUdvwqsEyucmnBuuTQ+WB4NJmTPPSmpi6kxQYOPOo9hqIsfWmbzUuSZaiwkSFj0xTncKADyagE/d4Bwa6Ni0hZhgUu2CaKbtrZyXWgTPEMPAyyqcdMdfyJrJrmTle64AbLFV6f36Yre2RJIGikAZXBVlIyCD5VjXajR5NO1OW2XO0NuRumVJyPy4+YrROkEcsqO8eWMRnAJYjIbJII4xRek26xbVEbZyck4GfenSKEhQIpLAk063fb45Mjjyoc8YNVDNsdcFIpHRWznjn0p0jgwg4RSxB8IGTihpwjyF92OPxrt+UTqSDzTTwNpHuOwNtI1jqJcBopV7leOuQc/qKz7sp/ke12nq/hKzGJ+fYr+ta52dtm0vRre3cASkF39mbnH04H0rKNdi/w/tjKy/El6ZB9W3/ANai7ZlXptCqg+ddIWjGc8UyFy4DD+IA0RIu6E7utZUU2dExdc1KelQ24xFzUyoSMg1cdEvYNJ4ah7z2NHmJR1pncL7fhScGUpIFRB3rbjnHSil5GaDicSDz+dTvN3cYHlnmpixMJGTiqLtjpB1C1We3j3zwgjaOrL/+H+tXO/CjHnUi5x1rRMnTsxq+ikVA6Ej2Pl6igdrK7DJPPOPKtL7bafELE6hHbM7xsDP3I8RTnnHQ4ODn0Brwa2MkzM8CIy/wHfncPWmkaRnZV5LNxycedes7IdnJbyeG8vUZLSMh1JH70g8Y9vU/T5GdjNHt5rye7lQTLANuWHAkyD8jgfrXuE/bLlyc/OhyE3Y19pOQuayX7RodvatmUbWdIm+Z5H9K2GNVTgDNZP8Aakyt2kGCOIIgR/3N/eojsRpekyB9NtZcfHCh/IUXv3Kc0BouV0SwDDn7umfbiiRIPWlYErBSoG7FKsqx4UtVfdiRjuRgKGUSmYNK3A6YpKWR9UXbTKThTk12+qvaVm3qxojvX9afdh1IIWVI+GH0qWQboSTQEMTxSjcy/Kj3djHtRQfepQ2FxYMa+fFPMyqdpFAqZUjG5ualId4/izVXRNBBbnIwRWKa3bR2GuX/AN2llt8TuGSFyoI3HAxWuYnzgNgVkHa+Vk16+UkYMz5zTi8g1Rq/ZkLD2W04KoA+7I3zJGT+Zo+AsI9w9aqdLmP+E2Vsp2hbePP/AIijFkZOjcVLYUHiUjqOax/t7KbntRckdF7uMD6Z/rWovdAeRrKr50vu1BVRxLfEEfJsfoKcXkdGqwThIIoVB8KBfwFQyTMsmEyaf4UUkYNOgVWBYjJqSiERyOdxaplXYvPNSDANKxGMYoAjLD1pO9pCvvSZFAx624LkmiFG3ihGukxgNjNMjmdQQ5zz1oEFPKuSrZzUiuoQc80ALuJ5NoIJFRSytkkGiwDpbhU5PWse7WMJO0N4ckftWzx9a08EsfFzWXdrBjXbvIx+2Pl7Cqg8kyNHsI5fusDlue6XgfIVYxEsmWHNRaef8lb5x+6T9BXS74zuXJBPNS9jJc4BJHSsz0UCbtRaMG+KZpD7HxGtHvpNthNMpxtiY8fKvA9j4e97Q5PSCNic+pAX+9NCNDjO98+VTE7fh4qJAqjg04HJ5FIoUu458q4S5HWuJGKhlZQOmKAJu8BpM0NuVfEpzTfvUfrQBB5rRj/BXV1AFba/6t6Nb4BXV1SwFTrWY9sf99uv5n/yK6uquPYpGmWX+ht/5S/oKIk/dV1dQABqP+yX38l/0NeQ7C/73f8A8ofrXV1UtCPfJ0qRa6uqShDQ9x0NdXUARN+5PyoCurqlDP/Z"/>
          <p:cNvSpPr>
            <a:spLocks noChangeAspect="1" noChangeArrowheads="1"/>
          </p:cNvSpPr>
          <p:nvPr/>
        </p:nvSpPr>
        <p:spPr bwMode="auto">
          <a:xfrm>
            <a:off x="63500" y="-658813"/>
            <a:ext cx="1019175" cy="1362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6632" name="Picture 8" descr="http://www.skoly.cz/fotosoutez/110000233007000007/prohlidka-souteznich-fotek/data/FS/big-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5"/>
            <a:ext cx="1242138" cy="1656184"/>
          </a:xfrm>
          <a:prstGeom prst="rect">
            <a:avLst/>
          </a:prstGeom>
          <a:noFill/>
        </p:spPr>
      </p:pic>
      <p:pic>
        <p:nvPicPr>
          <p:cNvPr id="26634" name="Picture 10" descr="http://www.gamepark.cz/pictures/00/10/22/102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708920"/>
            <a:ext cx="1728192" cy="1296144"/>
          </a:xfrm>
          <a:prstGeom prst="rect">
            <a:avLst/>
          </a:prstGeom>
          <a:noFill/>
        </p:spPr>
      </p:pic>
      <p:pic>
        <p:nvPicPr>
          <p:cNvPr id="26636" name="Picture 12" descr="http://leccos.com/pics/pic/lus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564904"/>
            <a:ext cx="1461108" cy="1944216"/>
          </a:xfrm>
          <a:prstGeom prst="rect">
            <a:avLst/>
          </a:prstGeom>
          <a:noFill/>
        </p:spPr>
      </p:pic>
      <p:pic>
        <p:nvPicPr>
          <p:cNvPr id="26638" name="Picture 14" descr="http://to-orisek.wbs.cz/sablona/logo_ORISE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564904"/>
            <a:ext cx="1448161" cy="1440160"/>
          </a:xfrm>
          <a:prstGeom prst="rect">
            <a:avLst/>
          </a:prstGeom>
          <a:noFill/>
        </p:spPr>
      </p:pic>
      <p:pic>
        <p:nvPicPr>
          <p:cNvPr id="26640" name="Picture 16" descr="http://leccos.com/pics/pic/malvi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437112"/>
            <a:ext cx="1800200" cy="1697331"/>
          </a:xfrm>
          <a:prstGeom prst="rect">
            <a:avLst/>
          </a:prstGeom>
          <a:noFill/>
        </p:spPr>
      </p:pic>
      <p:pic>
        <p:nvPicPr>
          <p:cNvPr id="26642" name="Picture 18" descr="http://www.ovocenaseaexoticke.wz.cz/svestk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725144"/>
            <a:ext cx="1944216" cy="1461298"/>
          </a:xfrm>
          <a:prstGeom prst="rect">
            <a:avLst/>
          </a:prstGeom>
          <a:noFill/>
        </p:spPr>
      </p:pic>
      <p:pic>
        <p:nvPicPr>
          <p:cNvPr id="26644" name="Picture 20" descr="http://media-cache5.pinterest.com/avatars/rosebaxter68_1330484431_6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4653136"/>
            <a:ext cx="1944216" cy="12948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Kontrolní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1. Jakou funkci plní kořen v životě rostliny?</a:t>
            </a:r>
          </a:p>
          <a:p>
            <a:r>
              <a:rPr lang="cs-CZ" dirty="0"/>
              <a:t>2. Jaké znáš tvary kořenů?</a:t>
            </a:r>
          </a:p>
          <a:p>
            <a:r>
              <a:rPr lang="cs-CZ" dirty="0"/>
              <a:t>3. Které plodiny pěstujeme k využití jejich kořenu?</a:t>
            </a:r>
          </a:p>
          <a:p>
            <a:r>
              <a:rPr lang="cs-CZ" dirty="0"/>
              <a:t>4. Jaký význam má kořenová soustava po odumření rostliny?</a:t>
            </a:r>
          </a:p>
          <a:p>
            <a:r>
              <a:rPr lang="cs-CZ" dirty="0"/>
              <a:t>5. Co je asimilační a transpirační proud?</a:t>
            </a:r>
          </a:p>
          <a:p>
            <a:r>
              <a:rPr lang="cs-CZ" dirty="0"/>
              <a:t>6. Uveďte příklady rostlin, které mají stéblo a lodyhu.</a:t>
            </a:r>
          </a:p>
          <a:p>
            <a:r>
              <a:rPr lang="cs-CZ" dirty="0"/>
              <a:t>7. Vysvětlete funkci listu a proces asimilace.</a:t>
            </a:r>
          </a:p>
          <a:p>
            <a:r>
              <a:rPr lang="cs-CZ" dirty="0"/>
              <a:t>8. Jaký je význam listové žilnatiny?</a:t>
            </a:r>
          </a:p>
          <a:p>
            <a:r>
              <a:rPr lang="cs-CZ" dirty="0"/>
              <a:t>9. Uveďte plodiny, jejichž stonek je hlavním produktem rostlinné výroby.</a:t>
            </a:r>
          </a:p>
          <a:p>
            <a:r>
              <a:rPr lang="cs-CZ" dirty="0"/>
              <a:t>10. Vysvětlete význam květu rostlin a uveďte příklady dvoudomých rostlin</a:t>
            </a:r>
          </a:p>
        </p:txBody>
      </p:sp>
    </p:spTree>
    <p:extLst>
      <p:ext uri="{BB962C8B-B14F-4D97-AF65-F5344CB8AC3E}">
        <p14:creationId xmlns:p14="http://schemas.microsoft.com/office/powerpoint/2010/main" val="2067424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Základy biologie rostlin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Biologie </a:t>
            </a:r>
            <a:r>
              <a:rPr lang="cs-CZ" dirty="0"/>
              <a:t>je věda, která zkoumá procesy a vlastnosti probíhající v živých organismech. Objasňuje</a:t>
            </a:r>
          </a:p>
          <a:p>
            <a:r>
              <a:rPr lang="cs-CZ" dirty="0"/>
              <a:t>vztahy mezi organismy a vztahy organismu k vnějšímu prostředí.</a:t>
            </a:r>
          </a:p>
          <a:p>
            <a:r>
              <a:rPr lang="cs-CZ" dirty="0"/>
              <a:t>Cílem biologie je:</a:t>
            </a:r>
          </a:p>
          <a:p>
            <a:r>
              <a:rPr lang="cs-CZ" dirty="0"/>
              <a:t>- poznávání zákonitostí živé přírody</a:t>
            </a:r>
          </a:p>
          <a:p>
            <a:r>
              <a:rPr lang="cs-CZ" dirty="0"/>
              <a:t>- využití v zemědělské praxi</a:t>
            </a:r>
          </a:p>
          <a:p>
            <a:r>
              <a:rPr lang="cs-CZ" dirty="0"/>
              <a:t>- tvorba a ochrana životního prostředí</a:t>
            </a:r>
          </a:p>
          <a:p>
            <a:endParaRPr lang="cs-CZ" dirty="0" smtClean="0"/>
          </a:p>
          <a:p>
            <a:r>
              <a:rPr lang="cs-CZ" dirty="0" smtClean="0"/>
              <a:t>Rostlinný </a:t>
            </a:r>
            <a:r>
              <a:rPr lang="cs-CZ" dirty="0"/>
              <a:t>organismus -základní stavební jednotkou živé hmoty = buňka</a:t>
            </a:r>
          </a:p>
          <a:p>
            <a:r>
              <a:rPr lang="cs-CZ" dirty="0"/>
              <a:t>schopnost buňky je vykonávat všechny životní procesy a funkce, které jsou nezbytné pro </a:t>
            </a:r>
            <a:r>
              <a:rPr lang="cs-CZ" dirty="0" smtClean="0"/>
              <a:t>život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2690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Rostlinná buňka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Rostlinná buňka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82" y="2160590"/>
            <a:ext cx="5809425" cy="407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04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Rostlinná pletiva a jejich </a:t>
            </a:r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Pletiva </a:t>
            </a:r>
            <a:r>
              <a:rPr lang="cs-CZ" dirty="0"/>
              <a:t>jsou soubory buněk podobné tvarem, mají stejný původ a vykonávají stejnou funkci. Pletiva</a:t>
            </a:r>
          </a:p>
          <a:p>
            <a:r>
              <a:rPr lang="cs-CZ" dirty="0"/>
              <a:t>vyšších rostlin vznikají dělením buněk, které zůstávají nadále spojené.</a:t>
            </a:r>
          </a:p>
          <a:p>
            <a:r>
              <a:rPr lang="cs-CZ" dirty="0"/>
              <a:t>a) trvalá pletiva – tvořeny ze starších a odumřelých buněk, které se nedělí a vykonávají</a:t>
            </a:r>
          </a:p>
          <a:p>
            <a:r>
              <a:rPr lang="cs-CZ" dirty="0"/>
              <a:t>určitou funkci, sdružují se v soustavách</a:t>
            </a:r>
          </a:p>
          <a:p>
            <a:r>
              <a:rPr lang="cs-CZ" dirty="0"/>
              <a:t>Soustavy pletiv: </a:t>
            </a:r>
            <a:endParaRPr lang="cs-CZ" dirty="0" smtClean="0"/>
          </a:p>
          <a:p>
            <a:pPr lvl="1"/>
            <a:r>
              <a:rPr lang="cs-CZ" dirty="0" smtClean="0"/>
              <a:t>krycí </a:t>
            </a:r>
            <a:r>
              <a:rPr lang="cs-CZ" dirty="0"/>
              <a:t>(chrání rostlinu před vlivy prostředí a umožňují látkovou výměnu) </a:t>
            </a:r>
            <a:endParaRPr lang="cs-CZ" dirty="0" smtClean="0"/>
          </a:p>
          <a:p>
            <a:pPr lvl="1"/>
            <a:r>
              <a:rPr lang="cs-CZ" dirty="0" smtClean="0"/>
              <a:t>vodivá</a:t>
            </a:r>
            <a:r>
              <a:rPr lang="cs-CZ" dirty="0"/>
              <a:t>,</a:t>
            </a:r>
          </a:p>
          <a:p>
            <a:pPr lvl="1"/>
            <a:r>
              <a:rPr lang="cs-CZ" dirty="0"/>
              <a:t>základní (vyplňují prostory mezi soustavou pletiv krycích a vodivých, zásobní funkce) </a:t>
            </a:r>
            <a:endParaRPr lang="cs-CZ" dirty="0" smtClean="0"/>
          </a:p>
          <a:p>
            <a:pPr lvl="1"/>
            <a:r>
              <a:rPr lang="cs-CZ" dirty="0" smtClean="0"/>
              <a:t>zpevňovací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1884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Rostlinná pletiva a jejich </a:t>
            </a:r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</a:t>
            </a:r>
            <a:r>
              <a:rPr lang="cs-CZ" dirty="0"/>
              <a:t>) dělivá pletiva (meristémy) umožňují růst rostlin, nacházejí se ve vegetačních </a:t>
            </a:r>
            <a:r>
              <a:rPr lang="cs-CZ" dirty="0" smtClean="0"/>
              <a:t>vrcholech stonku </a:t>
            </a:r>
            <a:r>
              <a:rPr lang="cs-CZ" dirty="0"/>
              <a:t>a kořene, nebo v </a:t>
            </a:r>
            <a:r>
              <a:rPr lang="cs-CZ" dirty="0" err="1"/>
              <a:t>kolénkách</a:t>
            </a:r>
            <a:r>
              <a:rPr lang="cs-CZ" dirty="0"/>
              <a:t> trav. </a:t>
            </a:r>
            <a:endParaRPr lang="cs-CZ" dirty="0" smtClean="0"/>
          </a:p>
          <a:p>
            <a:r>
              <a:rPr lang="cs-CZ" dirty="0" smtClean="0"/>
              <a:t>Skládají </a:t>
            </a:r>
            <a:r>
              <a:rPr lang="cs-CZ" dirty="0"/>
              <a:t>se z mladých živých buněk schopných dělení </a:t>
            </a:r>
            <a:r>
              <a:rPr lang="cs-CZ" dirty="0" smtClean="0"/>
              <a:t>a zajišťují </a:t>
            </a:r>
            <a:r>
              <a:rPr lang="cs-CZ" dirty="0"/>
              <a:t>růst rostlin. Důležité sledovat vzrostný vrchol rostliny po dobu vegetace - přihnojení</a:t>
            </a:r>
            <a:r>
              <a:rPr lang="cs-CZ" dirty="0" smtClean="0"/>
              <a:t>, zavlažování </a:t>
            </a:r>
            <a:r>
              <a:rPr lang="cs-CZ" dirty="0"/>
              <a:t>porostu</a:t>
            </a:r>
          </a:p>
          <a:p>
            <a:pPr marL="0" indent="0">
              <a:buNone/>
            </a:pPr>
            <a:r>
              <a:rPr lang="cs-CZ" dirty="0" smtClean="0"/>
              <a:t>  </a:t>
            </a:r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r>
              <a:rPr lang="cs-CZ" u="sng" dirty="0" smtClean="0"/>
              <a:t>cévní </a:t>
            </a:r>
            <a:r>
              <a:rPr lang="cs-CZ" u="sng" dirty="0"/>
              <a:t>svazky </a:t>
            </a:r>
            <a:r>
              <a:rPr lang="cs-CZ" dirty="0"/>
              <a:t>(tvoří vodivá a zpevňovací pletiva) - pronikají od kořenů přes stonek do listů a mají</a:t>
            </a:r>
          </a:p>
          <a:p>
            <a:r>
              <a:rPr lang="cs-CZ" dirty="0"/>
              <a:t>význam při rozvádění živin v rostlině (cévní svazek – část dřevní a lýková)</a:t>
            </a:r>
          </a:p>
        </p:txBody>
      </p:sp>
    </p:spTree>
    <p:extLst>
      <p:ext uri="{BB962C8B-B14F-4D97-AF65-F5344CB8AC3E}">
        <p14:creationId xmlns:p14="http://schemas.microsoft.com/office/powerpoint/2010/main" val="1861673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Stavba a funkce rostlinných orgánů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Orgány </a:t>
            </a:r>
            <a:r>
              <a:rPr lang="cs-CZ" dirty="0"/>
              <a:t>jsou části rostlin, které se skládají z několika druhů pletiv.</a:t>
            </a:r>
          </a:p>
          <a:p>
            <a:r>
              <a:rPr lang="cs-CZ" dirty="0"/>
              <a:t>Mnohobuněčné organismy – každý orgán plní nějakou funkci.</a:t>
            </a:r>
          </a:p>
          <a:p>
            <a:r>
              <a:rPr lang="cs-CZ" dirty="0"/>
              <a:t>Orgány vyšších rostlin:</a:t>
            </a:r>
          </a:p>
          <a:p>
            <a:r>
              <a:rPr lang="cs-CZ" dirty="0"/>
              <a:t>1) vegetativní (kořen, stonek, list)</a:t>
            </a:r>
          </a:p>
          <a:p>
            <a:r>
              <a:rPr lang="cs-CZ" dirty="0"/>
              <a:t>2) generativní (květ, plod, semena) - zajišťují rozmnožování</a:t>
            </a:r>
          </a:p>
        </p:txBody>
      </p:sp>
    </p:spTree>
    <p:extLst>
      <p:ext uri="{BB962C8B-B14F-4D97-AF65-F5344CB8AC3E}">
        <p14:creationId xmlns:p14="http://schemas.microsoft.com/office/powerpoint/2010/main" val="337546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242594" cy="534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" b="17514"/>
          <a:stretch/>
        </p:blipFill>
        <p:spPr bwMode="auto">
          <a:xfrm>
            <a:off x="3995936" y="1844824"/>
            <a:ext cx="326971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98393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0466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cap="small" dirty="0" smtClean="0">
                <a:latin typeface="Century" pitchFamily="18" charset="0"/>
                <a:ea typeface="Batang" pitchFamily="18" charset="-127"/>
              </a:rPr>
              <a:t>Kořen  </a:t>
            </a:r>
            <a:endParaRPr lang="cs-CZ" sz="2800" b="1" cap="small" dirty="0"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927884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000" b="1" dirty="0" smtClean="0"/>
              <a:t>je podzemní část rostliny, upevňuje rostlinu v půdě, přijímá vodu i živiny, některý je vhodný i k rozmnožování rostlin.</a:t>
            </a:r>
            <a:endParaRPr 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1844824"/>
            <a:ext cx="6624736" cy="46166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cs-CZ" sz="2400" b="1" cap="small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Pamatuj, že rozlišujeme 2 typy kořene :</a:t>
            </a:r>
            <a:endParaRPr lang="cs-CZ" sz="2400" b="1" cap="small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27" y="2915514"/>
            <a:ext cx="3598761" cy="324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888" y="2420888"/>
            <a:ext cx="2880320" cy="392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20665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72" y="2946648"/>
            <a:ext cx="20859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57416" y="404664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Některé rostliny mají další podzemní část 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cibule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000" b="1" dirty="0" smtClean="0"/>
              <a:t>   (tulipán</a:t>
            </a:r>
            <a:r>
              <a:rPr lang="cs-CZ" sz="2000" b="1" dirty="0"/>
              <a:t>, krokus, sněženka)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oddenek</a:t>
            </a:r>
            <a:r>
              <a:rPr lang="cs-CZ" sz="2000" b="1" dirty="0" smtClean="0"/>
              <a:t>    (kapraď</a:t>
            </a:r>
            <a:r>
              <a:rPr lang="cs-CZ" sz="2000" b="1" dirty="0"/>
              <a:t>, kosatec, sasanka)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hlíza</a:t>
            </a:r>
            <a:r>
              <a:rPr lang="cs-CZ" sz="2000" b="1" dirty="0" smtClean="0"/>
              <a:t>    </a:t>
            </a:r>
            <a:r>
              <a:rPr lang="cs-CZ" sz="2000" b="1" dirty="0"/>
              <a:t>(brambor, orsej jarní)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6" y="2413918"/>
            <a:ext cx="2818440" cy="267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863" y="2440206"/>
            <a:ext cx="2433291" cy="28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36672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894</TotalTime>
  <Words>708</Words>
  <Application>Microsoft Office PowerPoint</Application>
  <PresentationFormat>Předvádění na obrazovce (4:3)</PresentationFormat>
  <Paragraphs>95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Arial</vt:lpstr>
      <vt:lpstr>Batang</vt:lpstr>
      <vt:lpstr>Calibri</vt:lpstr>
      <vt:lpstr>Calibri Light</vt:lpstr>
      <vt:lpstr>Century</vt:lpstr>
      <vt:lpstr>Comic Sans MS</vt:lpstr>
      <vt:lpstr>Wingdings</vt:lpstr>
      <vt:lpstr>Retrospektiva</vt:lpstr>
      <vt:lpstr>Stavba těla rostlin</vt:lpstr>
      <vt:lpstr>Základy biologie rostlin</vt:lpstr>
      <vt:lpstr>Rostlinná buňka</vt:lpstr>
      <vt:lpstr>Rostlinná pletiva a jejich funkce</vt:lpstr>
      <vt:lpstr>Rostlinná pletiva a jejich funkce</vt:lpstr>
      <vt:lpstr>Stavba a funkce rostlinných orgánů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Kontrolní otázky</vt:lpstr>
    </vt:vector>
  </TitlesOfParts>
  <Company>ZŠ Hazlov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VY_32_INOVACE_09_Přírodověda_ 4.ročník_ 01_Stavba rostlin</dc:title>
  <dc:creator>Hana Martínková</dc:creator>
  <cp:lastModifiedBy>Zuzana Bukvičková</cp:lastModifiedBy>
  <cp:revision>99</cp:revision>
  <dcterms:created xsi:type="dcterms:W3CDTF">2012-05-29T09:54:45Z</dcterms:created>
  <dcterms:modified xsi:type="dcterms:W3CDTF">2020-10-13T20:57:54Z</dcterms:modified>
</cp:coreProperties>
</file>