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63" r:id="rId3"/>
    <p:sldId id="265" r:id="rId4"/>
    <p:sldId id="266" r:id="rId5"/>
    <p:sldId id="267" r:id="rId6"/>
    <p:sldId id="271" r:id="rId7"/>
    <p:sldId id="268" r:id="rId8"/>
    <p:sldId id="269" r:id="rId9"/>
    <p:sldId id="272" r:id="rId10"/>
    <p:sldId id="273" r:id="rId11"/>
    <p:sldId id="274" r:id="rId12"/>
    <p:sldId id="258" r:id="rId13"/>
    <p:sldId id="259" r:id="rId14"/>
    <p:sldId id="260" r:id="rId15"/>
    <p:sldId id="276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5F943-7209-4D10-A0D6-258E67190A9F}" type="datetimeFigureOut">
              <a:rPr lang="cs-CZ" smtClean="0"/>
              <a:pPr/>
              <a:t>7.10.2013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BA025-96F2-4B46-933C-10F0BD06273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5E1328-82B4-4BE1-AA7A-68A812489BCE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13197B-4E15-4AC2-B2BC-EA773B79A77D}" type="datetimeFigureOut">
              <a:rPr lang="cs-CZ" smtClean="0"/>
              <a:pPr/>
              <a:t>7.10.2013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A20B07-6356-45FC-BECD-9104420D55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3197B-4E15-4AC2-B2BC-EA773B79A77D}" type="datetimeFigureOut">
              <a:rPr lang="cs-CZ" smtClean="0"/>
              <a:pPr/>
              <a:t>7.10.2013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20B07-6356-45FC-BECD-9104420D55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3197B-4E15-4AC2-B2BC-EA773B79A77D}" type="datetimeFigureOut">
              <a:rPr lang="cs-CZ" smtClean="0"/>
              <a:pPr/>
              <a:t>7.10.2013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20B07-6356-45FC-BECD-9104420D55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3197B-4E15-4AC2-B2BC-EA773B79A77D}" type="datetimeFigureOut">
              <a:rPr lang="cs-CZ" smtClean="0"/>
              <a:pPr/>
              <a:t>7.10.2013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20B07-6356-45FC-BECD-9104420D551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3197B-4E15-4AC2-B2BC-EA773B79A77D}" type="datetimeFigureOut">
              <a:rPr lang="cs-CZ" smtClean="0"/>
              <a:pPr/>
              <a:t>7.10.2013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20B07-6356-45FC-BECD-9104420D551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3197B-4E15-4AC2-B2BC-EA773B79A77D}" type="datetimeFigureOut">
              <a:rPr lang="cs-CZ" smtClean="0"/>
              <a:pPr/>
              <a:t>7.10.2013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20B07-6356-45FC-BECD-9104420D551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3197B-4E15-4AC2-B2BC-EA773B79A77D}" type="datetimeFigureOut">
              <a:rPr lang="cs-CZ" smtClean="0"/>
              <a:pPr/>
              <a:t>7.10.2013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20B07-6356-45FC-BECD-9104420D55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3197B-4E15-4AC2-B2BC-EA773B79A77D}" type="datetimeFigureOut">
              <a:rPr lang="cs-CZ" smtClean="0"/>
              <a:pPr/>
              <a:t>7.10.2013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20B07-6356-45FC-BECD-9104420D551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3197B-4E15-4AC2-B2BC-EA773B79A77D}" type="datetimeFigureOut">
              <a:rPr lang="cs-CZ" smtClean="0"/>
              <a:pPr/>
              <a:t>7.10.2013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20B07-6356-45FC-BECD-9104420D55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813197B-4E15-4AC2-B2BC-EA773B79A77D}" type="datetimeFigureOut">
              <a:rPr lang="cs-CZ" smtClean="0"/>
              <a:pPr/>
              <a:t>7.10.2013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20B07-6356-45FC-BECD-9104420D55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13197B-4E15-4AC2-B2BC-EA773B79A77D}" type="datetimeFigureOut">
              <a:rPr lang="cs-CZ" smtClean="0"/>
              <a:pPr/>
              <a:t>7.10.2013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A20B07-6356-45FC-BECD-9104420D551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813197B-4E15-4AC2-B2BC-EA773B79A77D}" type="datetimeFigureOut">
              <a:rPr lang="cs-CZ" smtClean="0"/>
              <a:pPr/>
              <a:t>7.10.2013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2A20B07-6356-45FC-BECD-9104420D551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commons.wikimedia.org/wiki/File:XeTube.jpg" TargetMode="External"/><Relationship Id="rId3" Type="http://schemas.openxmlformats.org/officeDocument/2006/relationships/hyperlink" Target="http://commons.wikimedia.org/wiki/File:Helium_discharge_tube.jpg" TargetMode="External"/><Relationship Id="rId7" Type="http://schemas.openxmlformats.org/officeDocument/2006/relationships/hyperlink" Target="http://commons.wikimedia.org/wiki/File:KrTube.jpg" TargetMode="External"/><Relationship Id="rId2" Type="http://schemas.openxmlformats.org/officeDocument/2006/relationships/hyperlink" Target="http://cs.wikipedia.org/wiki/Heliu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mons.wikimedia.org/wiki/File:ArTube.jpg" TargetMode="External"/><Relationship Id="rId5" Type="http://schemas.openxmlformats.org/officeDocument/2006/relationships/hyperlink" Target="http://commons.wikimedia.org/wiki/File:NeTube.jpg" TargetMode="External"/><Relationship Id="rId4" Type="http://schemas.openxmlformats.org/officeDocument/2006/relationships/hyperlink" Target="http://commons.wikimedia.org/wiki/File:HeTube.jpg" TargetMode="External"/><Relationship Id="rId9" Type="http://schemas.openxmlformats.org/officeDocument/2006/relationships/hyperlink" Target="http://commons.wikimedia.org/wiki/File:Radioaktivita.sv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31938" y="260350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10" name="Tabulka 9"/>
          <p:cNvGraphicFramePr>
            <a:graphicFrameLocks noGrp="1"/>
          </p:cNvGraphicFramePr>
          <p:nvPr/>
        </p:nvGraphicFramePr>
        <p:xfrm>
          <a:off x="1259632" y="1708020"/>
          <a:ext cx="6697662" cy="5098980"/>
        </p:xfrm>
        <a:graphic>
          <a:graphicData uri="http://schemas.openxmlformats.org/drawingml/2006/table">
            <a:tbl>
              <a:tblPr/>
              <a:tblGrid>
                <a:gridCol w="2462212"/>
                <a:gridCol w="423545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Název školy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Gymnázium, střední odborná škola, střední odborné učiliště a vyšší odborná škola, Hořice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Číslo projektu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CZ.1.07/1.5.00/34.0873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Název materiálu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cs-CZ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VY_32_INOVACE_08.02.05 VZÁCNÉ PLYN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Autor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Jana Černá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Tematická oblast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Anorganická chemie pro 2. ročník přírodovědného lycea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Ročník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2.L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Datum tvorby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11.10.2012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Anotace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cs-CZ" sz="1100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Materiál je určen pro studenty 2. ročníku  přírodovědného lycea, 4letých a odpovídajících ročníků víceletých gymnázií, do předmětu Chemie. Tento materiál lze použít k výkladu učiva o výskytu, vlastnostech, reaktivitě, výrobě a využití vzácných plynů. </a:t>
                      </a: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Metodický pokyn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Teoretická část podporuje výklad učitele a je doplněna názornými obrázky, které dokládají praktické využité vzácných plynů. Text prezentace mohou žáci použít jako zápis do sešitu. Závěr prezentace slouží k shrnutí a opakování celé kapitoly. Žáci si tak upevní a procvičí získané vědomosti. Na jednotlivé otázky mohou odpovídat přímo nebo si je předem zpracují do svého sešitu.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602627"/>
          </a:xfrm>
        </p:spPr>
        <p:txBody>
          <a:bodyPr/>
          <a:lstStyle/>
          <a:p>
            <a:pPr>
              <a:buNone/>
            </a:pPr>
            <a:r>
              <a:rPr lang="cs-CZ" b="1" u="sng" dirty="0" smtClean="0">
                <a:solidFill>
                  <a:srgbClr val="FF0000"/>
                </a:solidFill>
              </a:rPr>
              <a:t>KRYPTON A XENON</a:t>
            </a:r>
          </a:p>
          <a:p>
            <a:pPr>
              <a:buNone/>
            </a:pPr>
            <a:endParaRPr lang="cs-CZ" sz="2000" b="1" u="sng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Známé sloučeniny (KrO</a:t>
            </a:r>
            <a:r>
              <a:rPr lang="cs-CZ" baseline="-25000" dirty="0" smtClean="0"/>
              <a:t>2</a:t>
            </a:r>
            <a:r>
              <a:rPr lang="cs-CZ" dirty="0" smtClean="0"/>
              <a:t> </a:t>
            </a:r>
            <a:r>
              <a:rPr lang="cs-CZ" smtClean="0"/>
              <a:t>– </a:t>
            </a:r>
            <a:r>
              <a:rPr lang="cs-CZ" smtClean="0"/>
              <a:t>oxid</a:t>
            </a:r>
            <a:r>
              <a:rPr lang="cs-CZ" smtClean="0"/>
              <a:t> </a:t>
            </a:r>
            <a:r>
              <a:rPr lang="cs-CZ" dirty="0" smtClean="0"/>
              <a:t>kryptonu, XeO</a:t>
            </a:r>
            <a:r>
              <a:rPr lang="cs-CZ" baseline="-25000" dirty="0" smtClean="0"/>
              <a:t>3</a:t>
            </a:r>
            <a:r>
              <a:rPr lang="cs-CZ" dirty="0" smtClean="0"/>
              <a:t> – oxid xenonový, XeO</a:t>
            </a:r>
            <a:r>
              <a:rPr lang="cs-CZ" baseline="-25000" dirty="0" smtClean="0"/>
              <a:t>4</a:t>
            </a:r>
            <a:r>
              <a:rPr lang="cs-CZ" dirty="0" smtClean="0"/>
              <a:t> – o. </a:t>
            </a:r>
            <a:r>
              <a:rPr lang="cs-CZ" dirty="0" err="1" smtClean="0"/>
              <a:t>xenoničelý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sz="1800" dirty="0" smtClean="0"/>
          </a:p>
          <a:p>
            <a:r>
              <a:rPr lang="cs-CZ" dirty="0" smtClean="0"/>
              <a:t>K plnění žárovek, fluorescenčních trubic a laserů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KrTub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284984"/>
            <a:ext cx="2574032" cy="2574032"/>
          </a:xfrm>
          <a:prstGeom prst="rect">
            <a:avLst/>
          </a:prstGeom>
        </p:spPr>
      </p:pic>
      <p:pic>
        <p:nvPicPr>
          <p:cNvPr id="5" name="Obrázek 4" descr="XeTub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3266728"/>
            <a:ext cx="2592288" cy="2592288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3275856" y="602128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Obrázek 5, 6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88640"/>
            <a:ext cx="8507288" cy="4900000"/>
          </a:xfrm>
        </p:spPr>
        <p:txBody>
          <a:bodyPr/>
          <a:lstStyle/>
          <a:p>
            <a:pPr>
              <a:buNone/>
            </a:pPr>
            <a:r>
              <a:rPr lang="cs-CZ" sz="3200" b="1" u="sng" dirty="0" smtClean="0">
                <a:solidFill>
                  <a:srgbClr val="FF0000"/>
                </a:solidFill>
              </a:rPr>
              <a:t>RADON</a:t>
            </a:r>
          </a:p>
          <a:p>
            <a:pPr>
              <a:buNone/>
            </a:pPr>
            <a:endParaRPr lang="cs-CZ" sz="1800" b="1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Bezbarvý plyn, bez chuti a zápachu, nereaktivní</a:t>
            </a:r>
          </a:p>
          <a:p>
            <a:r>
              <a:rPr lang="cs-CZ" dirty="0" smtClean="0"/>
              <a:t>Vzniká jako produkt radioaktivního rozpadu radia a uranu</a:t>
            </a:r>
          </a:p>
          <a:p>
            <a:pPr>
              <a:buNone/>
            </a:pPr>
            <a:r>
              <a:rPr lang="cs-CZ" b="1" u="sng" dirty="0" smtClean="0">
                <a:solidFill>
                  <a:srgbClr val="FF0000"/>
                </a:solidFill>
              </a:rPr>
              <a:t>Použití: </a:t>
            </a:r>
          </a:p>
          <a:p>
            <a:r>
              <a:rPr lang="cs-CZ" dirty="0" smtClean="0"/>
              <a:t>V medicíně jako alfa-zářiče pro krátkodobé ozařování tkání</a:t>
            </a:r>
          </a:p>
          <a:p>
            <a:r>
              <a:rPr lang="cs-CZ" dirty="0" smtClean="0"/>
              <a:t>Radonová voda se používá na koupele (Jáchymovské lázně)</a:t>
            </a:r>
            <a:endParaRPr lang="cs-CZ" dirty="0"/>
          </a:p>
        </p:txBody>
      </p:sp>
      <p:pic>
        <p:nvPicPr>
          <p:cNvPr id="4" name="Obrázek 3" descr="600px-Radioaktivita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3861048"/>
            <a:ext cx="2713484" cy="2713484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5364088" y="6237312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smtClean="0"/>
              <a:t>Obrázek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1. Vyjmenuj vzácné plyny:</a:t>
            </a:r>
            <a:r>
              <a:rPr lang="cs-CZ" dirty="0" smtClean="0"/>
              <a:t>   ……………………………………………………..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b="1" dirty="0" smtClean="0"/>
              <a:t>2. Který ze vzácných plynů: </a:t>
            </a:r>
          </a:p>
          <a:p>
            <a:r>
              <a:rPr lang="cs-CZ" dirty="0" smtClean="0"/>
              <a:t>  a) Je radioaktivní  : ………………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  b) Je nejlehčí a má nejnižší teplotu varu:  ……………..</a:t>
            </a:r>
          </a:p>
          <a:p>
            <a:r>
              <a:rPr lang="cs-CZ" dirty="0" smtClean="0"/>
              <a:t>  c) Tvoří téměř celé jedno procento atmosféry:  ……………….</a:t>
            </a:r>
          </a:p>
          <a:p>
            <a:r>
              <a:rPr lang="cs-CZ" dirty="0" smtClean="0"/>
              <a:t>  d) Byly připraveny jeho sloučeniny:  ……………. 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Opakování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3. Vypočítejte a doplňte chybějící údaje v řádcích:</a:t>
            </a:r>
          </a:p>
          <a:p>
            <a:r>
              <a:rPr lang="cs-CZ" dirty="0" smtClean="0"/>
              <a:t>A) 41,9 g </a:t>
            </a:r>
            <a:r>
              <a:rPr lang="cs-CZ" dirty="0" err="1" smtClean="0"/>
              <a:t>Kr</a:t>
            </a:r>
            <a:r>
              <a:rPr lang="cs-CZ" dirty="0" smtClean="0"/>
              <a:t> je .................. mol </a:t>
            </a:r>
            <a:r>
              <a:rPr lang="cs-CZ" dirty="0" err="1" smtClean="0"/>
              <a:t>Kr</a:t>
            </a:r>
            <a:endParaRPr lang="cs-CZ" dirty="0" smtClean="0"/>
          </a:p>
          <a:p>
            <a:r>
              <a:rPr lang="cs-CZ" dirty="0" smtClean="0"/>
              <a:t>B) 1 g He obsahuje ............ atomů He</a:t>
            </a:r>
          </a:p>
          <a:p>
            <a:r>
              <a:rPr lang="cs-CZ" dirty="0" smtClean="0"/>
              <a:t>C) 1,505 . 10</a:t>
            </a:r>
            <a:r>
              <a:rPr lang="cs-CZ" baseline="30000" dirty="0" smtClean="0"/>
              <a:t>24</a:t>
            </a:r>
            <a:r>
              <a:rPr lang="cs-CZ" dirty="0" smtClean="0"/>
              <a:t>.................... mol Ar</a:t>
            </a:r>
          </a:p>
          <a:p>
            <a:r>
              <a:rPr lang="cs-CZ" dirty="0" smtClean="0"/>
              <a:t>D) 4,8 mol Ne má hmotnost ..... g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1. </a:t>
            </a:r>
            <a:r>
              <a:rPr lang="cs-CZ" b="1" dirty="0" smtClean="0"/>
              <a:t>Vyjmenuj vzácné plyny: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He, Ne, Ar, </a:t>
            </a:r>
            <a:r>
              <a:rPr lang="cs-CZ" dirty="0" err="1" smtClean="0"/>
              <a:t>Kr</a:t>
            </a:r>
            <a:r>
              <a:rPr lang="cs-CZ" dirty="0" smtClean="0"/>
              <a:t>, </a:t>
            </a:r>
            <a:r>
              <a:rPr lang="cs-CZ" dirty="0" err="1" smtClean="0"/>
              <a:t>Xe</a:t>
            </a:r>
            <a:r>
              <a:rPr lang="cs-CZ" dirty="0" smtClean="0"/>
              <a:t>, </a:t>
            </a:r>
            <a:r>
              <a:rPr lang="cs-CZ" dirty="0" err="1" smtClean="0"/>
              <a:t>Rn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2. </a:t>
            </a:r>
            <a:r>
              <a:rPr lang="cs-CZ" b="1" dirty="0" smtClean="0"/>
              <a:t>Který ze vzácných plynů: </a:t>
            </a:r>
          </a:p>
          <a:p>
            <a:pPr>
              <a:buNone/>
            </a:pPr>
            <a:r>
              <a:rPr lang="cs-CZ" dirty="0" smtClean="0"/>
              <a:t>a) Je radioaktivní  : </a:t>
            </a:r>
            <a:r>
              <a:rPr lang="cs-CZ" dirty="0" err="1" smtClean="0"/>
              <a:t>Rn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b) Je nejlehčí a má nejnižší teplotu varu: He</a:t>
            </a:r>
          </a:p>
          <a:p>
            <a:pPr>
              <a:buNone/>
            </a:pPr>
            <a:r>
              <a:rPr lang="cs-CZ" dirty="0" smtClean="0"/>
              <a:t>c) Tvoří téměř celé jedno procento atmosféry: Ar</a:t>
            </a:r>
          </a:p>
          <a:p>
            <a:pPr>
              <a:buNone/>
            </a:pPr>
            <a:r>
              <a:rPr lang="cs-CZ" dirty="0" smtClean="0"/>
              <a:t>d) Byly připraveny jeho sloučeniny:  </a:t>
            </a:r>
            <a:r>
              <a:rPr lang="cs-CZ" dirty="0" err="1" smtClean="0"/>
              <a:t>Kr</a:t>
            </a:r>
            <a:r>
              <a:rPr lang="cs-CZ" dirty="0" smtClean="0"/>
              <a:t>, </a:t>
            </a:r>
            <a:r>
              <a:rPr lang="cs-CZ" dirty="0" err="1" smtClean="0"/>
              <a:t>Xe</a:t>
            </a:r>
            <a:r>
              <a:rPr lang="cs-CZ" dirty="0" smtClean="0"/>
              <a:t> 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3. </a:t>
            </a:r>
            <a:r>
              <a:rPr lang="cs-CZ" b="1" dirty="0" smtClean="0"/>
              <a:t>Vypočítejte a doplňte chybějící údaje v řádcích:    </a:t>
            </a:r>
          </a:p>
          <a:p>
            <a:pPr>
              <a:buNone/>
            </a:pPr>
            <a:r>
              <a:rPr lang="cs-CZ" b="1" dirty="0" smtClean="0"/>
              <a:t>    </a:t>
            </a:r>
            <a:r>
              <a:rPr lang="cs-CZ" dirty="0" smtClean="0"/>
              <a:t>a) 0,5mol </a:t>
            </a:r>
            <a:r>
              <a:rPr lang="cs-CZ" dirty="0" err="1" smtClean="0"/>
              <a:t>Kr</a:t>
            </a:r>
            <a:r>
              <a:rPr lang="cs-CZ" dirty="0" smtClean="0"/>
              <a:t> 		b) 1,505 . 10</a:t>
            </a:r>
            <a:r>
              <a:rPr lang="cs-CZ" baseline="30000" dirty="0" smtClean="0"/>
              <a:t>23</a:t>
            </a:r>
            <a:r>
              <a:rPr lang="cs-CZ" dirty="0" smtClean="0"/>
              <a:t> atomů He</a:t>
            </a:r>
          </a:p>
          <a:p>
            <a:pPr>
              <a:buNone/>
            </a:pPr>
            <a:endParaRPr lang="cs-CZ" sz="1200" dirty="0" smtClean="0"/>
          </a:p>
          <a:p>
            <a:pPr>
              <a:buNone/>
            </a:pPr>
            <a:r>
              <a:rPr lang="cs-CZ" dirty="0" smtClean="0"/>
              <a:t>    c) 2,5mol Ar		d) 96,864g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Výsledky: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1800" dirty="0" smtClean="0"/>
              <a:t>Vratislav Šrámek, Ludvík Kosina: Obecná a anorganická chemie, </a:t>
            </a:r>
            <a:r>
              <a:rPr lang="cs-CZ" sz="1800" dirty="0" err="1" smtClean="0"/>
              <a:t>nakl</a:t>
            </a:r>
            <a:r>
              <a:rPr lang="cs-CZ" sz="1800" dirty="0" smtClean="0"/>
              <a:t>. FIN, Olomouc 1996</a:t>
            </a:r>
          </a:p>
          <a:p>
            <a:r>
              <a:rPr lang="cs-CZ" sz="1800" dirty="0" smtClean="0"/>
              <a:t>Marika Benešová, Hana </a:t>
            </a:r>
            <a:r>
              <a:rPr lang="cs-CZ" sz="1800" dirty="0" err="1" smtClean="0"/>
              <a:t>Satrapová</a:t>
            </a:r>
            <a:r>
              <a:rPr lang="cs-CZ" sz="1800" dirty="0" smtClean="0"/>
              <a:t>: Odmaturuj z chemie, </a:t>
            </a:r>
            <a:r>
              <a:rPr lang="cs-CZ" sz="1800" dirty="0" err="1" smtClean="0"/>
              <a:t>nakl</a:t>
            </a:r>
            <a:r>
              <a:rPr lang="cs-CZ" sz="1800" dirty="0" smtClean="0"/>
              <a:t>. DIDAKTIS </a:t>
            </a:r>
            <a:r>
              <a:rPr lang="cs-CZ" sz="1800" dirty="0" err="1" smtClean="0"/>
              <a:t>spol.s.r.o</a:t>
            </a:r>
            <a:r>
              <a:rPr lang="cs-CZ" sz="1800" dirty="0" smtClean="0"/>
              <a:t>. 2002</a:t>
            </a:r>
          </a:p>
          <a:p>
            <a:r>
              <a:rPr lang="cs-CZ" sz="1800" dirty="0" smtClean="0"/>
              <a:t>Hana </a:t>
            </a:r>
            <a:r>
              <a:rPr lang="cs-CZ" sz="1800" dirty="0" err="1" smtClean="0"/>
              <a:t>Čtrnáctová</a:t>
            </a:r>
            <a:r>
              <a:rPr lang="cs-CZ" sz="1800" dirty="0" smtClean="0"/>
              <a:t>, Věra Vaňková: Znáte anorganickou chemii? (pracovní sešit), </a:t>
            </a:r>
            <a:r>
              <a:rPr lang="cs-CZ" sz="1800" dirty="0" err="1" smtClean="0"/>
              <a:t>nakl</a:t>
            </a:r>
            <a:r>
              <a:rPr lang="cs-CZ" sz="1800" dirty="0" smtClean="0"/>
              <a:t>. PROSPEKTRU., spol. s. r. o., Praha1996</a:t>
            </a:r>
          </a:p>
          <a:p>
            <a:r>
              <a:rPr lang="cs-CZ" sz="1800" dirty="0" smtClean="0">
                <a:hlinkClick r:id="rId2"/>
              </a:rPr>
              <a:t>http://cs.wikipedia.org/wiki/Helium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/>
              <a:t>Obr.1: </a:t>
            </a:r>
            <a:r>
              <a:rPr lang="cs-CZ" sz="1800" dirty="0" err="1" smtClean="0"/>
              <a:t>Alchemist</a:t>
            </a:r>
            <a:r>
              <a:rPr lang="cs-CZ" sz="1800" dirty="0" smtClean="0"/>
              <a:t>-</a:t>
            </a:r>
            <a:r>
              <a:rPr lang="cs-CZ" sz="1800" dirty="0" err="1" smtClean="0"/>
              <a:t>hp</a:t>
            </a:r>
            <a:r>
              <a:rPr lang="cs-CZ" sz="1800" dirty="0" smtClean="0"/>
              <a:t>.</a:t>
            </a:r>
            <a:r>
              <a:rPr lang="cs-CZ" sz="1800" dirty="0" smtClean="0">
                <a:latin typeface="Arial"/>
                <a:cs typeface="Arial"/>
              </a:rPr>
              <a:t>[</a:t>
            </a:r>
            <a:r>
              <a:rPr lang="cs-CZ" sz="1800" dirty="0" smtClean="0"/>
              <a:t>cit.11.10.2012</a:t>
            </a:r>
            <a:r>
              <a:rPr lang="cs-CZ" sz="1800" dirty="0" smtClean="0">
                <a:latin typeface="Arial"/>
                <a:cs typeface="Arial"/>
              </a:rPr>
              <a:t>]</a:t>
            </a:r>
            <a:r>
              <a:rPr lang="cs-CZ" sz="1800" dirty="0" smtClean="0"/>
              <a:t>. Dostupný pod licencí </a:t>
            </a:r>
            <a:r>
              <a:rPr lang="cs-CZ" sz="1800" dirty="0" err="1" smtClean="0"/>
              <a:t>Creative</a:t>
            </a:r>
            <a:r>
              <a:rPr lang="cs-CZ" sz="1800" dirty="0" smtClean="0"/>
              <a:t> </a:t>
            </a:r>
            <a:r>
              <a:rPr lang="cs-CZ" sz="1800" dirty="0" err="1" smtClean="0"/>
              <a:t>Commons</a:t>
            </a:r>
            <a:r>
              <a:rPr lang="cs-CZ" sz="1800" dirty="0" smtClean="0"/>
              <a:t> na WWW:</a:t>
            </a:r>
          </a:p>
          <a:p>
            <a:pPr>
              <a:buNone/>
            </a:pPr>
            <a:r>
              <a:rPr lang="cs-CZ" sz="1800" dirty="0" smtClean="0">
                <a:hlinkClick r:id="rId3"/>
              </a:rPr>
              <a:t>http://commons.wikimedia.org/wiki/File:Helium_discharge_tube.jpg</a:t>
            </a:r>
            <a:endParaRPr lang="cs-CZ" sz="1800" dirty="0" smtClean="0"/>
          </a:p>
          <a:p>
            <a:r>
              <a:rPr lang="cs-CZ" sz="1800" dirty="0" smtClean="0"/>
              <a:t>Obr.2:</a:t>
            </a:r>
            <a:r>
              <a:rPr lang="cs-CZ" sz="1800" dirty="0" err="1" smtClean="0"/>
              <a:t>Pslawinski</a:t>
            </a:r>
            <a:r>
              <a:rPr lang="cs-CZ" sz="1800" dirty="0" smtClean="0">
                <a:latin typeface="Arial"/>
                <a:cs typeface="Arial"/>
              </a:rPr>
              <a:t>[</a:t>
            </a:r>
            <a:r>
              <a:rPr lang="cs-CZ" sz="1800" dirty="0" smtClean="0"/>
              <a:t>cit.11.10.2012</a:t>
            </a:r>
            <a:r>
              <a:rPr lang="cs-CZ" sz="1800" dirty="0" smtClean="0">
                <a:latin typeface="Arial"/>
                <a:cs typeface="Arial"/>
              </a:rPr>
              <a:t>]</a:t>
            </a:r>
            <a:r>
              <a:rPr lang="cs-CZ" sz="1800" dirty="0" smtClean="0"/>
              <a:t>. Dostupný pod licencí </a:t>
            </a:r>
            <a:r>
              <a:rPr lang="cs-CZ" sz="1800" dirty="0" err="1" smtClean="0"/>
              <a:t>Creative</a:t>
            </a:r>
            <a:r>
              <a:rPr lang="cs-CZ" sz="1800" dirty="0" smtClean="0"/>
              <a:t> </a:t>
            </a:r>
            <a:r>
              <a:rPr lang="cs-CZ" sz="1800" dirty="0" err="1" smtClean="0"/>
              <a:t>Commons</a:t>
            </a:r>
            <a:r>
              <a:rPr lang="cs-CZ" sz="1800" dirty="0" smtClean="0"/>
              <a:t> na WWW:</a:t>
            </a:r>
          </a:p>
          <a:p>
            <a:pPr>
              <a:buNone/>
            </a:pPr>
            <a:r>
              <a:rPr lang="cs-CZ" sz="1800" dirty="0" smtClean="0">
                <a:hlinkClick r:id="rId4"/>
              </a:rPr>
              <a:t>http://commons.wikimedia.org/wiki/File:HeTube.jpg</a:t>
            </a:r>
            <a:endParaRPr lang="cs-CZ" sz="1800" dirty="0" smtClean="0"/>
          </a:p>
          <a:p>
            <a:r>
              <a:rPr lang="cs-CZ" sz="1800" dirty="0" smtClean="0"/>
              <a:t>Obr.3:</a:t>
            </a:r>
            <a:r>
              <a:rPr lang="cs-CZ" sz="1800" dirty="0" err="1" smtClean="0"/>
              <a:t>Pslawinski</a:t>
            </a:r>
            <a:r>
              <a:rPr lang="cs-CZ" sz="1800" dirty="0" smtClean="0"/>
              <a:t> </a:t>
            </a:r>
            <a:r>
              <a:rPr lang="cs-CZ" sz="1800" dirty="0" smtClean="0">
                <a:latin typeface="Arial"/>
                <a:cs typeface="Arial"/>
              </a:rPr>
              <a:t>[</a:t>
            </a:r>
            <a:r>
              <a:rPr lang="cs-CZ" sz="1800" dirty="0" smtClean="0"/>
              <a:t>cit.11.10.2012</a:t>
            </a:r>
            <a:r>
              <a:rPr lang="cs-CZ" sz="1800" dirty="0" smtClean="0">
                <a:latin typeface="Arial"/>
                <a:cs typeface="Arial"/>
              </a:rPr>
              <a:t>]</a:t>
            </a:r>
            <a:r>
              <a:rPr lang="cs-CZ" sz="1800" dirty="0" smtClean="0"/>
              <a:t>. Dostupný pod licencí </a:t>
            </a:r>
            <a:r>
              <a:rPr lang="cs-CZ" sz="1800" dirty="0" err="1" smtClean="0"/>
              <a:t>Creative</a:t>
            </a:r>
            <a:r>
              <a:rPr lang="cs-CZ" sz="1800" dirty="0" smtClean="0"/>
              <a:t> </a:t>
            </a:r>
            <a:r>
              <a:rPr lang="cs-CZ" sz="1800" dirty="0" err="1" smtClean="0"/>
              <a:t>Commons</a:t>
            </a:r>
            <a:r>
              <a:rPr lang="cs-CZ" sz="1800" dirty="0" smtClean="0"/>
              <a:t> na WWW:</a:t>
            </a:r>
          </a:p>
          <a:p>
            <a:pPr>
              <a:buNone/>
            </a:pPr>
            <a:r>
              <a:rPr lang="cs-CZ" sz="1800" dirty="0" smtClean="0">
                <a:hlinkClick r:id="rId5"/>
              </a:rPr>
              <a:t>http://commons.wikimedia.org/wiki/File:NeTube.jpg</a:t>
            </a:r>
            <a:endParaRPr lang="cs-CZ" sz="1800" dirty="0" smtClean="0"/>
          </a:p>
          <a:p>
            <a:r>
              <a:rPr lang="cs-CZ" sz="1800" dirty="0" smtClean="0"/>
              <a:t>Obr.4:</a:t>
            </a:r>
            <a:r>
              <a:rPr lang="cs-CZ" sz="1800" dirty="0" err="1" smtClean="0"/>
              <a:t>Pslawinski</a:t>
            </a:r>
            <a:r>
              <a:rPr lang="cs-CZ" sz="1800" dirty="0" smtClean="0"/>
              <a:t> </a:t>
            </a:r>
            <a:r>
              <a:rPr lang="cs-CZ" sz="1800" dirty="0" smtClean="0">
                <a:latin typeface="Arial"/>
                <a:cs typeface="Arial"/>
              </a:rPr>
              <a:t>[</a:t>
            </a:r>
            <a:r>
              <a:rPr lang="cs-CZ" sz="1800" dirty="0" smtClean="0"/>
              <a:t>cit.11.10.2012</a:t>
            </a:r>
            <a:r>
              <a:rPr lang="cs-CZ" sz="1800" dirty="0" smtClean="0">
                <a:latin typeface="Arial"/>
                <a:cs typeface="Arial"/>
              </a:rPr>
              <a:t>]</a:t>
            </a:r>
            <a:r>
              <a:rPr lang="cs-CZ" sz="1800" dirty="0" smtClean="0"/>
              <a:t>. Dostupný pod licencí </a:t>
            </a:r>
            <a:r>
              <a:rPr lang="cs-CZ" sz="1800" dirty="0" err="1" smtClean="0"/>
              <a:t>Creative</a:t>
            </a:r>
            <a:r>
              <a:rPr lang="cs-CZ" sz="1800" dirty="0" smtClean="0"/>
              <a:t> </a:t>
            </a:r>
            <a:r>
              <a:rPr lang="cs-CZ" sz="1800" dirty="0" err="1" smtClean="0"/>
              <a:t>Commons</a:t>
            </a:r>
            <a:r>
              <a:rPr lang="cs-CZ" sz="1800" dirty="0" smtClean="0"/>
              <a:t> na WWW: </a:t>
            </a:r>
          </a:p>
          <a:p>
            <a:pPr>
              <a:buNone/>
            </a:pPr>
            <a:r>
              <a:rPr lang="cs-CZ" sz="1800" dirty="0" smtClean="0">
                <a:hlinkClick r:id="rId6"/>
              </a:rPr>
              <a:t>http://commons.wikimedia.org/wiki/File:ArTube.jpg</a:t>
            </a:r>
            <a:endParaRPr lang="cs-CZ" sz="1800" dirty="0" smtClean="0"/>
          </a:p>
          <a:p>
            <a:r>
              <a:rPr lang="cs-CZ" sz="1800" dirty="0" smtClean="0"/>
              <a:t>Obr.5:</a:t>
            </a:r>
            <a:r>
              <a:rPr lang="cs-CZ" sz="1800" dirty="0" err="1" smtClean="0"/>
              <a:t>Pslawinski</a:t>
            </a:r>
            <a:r>
              <a:rPr lang="cs-CZ" sz="1800" dirty="0" smtClean="0"/>
              <a:t> </a:t>
            </a:r>
            <a:r>
              <a:rPr lang="cs-CZ" sz="1800" dirty="0" smtClean="0">
                <a:latin typeface="Arial"/>
                <a:cs typeface="Arial"/>
              </a:rPr>
              <a:t>[</a:t>
            </a:r>
            <a:r>
              <a:rPr lang="cs-CZ" sz="1800" dirty="0" smtClean="0"/>
              <a:t>cit.11.10.2012</a:t>
            </a:r>
            <a:r>
              <a:rPr lang="cs-CZ" sz="1800" dirty="0" smtClean="0">
                <a:latin typeface="Arial"/>
                <a:cs typeface="Arial"/>
              </a:rPr>
              <a:t>]</a:t>
            </a:r>
            <a:r>
              <a:rPr lang="cs-CZ" sz="1800" dirty="0" smtClean="0"/>
              <a:t>. Dostupný pod licencí </a:t>
            </a:r>
            <a:r>
              <a:rPr lang="cs-CZ" sz="1800" dirty="0" err="1" smtClean="0"/>
              <a:t>Creative</a:t>
            </a:r>
            <a:r>
              <a:rPr lang="cs-CZ" sz="1800" dirty="0" smtClean="0"/>
              <a:t> </a:t>
            </a:r>
            <a:r>
              <a:rPr lang="cs-CZ" sz="1800" dirty="0" err="1" smtClean="0"/>
              <a:t>Commons</a:t>
            </a:r>
            <a:r>
              <a:rPr lang="cs-CZ" sz="1800" dirty="0" smtClean="0"/>
              <a:t> na WWW:</a:t>
            </a:r>
          </a:p>
          <a:p>
            <a:pPr>
              <a:buNone/>
            </a:pPr>
            <a:r>
              <a:rPr lang="cs-CZ" sz="1800" dirty="0" smtClean="0">
                <a:hlinkClick r:id="rId7"/>
              </a:rPr>
              <a:t>http://commons.wikimedia.org/wiki/File:KrTube.jpg</a:t>
            </a:r>
            <a:endParaRPr lang="cs-CZ" sz="1800" dirty="0" smtClean="0"/>
          </a:p>
          <a:p>
            <a:r>
              <a:rPr lang="cs-CZ" sz="1800" dirty="0" smtClean="0"/>
              <a:t>Obr.6:</a:t>
            </a:r>
            <a:r>
              <a:rPr lang="cs-CZ" sz="1800" dirty="0" err="1" smtClean="0"/>
              <a:t>Pslawinski</a:t>
            </a:r>
            <a:r>
              <a:rPr lang="cs-CZ" sz="1800" dirty="0" smtClean="0"/>
              <a:t> </a:t>
            </a:r>
            <a:r>
              <a:rPr lang="cs-CZ" sz="1800" dirty="0" smtClean="0">
                <a:latin typeface="Arial"/>
                <a:cs typeface="Arial"/>
              </a:rPr>
              <a:t>[</a:t>
            </a:r>
            <a:r>
              <a:rPr lang="cs-CZ" sz="1800" dirty="0" smtClean="0"/>
              <a:t>cit.11.10.2012</a:t>
            </a:r>
            <a:r>
              <a:rPr lang="cs-CZ" sz="1800" dirty="0" smtClean="0">
                <a:latin typeface="Arial"/>
                <a:cs typeface="Arial"/>
              </a:rPr>
              <a:t>]</a:t>
            </a:r>
            <a:r>
              <a:rPr lang="cs-CZ" sz="1800" dirty="0" smtClean="0"/>
              <a:t>. Dostupný pod licencí </a:t>
            </a:r>
            <a:r>
              <a:rPr lang="cs-CZ" sz="1800" dirty="0" err="1" smtClean="0"/>
              <a:t>Creative</a:t>
            </a:r>
            <a:r>
              <a:rPr lang="cs-CZ" sz="1800" dirty="0" smtClean="0"/>
              <a:t> </a:t>
            </a:r>
            <a:r>
              <a:rPr lang="cs-CZ" sz="1800" dirty="0" err="1" smtClean="0"/>
              <a:t>Commons</a:t>
            </a:r>
            <a:r>
              <a:rPr lang="cs-CZ" sz="1800" dirty="0" smtClean="0"/>
              <a:t> na WWW:</a:t>
            </a:r>
          </a:p>
          <a:p>
            <a:pPr>
              <a:buNone/>
            </a:pPr>
            <a:r>
              <a:rPr lang="cs-CZ" sz="1800" dirty="0" smtClean="0">
                <a:hlinkClick r:id="rId8"/>
              </a:rPr>
              <a:t>http://commons.wikimedia.org/wiki/File:XeTube.jpg</a:t>
            </a:r>
            <a:endParaRPr lang="cs-CZ" sz="1800" dirty="0" smtClean="0"/>
          </a:p>
          <a:p>
            <a:r>
              <a:rPr lang="cs-CZ" sz="1800" dirty="0" smtClean="0"/>
              <a:t>Obr.7:</a:t>
            </a:r>
            <a:r>
              <a:rPr lang="cs-CZ" sz="1600" dirty="0" smtClean="0"/>
              <a:t>já - </a:t>
            </a:r>
            <a:r>
              <a:rPr lang="cs-CZ" sz="1600" smtClean="0"/>
              <a:t>me</a:t>
            </a:r>
            <a:r>
              <a:rPr lang="cs-CZ" sz="1800" smtClean="0">
                <a:latin typeface="Arial"/>
                <a:cs typeface="Arial"/>
              </a:rPr>
              <a:t>[</a:t>
            </a:r>
            <a:r>
              <a:rPr lang="cs-CZ" sz="1800" smtClean="0"/>
              <a:t>cit.11.10.2012</a:t>
            </a:r>
            <a:r>
              <a:rPr lang="cs-CZ" sz="1800" smtClean="0">
                <a:latin typeface="Arial"/>
                <a:cs typeface="Arial"/>
              </a:rPr>
              <a:t>]</a:t>
            </a:r>
            <a:r>
              <a:rPr lang="cs-CZ" sz="1800" smtClean="0"/>
              <a:t>. </a:t>
            </a:r>
            <a:r>
              <a:rPr lang="cs-CZ" sz="1800" dirty="0" smtClean="0"/>
              <a:t>Dostupný pod licencí </a:t>
            </a:r>
            <a:r>
              <a:rPr lang="cs-CZ" sz="1800" dirty="0" err="1" smtClean="0"/>
              <a:t>Creative</a:t>
            </a:r>
            <a:r>
              <a:rPr lang="cs-CZ" sz="1800" dirty="0" smtClean="0"/>
              <a:t> </a:t>
            </a:r>
            <a:r>
              <a:rPr lang="cs-CZ" sz="1800" dirty="0" err="1" smtClean="0"/>
              <a:t>Commons</a:t>
            </a:r>
            <a:r>
              <a:rPr lang="cs-CZ" sz="1800" dirty="0" smtClean="0"/>
              <a:t> na WWW:</a:t>
            </a:r>
          </a:p>
          <a:p>
            <a:pPr>
              <a:buNone/>
            </a:pPr>
            <a:r>
              <a:rPr lang="cs-CZ" sz="1800" dirty="0" smtClean="0">
                <a:hlinkClick r:id="rId9"/>
              </a:rPr>
              <a:t>http://commons.wikimedia.org/wiki/File:Radioaktivita.svg</a:t>
            </a: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i="1" dirty="0" smtClean="0"/>
          </a:p>
          <a:p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solidFill>
                  <a:srgbClr val="FF0000"/>
                </a:solidFill>
              </a:rPr>
              <a:t>VZÁCNÉ PLYNY</a:t>
            </a:r>
            <a:endParaRPr lang="cs-CZ" sz="5400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charakteristika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Tvoří VIII. A skupinu PSP</a:t>
            </a:r>
          </a:p>
          <a:p>
            <a:r>
              <a:rPr lang="cs-CZ" dirty="0" smtClean="0"/>
              <a:t>Řadíme sem:</a:t>
            </a:r>
            <a:endParaRPr lang="cs-CZ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26726" t="34481" r="42907" b="27903"/>
          <a:stretch>
            <a:fillRect/>
          </a:stretch>
        </p:blipFill>
        <p:spPr bwMode="auto">
          <a:xfrm>
            <a:off x="1763688" y="2420888"/>
            <a:ext cx="4859327" cy="3762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charakteristika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CHEMICKY NETEČNÉ </a:t>
            </a:r>
            <a:r>
              <a:rPr lang="cs-CZ" dirty="0" smtClean="0"/>
              <a:t>(stabilní)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Jako jediné plyny</a:t>
            </a:r>
            <a:r>
              <a:rPr lang="cs-CZ" dirty="0" smtClean="0">
                <a:solidFill>
                  <a:srgbClr val="FF0000"/>
                </a:solidFill>
              </a:rPr>
              <a:t> JEDNOATOMOVÉ</a:t>
            </a:r>
            <a:r>
              <a:rPr lang="cs-CZ" dirty="0" smtClean="0"/>
              <a:t>, netvoří téměř žádné sloučeniny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Značná stabilita v atomárním stavu je dána</a:t>
            </a:r>
          </a:p>
          <a:p>
            <a:pPr>
              <a:buNone/>
            </a:pPr>
            <a:r>
              <a:rPr lang="cs-CZ" dirty="0" smtClean="0"/>
              <a:t>	elektronovou konfigurací</a:t>
            </a:r>
            <a:r>
              <a:rPr lang="cs-CZ" dirty="0" smtClean="0">
                <a:solidFill>
                  <a:srgbClr val="FF0000"/>
                </a:solidFill>
              </a:rPr>
              <a:t>: ns</a:t>
            </a:r>
            <a:r>
              <a:rPr lang="cs-CZ" baseline="30000" dirty="0" smtClean="0">
                <a:solidFill>
                  <a:srgbClr val="FF0000"/>
                </a:solidFill>
              </a:rPr>
              <a:t>2 </a:t>
            </a:r>
            <a:r>
              <a:rPr lang="cs-CZ" dirty="0" smtClean="0">
                <a:solidFill>
                  <a:srgbClr val="FF0000"/>
                </a:solidFill>
              </a:rPr>
              <a:t>np</a:t>
            </a:r>
            <a:r>
              <a:rPr lang="cs-CZ" baseline="30000" dirty="0" smtClean="0">
                <a:solidFill>
                  <a:srgbClr val="FF0000"/>
                </a:solidFill>
              </a:rPr>
              <a:t>6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– mimo 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(ns</a:t>
            </a:r>
            <a:r>
              <a:rPr lang="cs-CZ" baseline="30000" dirty="0" smtClean="0"/>
              <a:t>2</a:t>
            </a:r>
            <a:r>
              <a:rPr lang="cs-CZ" dirty="0" smtClean="0"/>
              <a:t>) mají vzácné plyny valenční orbitaly zcela zaplněny 8 valenčními elektrony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683976"/>
          </a:xfrm>
        </p:spPr>
        <p:txBody>
          <a:bodyPr/>
          <a:lstStyle/>
          <a:p>
            <a:r>
              <a:rPr lang="cs-CZ" dirty="0" smtClean="0"/>
              <a:t>V nepatrném množství (1%) součástí atmosféry – nejvíce </a:t>
            </a:r>
            <a:r>
              <a:rPr lang="cs-CZ" b="1" dirty="0" smtClean="0">
                <a:solidFill>
                  <a:srgbClr val="FF0000"/>
                </a:solidFill>
              </a:rPr>
              <a:t>Ar</a:t>
            </a:r>
          </a:p>
          <a:p>
            <a:r>
              <a:rPr lang="cs-CZ" dirty="0" smtClean="0"/>
              <a:t>Často produkty radioaktivních rozpadů 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He</a:t>
            </a:r>
            <a:r>
              <a:rPr lang="cs-CZ" dirty="0" smtClean="0"/>
              <a:t> je v některých ložiscích zemního plynu -USA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He </a:t>
            </a:r>
            <a:r>
              <a:rPr lang="cs-CZ" dirty="0" smtClean="0"/>
              <a:t>je druhý nejrozšířenější prvek ve vesmíru po H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ZISK: </a:t>
            </a:r>
            <a:r>
              <a:rPr lang="cs-CZ" dirty="0" smtClean="0"/>
              <a:t>frakční destilací kapalného vzduchu</a:t>
            </a:r>
          </a:p>
          <a:p>
            <a:pPr>
              <a:buNone/>
            </a:pPr>
            <a:r>
              <a:rPr lang="cs-CZ" dirty="0" smtClean="0"/>
              <a:t>		He – ze zemního plynu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Výskyt a výroba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>
                <a:solidFill>
                  <a:srgbClr val="FF0000"/>
                </a:solidFill>
              </a:rPr>
              <a:t>Vlastnosti a použití</a:t>
            </a:r>
            <a:endParaRPr lang="cs-CZ" dirty="0"/>
          </a:p>
        </p:txBody>
      </p:sp>
      <p:pic>
        <p:nvPicPr>
          <p:cNvPr id="4" name="Zástupný symbol pro obsah 3" descr="HeTub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24128" y="980728"/>
            <a:ext cx="2911053" cy="2911053"/>
          </a:xfrm>
          <a:prstGeom prst="rect">
            <a:avLst/>
          </a:prstGeom>
        </p:spPr>
      </p:pic>
      <p:pic>
        <p:nvPicPr>
          <p:cNvPr id="5" name="Zástupný symbol pro obsah 3" descr="Helium_discharge_tub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1484784"/>
            <a:ext cx="5285559" cy="3528392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467544" y="5085184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Obrázek 1</a:t>
            </a:r>
            <a:endParaRPr lang="cs-CZ" sz="2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156176" y="4077072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Obrázek 2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268760"/>
            <a:ext cx="8568952" cy="5184576"/>
          </a:xfrm>
        </p:spPr>
        <p:txBody>
          <a:bodyPr>
            <a:normAutofit fontScale="85000" lnSpcReduction="20000"/>
          </a:bodyPr>
          <a:lstStyle/>
          <a:p>
            <a:r>
              <a:rPr lang="cs-CZ" sz="3100" dirty="0" smtClean="0"/>
              <a:t>Bezbarvý, inertní plyn bez zápachu, netvoří sloučeniny</a:t>
            </a:r>
          </a:p>
          <a:p>
            <a:r>
              <a:rPr lang="cs-CZ" sz="3100" dirty="0" smtClean="0"/>
              <a:t>8krát lehčí než vzduch</a:t>
            </a:r>
          </a:p>
          <a:p>
            <a:r>
              <a:rPr lang="cs-CZ" sz="3100" dirty="0" smtClean="0"/>
              <a:t>ze všech známých látek nejnižší bod varu (−268,93 °C (4,22 K)) </a:t>
            </a:r>
          </a:p>
          <a:p>
            <a:pPr>
              <a:buNone/>
            </a:pPr>
            <a:endParaRPr lang="cs-CZ" sz="3100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3100" b="1" u="sng" dirty="0" smtClean="0">
                <a:solidFill>
                  <a:srgbClr val="FF0000"/>
                </a:solidFill>
              </a:rPr>
              <a:t>POUŽITÍ: </a:t>
            </a:r>
          </a:p>
          <a:p>
            <a:pPr>
              <a:buNone/>
            </a:pPr>
            <a:endParaRPr lang="cs-CZ" sz="1600" dirty="0" smtClean="0"/>
          </a:p>
          <a:p>
            <a:r>
              <a:rPr lang="cs-CZ" sz="3100" dirty="0" smtClean="0"/>
              <a:t>směsí He, N</a:t>
            </a:r>
            <a:r>
              <a:rPr lang="cs-CZ" sz="3100" baseline="-25000" dirty="0" smtClean="0"/>
              <a:t>2 </a:t>
            </a:r>
            <a:r>
              <a:rPr lang="cs-CZ" sz="3100" dirty="0" smtClean="0"/>
              <a:t>a O</a:t>
            </a:r>
            <a:r>
              <a:rPr lang="cs-CZ" sz="3100" baseline="-25000" dirty="0" smtClean="0"/>
              <a:t>2</a:t>
            </a:r>
            <a:r>
              <a:rPr lang="cs-CZ" sz="3100" dirty="0" smtClean="0"/>
              <a:t> se plní </a:t>
            </a:r>
            <a:r>
              <a:rPr lang="cs-CZ" sz="3100" dirty="0" smtClean="0">
                <a:solidFill>
                  <a:srgbClr val="FF0000"/>
                </a:solidFill>
              </a:rPr>
              <a:t>tlakové láhve </a:t>
            </a:r>
            <a:r>
              <a:rPr lang="cs-CZ" sz="3100" dirty="0" smtClean="0"/>
              <a:t>pro potápění do velkých hloubek - nezpůsobuje tzv. hloubkové opojení, omezuje vznik otravy kyslíkem a zmenšuje riziko </a:t>
            </a:r>
            <a:r>
              <a:rPr lang="cs-CZ" sz="3100" dirty="0" smtClean="0">
                <a:solidFill>
                  <a:srgbClr val="FF0000"/>
                </a:solidFill>
              </a:rPr>
              <a:t>kesonové nemoci </a:t>
            </a:r>
            <a:r>
              <a:rPr lang="cs-CZ" sz="3100" dirty="0" smtClean="0"/>
              <a:t>(vlivem rychlého výstupu potápěče na hladinu způsobí bublinky dusíku poškození různých tkání – embolii)</a:t>
            </a:r>
          </a:p>
          <a:p>
            <a:pPr>
              <a:buNone/>
            </a:pPr>
            <a:endParaRPr lang="cs-CZ" sz="31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cs-CZ" u="sng" dirty="0" smtClean="0">
                <a:solidFill>
                  <a:srgbClr val="FF0000"/>
                </a:solidFill>
              </a:rPr>
              <a:t>Helium</a:t>
            </a:r>
            <a:endParaRPr lang="cs-CZ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484784"/>
            <a:ext cx="8496944" cy="453650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jako nosný plyn pro kapilární plynovou </a:t>
            </a:r>
            <a:r>
              <a:rPr lang="cs-CZ" dirty="0" smtClean="0">
                <a:solidFill>
                  <a:srgbClr val="FF0000"/>
                </a:solidFill>
              </a:rPr>
              <a:t>chromatografii</a:t>
            </a:r>
          </a:p>
          <a:p>
            <a:pPr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k plnění reklamních osvětlovačů, obloukových lamp a doutnavek - má intenzivně žlutou barvu</a:t>
            </a:r>
          </a:p>
          <a:p>
            <a:pPr>
              <a:buNone/>
            </a:pPr>
            <a:endParaRPr lang="cs-CZ" dirty="0" smtClean="0"/>
          </a:p>
          <a:p>
            <a:r>
              <a:rPr lang="cs-CZ" sz="2800" dirty="0" smtClean="0"/>
              <a:t>k plnění </a:t>
            </a:r>
            <a:r>
              <a:rPr lang="cs-CZ" sz="2800" dirty="0" smtClean="0">
                <a:solidFill>
                  <a:srgbClr val="FF0000"/>
                </a:solidFill>
              </a:rPr>
              <a:t>balónů, vzducholodí </a:t>
            </a:r>
            <a:r>
              <a:rPr lang="cs-CZ" sz="2800" dirty="0" smtClean="0"/>
              <a:t>(náhrada hořlavého vodíku) - nevýhodou je vysoká cena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Tvoří </a:t>
            </a:r>
            <a:r>
              <a:rPr lang="cs-CZ" dirty="0" smtClean="0">
                <a:solidFill>
                  <a:srgbClr val="FF0000"/>
                </a:solidFill>
              </a:rPr>
              <a:t>inertní atmosféru </a:t>
            </a:r>
            <a:r>
              <a:rPr lang="cs-CZ" dirty="0" smtClean="0"/>
              <a:t>např. v hutnictví</a:t>
            </a:r>
          </a:p>
          <a:p>
            <a:r>
              <a:rPr lang="cs-CZ" dirty="0" smtClean="0"/>
              <a:t>Vynikající vodič v kapalném stavu -</a:t>
            </a:r>
            <a:r>
              <a:rPr lang="cs-CZ" dirty="0" smtClean="0">
                <a:solidFill>
                  <a:srgbClr val="FF0000"/>
                </a:solidFill>
              </a:rPr>
              <a:t> SUPRAVODIVOST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He - použití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548680"/>
            <a:ext cx="8568952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u="sng" dirty="0" smtClean="0">
                <a:solidFill>
                  <a:srgbClr val="FF0000"/>
                </a:solidFill>
              </a:rPr>
              <a:t>NEON</a:t>
            </a:r>
            <a:r>
              <a:rPr lang="cs-CZ" dirty="0" smtClean="0"/>
              <a:t> </a:t>
            </a:r>
          </a:p>
          <a:p>
            <a:r>
              <a:rPr lang="cs-CZ" dirty="0" smtClean="0"/>
              <a:t>do reklamních výbojek</a:t>
            </a:r>
          </a:p>
          <a:p>
            <a:r>
              <a:rPr lang="cs-CZ" dirty="0" smtClean="0"/>
              <a:t>zářivé trubice </a:t>
            </a:r>
          </a:p>
          <a:p>
            <a:r>
              <a:rPr lang="cs-CZ" dirty="0" smtClean="0"/>
              <a:t>oranžově – červená barva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u="sng" dirty="0" smtClean="0">
                <a:solidFill>
                  <a:srgbClr val="FF0000"/>
                </a:solidFill>
              </a:rPr>
              <a:t>ARGON</a:t>
            </a:r>
            <a:endParaRPr lang="cs-CZ" dirty="0" smtClean="0"/>
          </a:p>
          <a:p>
            <a:r>
              <a:rPr lang="cs-CZ" dirty="0" smtClean="0"/>
              <a:t>Tvoří inertní (ochrannou) atmosféru při sváření </a:t>
            </a:r>
            <a:r>
              <a:rPr lang="cs-CZ" dirty="0" err="1" smtClean="0"/>
              <a:t>Al</a:t>
            </a:r>
            <a:r>
              <a:rPr lang="cs-CZ" dirty="0" smtClean="0"/>
              <a:t>, Mg</a:t>
            </a:r>
          </a:p>
          <a:p>
            <a:r>
              <a:rPr lang="cs-CZ" dirty="0" smtClean="0"/>
              <a:t>K plnění žárovek a fluorescenčních trubic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NeTub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0"/>
            <a:ext cx="2627784" cy="2627784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012160" y="2708920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Obrázek 3</a:t>
            </a:r>
            <a:endParaRPr lang="cs-CZ" sz="1400" dirty="0"/>
          </a:p>
        </p:txBody>
      </p:sp>
      <p:pic>
        <p:nvPicPr>
          <p:cNvPr id="6" name="Obrázek 5" descr="ArTub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2708920"/>
            <a:ext cx="2286000" cy="228600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4572000" y="4509120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Obrázek 4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572</TotalTime>
  <Words>717</Words>
  <Application>Microsoft Office PowerPoint</Application>
  <PresentationFormat>Předvádění na obrazovce (4:3)</PresentationFormat>
  <Paragraphs>142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Shluk</vt:lpstr>
      <vt:lpstr>Snímek 1</vt:lpstr>
      <vt:lpstr>VZÁCNÉ PLYNY</vt:lpstr>
      <vt:lpstr>charakteristika</vt:lpstr>
      <vt:lpstr>charakteristika</vt:lpstr>
      <vt:lpstr>Výskyt a výroba</vt:lpstr>
      <vt:lpstr>Vlastnosti a použití</vt:lpstr>
      <vt:lpstr>Helium</vt:lpstr>
      <vt:lpstr>He - použití</vt:lpstr>
      <vt:lpstr>Snímek 9</vt:lpstr>
      <vt:lpstr>Snímek 10</vt:lpstr>
      <vt:lpstr>Snímek 11</vt:lpstr>
      <vt:lpstr>Opakování</vt:lpstr>
      <vt:lpstr>Snímek 13</vt:lpstr>
      <vt:lpstr>Výsledky: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Mates</dc:creator>
  <cp:lastModifiedBy>cernaxj</cp:lastModifiedBy>
  <cp:revision>62</cp:revision>
  <dcterms:created xsi:type="dcterms:W3CDTF">2013-08-02T06:33:52Z</dcterms:created>
  <dcterms:modified xsi:type="dcterms:W3CDTF">2013-10-07T12:32:42Z</dcterms:modified>
</cp:coreProperties>
</file>