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4" r:id="rId6"/>
    <p:sldId id="268" r:id="rId7"/>
    <p:sldId id="271" r:id="rId8"/>
    <p:sldId id="273" r:id="rId9"/>
    <p:sldId id="265" r:id="rId10"/>
    <p:sldId id="266" r:id="rId11"/>
    <p:sldId id="262" r:id="rId12"/>
    <p:sldId id="274" r:id="rId13"/>
    <p:sldId id="275" r:id="rId14"/>
    <p:sldId id="26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 autoAdjust="0"/>
  </p:normalViewPr>
  <p:slideViewPr>
    <p:cSldViewPr>
      <p:cViewPr varScale="1">
        <p:scale>
          <a:sx n="69" d="100"/>
          <a:sy n="69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21B91B-40E1-444F-91F8-87B920E8EDCD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754DB27-B420-4688-9715-685B382B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P%C5%99emyslovc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s.wikipedia.org/wiki/Soubor:P%C5%99emyslovci_erb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79214"/>
            <a:ext cx="5716588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475656" y="1988840"/>
          <a:ext cx="640871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4536504"/>
              </a:tblGrid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effectLst/>
                        </a:rPr>
                        <a:t>Název školy</a:t>
                      </a:r>
                      <a:endParaRPr lang="cs-CZ" sz="105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effectLst/>
                        </a:rPr>
                        <a:t>Základní škola a mateřská škola, Jetřichov, okres Náchod                                     </a:t>
                      </a: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Autor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Šárka </a:t>
                      </a:r>
                      <a:r>
                        <a:rPr lang="cs-CZ" dirty="0" err="1" smtClean="0"/>
                        <a:t>Matějová</a:t>
                      </a:r>
                      <a:endParaRPr lang="cs-CZ" dirty="0" smtClean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září 2012</a:t>
                      </a:r>
                      <a:endParaRPr lang="cs-CZ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kern="1200" dirty="0" smtClean="0">
                          <a:effectLst/>
                        </a:rPr>
                        <a:t>VY_52_INOVACE_15_Přemyslovci </a:t>
                      </a:r>
                      <a:r>
                        <a:rPr lang="cs-CZ" sz="1800" b="0" kern="1200" dirty="0" smtClean="0">
                          <a:effectLst/>
                        </a:rPr>
                        <a:t>1</a:t>
                      </a:r>
                      <a:endParaRPr lang="cs-CZ" sz="1050" b="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projektu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effectLst/>
                        </a:rPr>
                        <a:t>CZ.1.07/1.4.00/21.0835</a:t>
                      </a:r>
                      <a:endParaRPr lang="cs-CZ" sz="105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 Časová osa–přiřaď správně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  </a:t>
            </a:r>
            <a:endParaRPr lang="cs-CZ" dirty="0" smtClean="0"/>
          </a:p>
          <a:p>
            <a:pPr>
              <a:buNone/>
            </a:pPr>
            <a:r>
              <a:rPr lang="cs-CZ" b="1" dirty="0" smtClean="0">
                <a:latin typeface="Calibri"/>
              </a:rPr>
              <a:t>          </a:t>
            </a:r>
          </a:p>
          <a:p>
            <a:pPr>
              <a:buNone/>
            </a:pPr>
            <a:r>
              <a:rPr lang="cs-CZ" b="1" dirty="0" smtClean="0">
                <a:latin typeface="Calibri"/>
              </a:rPr>
              <a:t>     ↓    </a:t>
            </a:r>
            <a:r>
              <a:rPr lang="cs-CZ" sz="1600" b="1" dirty="0" smtClean="0">
                <a:latin typeface="Calibri"/>
              </a:rPr>
              <a:t>900</a:t>
            </a:r>
            <a:r>
              <a:rPr lang="cs-CZ" b="1" dirty="0" smtClean="0">
                <a:latin typeface="Calibri"/>
              </a:rPr>
              <a:t>        ↓                            ↓     </a:t>
            </a:r>
            <a:r>
              <a:rPr lang="cs-CZ" sz="1600" b="1" dirty="0" smtClean="0">
                <a:latin typeface="Calibri"/>
              </a:rPr>
              <a:t>1000</a:t>
            </a:r>
            <a:r>
              <a:rPr lang="cs-CZ" b="1" dirty="0" smtClean="0">
                <a:latin typeface="Calibri"/>
              </a:rPr>
              <a:t>            ↓     </a:t>
            </a:r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-- </a:t>
            </a:r>
            <a:r>
              <a:rPr lang="cs-CZ" dirty="0" smtClean="0"/>
              <a:t>894       923-935           972-999       1034-1055</a:t>
            </a:r>
          </a:p>
          <a:p>
            <a:pPr>
              <a:buNone/>
            </a:pPr>
            <a:r>
              <a:rPr lang="cs-CZ" b="1" dirty="0" smtClean="0"/>
              <a:t>    </a:t>
            </a:r>
            <a:endParaRPr lang="cs-CZ" dirty="0"/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1043608" y="3068960"/>
            <a:ext cx="7632848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123728" y="2852936"/>
            <a:ext cx="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3707904" y="2924944"/>
            <a:ext cx="0" cy="2160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644008" y="29249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6084168" y="2852936"/>
            <a:ext cx="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>
            <a:off x="2411760" y="29249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6588224" y="29249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8172400" y="29249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a 39"/>
          <p:cNvSpPr/>
          <p:nvPr/>
        </p:nvSpPr>
        <p:spPr>
          <a:xfrm>
            <a:off x="4644008" y="4005064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BOŘIVOJ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Elipsa 40"/>
          <p:cNvSpPr/>
          <p:nvPr/>
        </p:nvSpPr>
        <p:spPr>
          <a:xfrm>
            <a:off x="6660232" y="4653136"/>
            <a:ext cx="1656184" cy="64807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Václav I.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Elipsa 41"/>
          <p:cNvSpPr/>
          <p:nvPr/>
        </p:nvSpPr>
        <p:spPr>
          <a:xfrm>
            <a:off x="1115616" y="4221088"/>
            <a:ext cx="208823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Boleslav II.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3" name="Elipsa 42"/>
          <p:cNvSpPr/>
          <p:nvPr/>
        </p:nvSpPr>
        <p:spPr>
          <a:xfrm>
            <a:off x="2843808" y="5157192"/>
            <a:ext cx="194421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Břetislav I.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-0.45677 -0.35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-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1575 L -0.5 -0.414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79 -0.01574 L 0.35052 -0.393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6 0.01041 L 0.39774 -0.5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-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</a:t>
            </a:r>
            <a:r>
              <a:rPr lang="cs-CZ" dirty="0" smtClean="0">
                <a:solidFill>
                  <a:schemeClr val="accent1"/>
                </a:solidFill>
              </a:rPr>
              <a:t>svatý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1"/>
                </a:solidFill>
              </a:rPr>
              <a:t>Václav I.  a   Ludmila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340768"/>
            <a:ext cx="7916416" cy="51125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babička Ludmila </a:t>
            </a:r>
            <a:r>
              <a:rPr lang="cs-CZ" dirty="0" smtClean="0"/>
              <a:t>učila svého vnuka číst a psát</a:t>
            </a:r>
          </a:p>
          <a:p>
            <a:pPr>
              <a:buNone/>
            </a:pPr>
            <a:r>
              <a:rPr lang="cs-CZ" dirty="0" smtClean="0"/>
              <a:t>           a vedla ho ke křesťanské víře</a:t>
            </a:r>
          </a:p>
          <a:p>
            <a:pPr>
              <a:buNone/>
            </a:pPr>
            <a:r>
              <a:rPr lang="cs-CZ" b="1" dirty="0" smtClean="0"/>
              <a:t> prohlášena za svatou</a:t>
            </a:r>
          </a:p>
          <a:p>
            <a:pPr>
              <a:buNone/>
            </a:pPr>
            <a:r>
              <a:rPr lang="cs-CZ" dirty="0" smtClean="0"/>
              <a:t> za nedospělého Václava </a:t>
            </a:r>
            <a:r>
              <a:rPr lang="cs-CZ" u="sng" dirty="0" smtClean="0"/>
              <a:t>vládne matka Drahomíra</a:t>
            </a:r>
          </a:p>
          <a:p>
            <a:pPr>
              <a:buNone/>
            </a:pPr>
            <a:r>
              <a:rPr lang="cs-CZ" dirty="0" smtClean="0"/>
              <a:t> nechá zavraždit kněžnu Ludmilu</a:t>
            </a:r>
          </a:p>
          <a:p>
            <a:pPr>
              <a:buNone/>
            </a:pPr>
            <a:r>
              <a:rPr lang="cs-CZ" b="1" dirty="0" smtClean="0"/>
              <a:t> Václav I.</a:t>
            </a:r>
            <a:r>
              <a:rPr lang="cs-CZ" dirty="0" smtClean="0"/>
              <a:t> – dobrý a mírumilovný panovník</a:t>
            </a:r>
          </a:p>
          <a:p>
            <a:pPr>
              <a:buNone/>
            </a:pPr>
            <a:r>
              <a:rPr lang="cs-CZ" dirty="0" smtClean="0"/>
              <a:t> po jeho smrti </a:t>
            </a:r>
            <a:r>
              <a:rPr lang="cs-CZ" b="1" dirty="0" smtClean="0"/>
              <a:t>prohlášen za svatého</a:t>
            </a:r>
          </a:p>
          <a:p>
            <a:pPr>
              <a:buNone/>
            </a:pPr>
            <a:r>
              <a:rPr lang="cs-CZ" b="1" dirty="0" smtClean="0"/>
              <a:t>                     </a:t>
            </a:r>
            <a:r>
              <a:rPr lang="cs-CZ" sz="3000" b="1" dirty="0" smtClean="0"/>
              <a:t>Václav I. </a:t>
            </a:r>
            <a:r>
              <a:rPr lang="cs-CZ" sz="3000" dirty="0" smtClean="0"/>
              <a:t>–</a:t>
            </a:r>
            <a:r>
              <a:rPr lang="cs-CZ" sz="3000" b="1" dirty="0" smtClean="0"/>
              <a:t> patron české země</a:t>
            </a:r>
          </a:p>
          <a:p>
            <a:pPr>
              <a:buNone/>
            </a:pPr>
            <a:r>
              <a:rPr lang="cs-CZ" dirty="0" smtClean="0"/>
              <a:t>národ se k němu obrací v těžkých dobách (pověsti …… 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</a:t>
            </a:r>
          </a:p>
        </p:txBody>
      </p:sp>
      <p:pic>
        <p:nvPicPr>
          <p:cNvPr id="2052" name="Picture 4" descr="C:\Users\Matějovi\AppData\Local\Microsoft\Windows\Temporary Internet Files\Content.IE5\A3SWD7HF\MC9004303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3645024"/>
            <a:ext cx="864096" cy="1449604"/>
          </a:xfrm>
          <a:prstGeom prst="rect">
            <a:avLst/>
          </a:prstGeom>
          <a:noFill/>
        </p:spPr>
      </p:pic>
      <p:pic>
        <p:nvPicPr>
          <p:cNvPr id="4" name="Picture 2" descr="C:\Users\Matějovi\AppData\Local\Microsoft\Windows\Temporary Internet Files\Content.IE5\5N2TIIWR\MC9003620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409090" cy="1794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doplňující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    </a:t>
            </a:r>
          </a:p>
          <a:p>
            <a:pPr>
              <a:buNone/>
            </a:pPr>
            <a:r>
              <a:rPr lang="cs-CZ" dirty="0" smtClean="0"/>
              <a:t>         </a:t>
            </a:r>
            <a:r>
              <a:rPr lang="cs-CZ" sz="2800" b="1" dirty="0" smtClean="0"/>
              <a:t>1.</a:t>
            </a:r>
            <a:r>
              <a:rPr lang="cs-CZ" dirty="0" smtClean="0"/>
              <a:t> Víš, který státní svátek se slaví 28.září.?                                </a:t>
            </a:r>
          </a:p>
          <a:p>
            <a:pPr>
              <a:buNone/>
            </a:pPr>
            <a:r>
              <a:rPr lang="cs-CZ" dirty="0" smtClean="0"/>
              <a:t>         </a:t>
            </a:r>
            <a:r>
              <a:rPr lang="cs-CZ" b="1" dirty="0" smtClean="0"/>
              <a:t>Den české státnosti</a:t>
            </a:r>
            <a:r>
              <a:rPr lang="cs-CZ" dirty="0" smtClean="0"/>
              <a:t>  na počest sv. Václava</a:t>
            </a:r>
          </a:p>
          <a:p>
            <a:pPr>
              <a:buNone/>
            </a:pPr>
            <a:r>
              <a:rPr lang="cs-CZ" dirty="0" smtClean="0"/>
              <a:t>         </a:t>
            </a:r>
            <a:r>
              <a:rPr lang="cs-CZ" sz="2800" b="1" dirty="0" smtClean="0"/>
              <a:t>2.</a:t>
            </a:r>
            <a:r>
              <a:rPr lang="cs-CZ" dirty="0" smtClean="0"/>
              <a:t> První historicky doložený Přemyslovec?</a:t>
            </a:r>
          </a:p>
          <a:p>
            <a:pPr>
              <a:buNone/>
            </a:pPr>
            <a:r>
              <a:rPr lang="cs-CZ" dirty="0" smtClean="0"/>
              <a:t>              Jak se jmenovala jeho manželka?</a:t>
            </a:r>
          </a:p>
          <a:p>
            <a:pPr>
              <a:buNone/>
            </a:pPr>
            <a:r>
              <a:rPr lang="cs-CZ" dirty="0" smtClean="0"/>
              <a:t>          </a:t>
            </a:r>
            <a:r>
              <a:rPr lang="cs-CZ" b="1" dirty="0" smtClean="0"/>
              <a:t>Bořivoj     Ludmila</a:t>
            </a:r>
          </a:p>
          <a:p>
            <a:pPr>
              <a:buNone/>
            </a:pPr>
            <a:r>
              <a:rPr lang="cs-CZ" b="1" dirty="0" smtClean="0"/>
              <a:t>         </a:t>
            </a:r>
            <a:r>
              <a:rPr lang="cs-CZ" sz="2800" b="1" dirty="0" smtClean="0"/>
              <a:t>3.</a:t>
            </a:r>
            <a:r>
              <a:rPr lang="cs-CZ" dirty="0" smtClean="0"/>
              <a:t> Který kníže zajistil následnictví trůnu </a:t>
            </a:r>
          </a:p>
          <a:p>
            <a:pPr>
              <a:buNone/>
            </a:pPr>
            <a:r>
              <a:rPr lang="cs-CZ" dirty="0" smtClean="0"/>
              <a:t>   nejstaršímu synovi?</a:t>
            </a:r>
          </a:p>
          <a:p>
            <a:pPr>
              <a:buNone/>
            </a:pPr>
            <a:r>
              <a:rPr lang="cs-CZ" b="1" dirty="0" smtClean="0"/>
              <a:t>           Břetislav I.</a:t>
            </a:r>
          </a:p>
          <a:p>
            <a:endParaRPr lang="cs-CZ" dirty="0"/>
          </a:p>
        </p:txBody>
      </p:sp>
      <p:pic>
        <p:nvPicPr>
          <p:cNvPr id="4" name="Picture 2" descr="C:\Users\Matějovi\AppData\Local\Microsoft\Windows\Temporary Internet Files\Content.IE5\91A0XRPA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985529" cy="1108720"/>
          </a:xfrm>
          <a:prstGeom prst="rect">
            <a:avLst/>
          </a:prstGeom>
          <a:noFill/>
        </p:spPr>
      </p:pic>
      <p:pic>
        <p:nvPicPr>
          <p:cNvPr id="1026" name="Picture 2" descr="C:\Users\Matějovi\AppData\Local\Microsoft\Windows\Temporary Internet Files\Content.IE5\A3SWD7HF\MC9004419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8640"/>
            <a:ext cx="1520825" cy="1797050"/>
          </a:xfrm>
          <a:prstGeom prst="rect">
            <a:avLst/>
          </a:prstGeom>
          <a:noFill/>
        </p:spPr>
      </p:pic>
      <p:sp>
        <p:nvSpPr>
          <p:cNvPr id="7" name="Elipsa 6"/>
          <p:cNvSpPr/>
          <p:nvPr/>
        </p:nvSpPr>
        <p:spPr>
          <a:xfrm>
            <a:off x="5364088" y="5229200"/>
            <a:ext cx="345638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pokračujeme </a:t>
            </a:r>
            <a:endParaRPr lang="cs-CZ" sz="2400" dirty="0"/>
          </a:p>
        </p:txBody>
      </p:sp>
      <p:sp>
        <p:nvSpPr>
          <p:cNvPr id="8" name="Šipka dolů 7"/>
          <p:cNvSpPr/>
          <p:nvPr/>
        </p:nvSpPr>
        <p:spPr>
          <a:xfrm>
            <a:off x="8028384" y="5733256"/>
            <a:ext cx="504056" cy="43204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doplňující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    4. </a:t>
            </a:r>
            <a:r>
              <a:rPr lang="cs-CZ" dirty="0" smtClean="0"/>
              <a:t>Pamatuješ si jména českých světců?</a:t>
            </a:r>
          </a:p>
          <a:p>
            <a:pPr>
              <a:buNone/>
            </a:pPr>
            <a:r>
              <a:rPr lang="cs-CZ" dirty="0" smtClean="0"/>
              <a:t>          </a:t>
            </a:r>
            <a:r>
              <a:rPr lang="cs-CZ" b="1" dirty="0" smtClean="0"/>
              <a:t>sv. Václav  a  sv. Ludmila</a:t>
            </a:r>
          </a:p>
          <a:p>
            <a:pPr>
              <a:buNone/>
            </a:pPr>
            <a:r>
              <a:rPr lang="cs-CZ" sz="2800" b="1" dirty="0" smtClean="0"/>
              <a:t>    5.</a:t>
            </a:r>
            <a:r>
              <a:rPr lang="cs-CZ" b="1" dirty="0" smtClean="0"/>
              <a:t> </a:t>
            </a:r>
            <a:r>
              <a:rPr lang="cs-CZ" dirty="0" smtClean="0"/>
              <a:t>Jakého titulu dosáhl </a:t>
            </a:r>
            <a:r>
              <a:rPr lang="cs-CZ" smtClean="0"/>
              <a:t>Vratislav II. </a:t>
            </a:r>
            <a:r>
              <a:rPr lang="cs-CZ" dirty="0" smtClean="0"/>
              <a:t>pro svou osobu?</a:t>
            </a:r>
          </a:p>
          <a:p>
            <a:pPr>
              <a:buNone/>
            </a:pPr>
            <a:r>
              <a:rPr lang="cs-CZ" b="1" dirty="0" smtClean="0"/>
              <a:t>           titul král</a:t>
            </a:r>
          </a:p>
          <a:p>
            <a:pPr>
              <a:buNone/>
            </a:pPr>
            <a:r>
              <a:rPr lang="cs-CZ" sz="2800" b="1" dirty="0" smtClean="0"/>
              <a:t>    6.</a:t>
            </a:r>
            <a:r>
              <a:rPr lang="cs-CZ" b="1" dirty="0" smtClean="0"/>
              <a:t> </a:t>
            </a:r>
            <a:r>
              <a:rPr lang="cs-CZ" dirty="0" smtClean="0"/>
              <a:t>Který  z Přemyslovců získal nadvládu</a:t>
            </a:r>
          </a:p>
          <a:p>
            <a:pPr>
              <a:buNone/>
            </a:pPr>
            <a:r>
              <a:rPr lang="cs-CZ" dirty="0" smtClean="0"/>
              <a:t>   a sjednocenost na území Čech a jak?</a:t>
            </a:r>
          </a:p>
          <a:p>
            <a:pPr>
              <a:buNone/>
            </a:pPr>
            <a:r>
              <a:rPr lang="cs-CZ" b="1" dirty="0" smtClean="0"/>
              <a:t>Boleslav II. Pobožný,  vyvražděním </a:t>
            </a:r>
            <a:r>
              <a:rPr lang="cs-CZ" b="1" dirty="0" err="1" smtClean="0"/>
              <a:t>Slavníkovců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      </a:t>
            </a:r>
            <a:endParaRPr lang="cs-CZ" b="1" dirty="0"/>
          </a:p>
        </p:txBody>
      </p:sp>
      <p:pic>
        <p:nvPicPr>
          <p:cNvPr id="4" name="Picture 2" descr="C:\Users\Matějovi\AppData\Local\Microsoft\Windows\Temporary Internet Files\Content.IE5\A3SWD7HF\MC90044190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520825" cy="1797050"/>
          </a:xfrm>
          <a:prstGeom prst="rect">
            <a:avLst/>
          </a:prstGeom>
          <a:noFill/>
        </p:spPr>
      </p:pic>
      <p:pic>
        <p:nvPicPr>
          <p:cNvPr id="3074" name="Picture 2" descr="C:\Users\Matějovi\AppData\Local\Microsoft\Windows\Temporary Internet Files\Content.IE5\Z4UJWM1L\MC9004420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5157192"/>
            <a:ext cx="1271910" cy="1482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AUTOR NEUVEDEN. </a:t>
            </a:r>
            <a:r>
              <a:rPr lang="cs-CZ" sz="2000" i="1" dirty="0" err="1" smtClean="0"/>
              <a:t>wikipedia</a:t>
            </a:r>
            <a:r>
              <a:rPr lang="cs-CZ" sz="2000" dirty="0" smtClean="0"/>
              <a:t> [online]. [cit. 8.3.2013]. Dostupný na WWW: </a:t>
            </a:r>
            <a:r>
              <a:rPr lang="cs-CZ" sz="2000" dirty="0" smtClean="0">
                <a:hlinkClick r:id="rId2"/>
              </a:rPr>
              <a:t>https://cs.wikipedia.org/wiki/P%C5%99emyslovci</a:t>
            </a:r>
            <a:endParaRPr lang="cs-CZ" sz="2000" dirty="0" smtClean="0"/>
          </a:p>
          <a:p>
            <a:r>
              <a:rPr lang="cs-CZ" sz="2000" dirty="0" smtClean="0"/>
              <a:t>DANIEL ZEMAN. </a:t>
            </a:r>
            <a:r>
              <a:rPr lang="cs-CZ" sz="2000" i="1" dirty="0" err="1" smtClean="0"/>
              <a:t>wikipedia</a:t>
            </a:r>
            <a:r>
              <a:rPr lang="cs-CZ" sz="2000" dirty="0" smtClean="0"/>
              <a:t> [online]. [cit. 9.3.2013]. Dostupný na WWW: http://cs.wikipedia.org/wiki/Soubor:P%C5%99emyslovci_erb.svg  </a:t>
            </a:r>
          </a:p>
          <a:p>
            <a:r>
              <a:rPr lang="cs-CZ" sz="2000" dirty="0" smtClean="0"/>
              <a:t>Kliparty – volně dostupné Office Online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400" dirty="0" smtClean="0"/>
              <a:t>listy slouží k výkladu látky a doplnění výuky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pro žáky 4. ročníku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časová osa – orientace, přehlednost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pracovní listy a doplňující otázky slouží k upevnění znalostí </a:t>
            </a:r>
          </a:p>
          <a:p>
            <a:pPr>
              <a:buFont typeface="Wingdings" pitchFamily="2" charset="2"/>
              <a:buChar char="q"/>
            </a:pPr>
            <a:r>
              <a:rPr lang="cs-CZ" sz="2400" dirty="0" smtClean="0"/>
              <a:t>přechody mezi textem a obrázky - kliknutí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1"/>
                </a:solidFill>
              </a:rPr>
              <a:t>   POČÁTKY  RODU  PŘEMYSLOVCŮ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 smtClean="0"/>
          </a:p>
          <a:p>
            <a:r>
              <a:rPr lang="cs-CZ" sz="5100" dirty="0" smtClean="0"/>
              <a:t>po rozpadu VM říše na území Čech více slovanských kmenů – na sobě nezávislých</a:t>
            </a:r>
          </a:p>
          <a:p>
            <a:r>
              <a:rPr lang="cs-CZ" sz="5100" dirty="0" smtClean="0"/>
              <a:t>poloha území, obchodní podmínky, kulturní vliv – násilné </a:t>
            </a:r>
            <a:r>
              <a:rPr lang="cs-CZ" sz="5100" u="sng" dirty="0" smtClean="0"/>
              <a:t>sjednocování kmenů</a:t>
            </a:r>
          </a:p>
          <a:p>
            <a:endParaRPr lang="cs-CZ" sz="5100" u="sng" dirty="0" smtClean="0"/>
          </a:p>
          <a:p>
            <a:pPr>
              <a:buNone/>
            </a:pPr>
            <a:r>
              <a:rPr lang="cs-CZ" sz="5100" dirty="0" smtClean="0"/>
              <a:t>         </a:t>
            </a:r>
            <a:r>
              <a:rPr lang="cs-CZ" sz="5100" b="1" dirty="0" smtClean="0"/>
              <a:t>v 10.století    2 mocné kmeny</a:t>
            </a:r>
          </a:p>
          <a:p>
            <a:pPr>
              <a:buNone/>
            </a:pPr>
            <a:endParaRPr lang="cs-CZ" sz="5100" dirty="0" smtClean="0"/>
          </a:p>
          <a:p>
            <a:pPr>
              <a:buNone/>
            </a:pPr>
            <a:r>
              <a:rPr lang="cs-CZ" sz="5100" dirty="0" smtClean="0"/>
              <a:t>							</a:t>
            </a:r>
          </a:p>
          <a:p>
            <a:pPr>
              <a:buNone/>
            </a:pPr>
            <a:endParaRPr lang="cs-CZ" sz="5100" dirty="0" smtClean="0"/>
          </a:p>
          <a:p>
            <a:pPr>
              <a:buNone/>
            </a:pPr>
            <a:r>
              <a:rPr lang="cs-CZ" sz="5100" dirty="0" smtClean="0"/>
              <a:t>			</a:t>
            </a:r>
            <a:endParaRPr lang="cs-CZ" sz="5100" dirty="0"/>
          </a:p>
        </p:txBody>
      </p:sp>
      <p:sp>
        <p:nvSpPr>
          <p:cNvPr id="4" name="Obdélník 3"/>
          <p:cNvSpPr/>
          <p:nvPr/>
        </p:nvSpPr>
        <p:spPr>
          <a:xfrm>
            <a:off x="899592" y="4365104"/>
            <a:ext cx="28803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Čechové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Přemyslovci 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88024" y="4365104"/>
            <a:ext cx="28803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Charváti	</a:t>
            </a:r>
          </a:p>
          <a:p>
            <a:pPr algn="ctr"/>
            <a:r>
              <a:rPr lang="cs-CZ" sz="3200" dirty="0" err="1" smtClean="0">
                <a:solidFill>
                  <a:schemeClr val="tx1"/>
                </a:solidFill>
              </a:rPr>
              <a:t>Slavníkovci</a:t>
            </a:r>
            <a:endParaRPr lang="cs-CZ" sz="32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tějovi\AppData\Local\Microsoft\Windows\Temporary Internet Files\Content.IE5\A3SWD7HF\MC9002809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780928"/>
            <a:ext cx="1846674" cy="1440160"/>
          </a:xfrm>
          <a:prstGeom prst="rect">
            <a:avLst/>
          </a:prstGeom>
          <a:noFill/>
        </p:spPr>
      </p:pic>
      <p:pic>
        <p:nvPicPr>
          <p:cNvPr id="1027" name="Picture 3" descr="C:\Users\Matějovi\AppData\Local\Microsoft\Windows\Temporary Internet Files\Content.IE5\OB77HUPV\MC9003513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5085184"/>
            <a:ext cx="1172174" cy="1513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      PRVNÍ  PŘEMYSLOVCI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Pamatujete si na jméno prvního Přemyslovce</a:t>
            </a:r>
          </a:p>
          <a:p>
            <a:pPr>
              <a:buNone/>
            </a:pPr>
            <a:r>
              <a:rPr lang="cs-CZ" dirty="0" smtClean="0"/>
              <a:t>    manžela </a:t>
            </a:r>
            <a:r>
              <a:rPr lang="cs-CZ" dirty="0" err="1" smtClean="0"/>
              <a:t>Krokovy</a:t>
            </a:r>
            <a:r>
              <a:rPr lang="cs-CZ" dirty="0" smtClean="0"/>
              <a:t> dcery, </a:t>
            </a:r>
            <a:r>
              <a:rPr lang="cs-CZ" b="1" dirty="0" smtClean="0"/>
              <a:t>zakladatele rodu</a:t>
            </a:r>
            <a:r>
              <a:rPr lang="cs-CZ" dirty="0" smtClean="0"/>
              <a:t>?                                 </a:t>
            </a:r>
          </a:p>
          <a:p>
            <a:pPr>
              <a:buNone/>
            </a:pPr>
            <a:r>
              <a:rPr lang="cs-CZ" dirty="0" smtClean="0"/>
              <a:t> 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první historicky doložený 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   </a:t>
            </a:r>
            <a:r>
              <a:rPr lang="cs-CZ" dirty="0" smtClean="0"/>
              <a:t>manželka</a:t>
            </a:r>
            <a:r>
              <a:rPr lang="cs-CZ" b="1" dirty="0" smtClean="0"/>
              <a:t> Ludmila</a:t>
            </a:r>
          </a:p>
          <a:p>
            <a:pPr>
              <a:buNone/>
            </a:pPr>
            <a:r>
              <a:rPr lang="cs-CZ" dirty="0" smtClean="0"/>
              <a:t>přemístil sídlo z Levého Hradce  </a:t>
            </a:r>
          </a:p>
          <a:p>
            <a:pPr>
              <a:buNone/>
            </a:pPr>
            <a:r>
              <a:rPr lang="cs-CZ" dirty="0" smtClean="0"/>
              <a:t>na pražské návrší (Pražský hrad)</a:t>
            </a:r>
          </a:p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r>
              <a:rPr lang="cs-CZ" b="1" dirty="0" smtClean="0"/>
              <a:t>Praha </a:t>
            </a:r>
            <a:r>
              <a:rPr lang="cs-CZ" dirty="0" smtClean="0"/>
              <a:t>-  budoucí hlavní město státu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Pětiúhelník 3"/>
          <p:cNvSpPr/>
          <p:nvPr/>
        </p:nvSpPr>
        <p:spPr>
          <a:xfrm>
            <a:off x="1259632" y="2420888"/>
            <a:ext cx="2880320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Přemysl Oráč</a:t>
            </a:r>
            <a:endParaRPr lang="cs-CZ" sz="3200" dirty="0"/>
          </a:p>
        </p:txBody>
      </p:sp>
      <p:pic>
        <p:nvPicPr>
          <p:cNvPr id="1026" name="Picture 2" descr="C:\Users\Matějovi\AppData\Local\Microsoft\Windows\Temporary Internet Files\Content.IE5\OB77HUPV\MP90040534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2474728" cy="2427589"/>
          </a:xfrm>
          <a:prstGeom prst="rect">
            <a:avLst/>
          </a:prstGeom>
          <a:noFill/>
        </p:spPr>
      </p:pic>
      <p:pic>
        <p:nvPicPr>
          <p:cNvPr id="1027" name="Picture 3" descr="C:\Users\Matějovi\AppData\Local\Microsoft\Windows\Temporary Internet Files\Content.IE5\Z4UJWM1L\MC90043440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2736"/>
            <a:ext cx="864096" cy="1210540"/>
          </a:xfrm>
          <a:prstGeom prst="rect">
            <a:avLst/>
          </a:prstGeom>
          <a:noFill/>
        </p:spPr>
      </p:pic>
      <p:sp>
        <p:nvSpPr>
          <p:cNvPr id="10" name="Popisek se šipkou dolů 9"/>
          <p:cNvSpPr/>
          <p:nvPr/>
        </p:nvSpPr>
        <p:spPr>
          <a:xfrm>
            <a:off x="4716016" y="3068960"/>
            <a:ext cx="2160240" cy="79208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BOŘIVOJ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/>
              <a:t>        </a:t>
            </a:r>
            <a:r>
              <a:rPr lang="cs-CZ" sz="4400" b="1" dirty="0" smtClean="0">
                <a:solidFill>
                  <a:schemeClr val="accent1"/>
                </a:solidFill>
              </a:rPr>
              <a:t>Přemyslovci</a:t>
            </a:r>
            <a:r>
              <a:rPr lang="cs-CZ" b="1" dirty="0" smtClean="0">
                <a:solidFill>
                  <a:schemeClr val="accent1"/>
                </a:solidFill>
              </a:rPr>
              <a:t/>
            </a:r>
            <a:br>
              <a:rPr lang="cs-CZ" b="1" dirty="0" smtClean="0">
                <a:solidFill>
                  <a:schemeClr val="accent1"/>
                </a:solidFill>
              </a:rPr>
            </a:b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                        +</a:t>
            </a:r>
          </a:p>
          <a:p>
            <a:pPr>
              <a:buNone/>
            </a:pPr>
            <a:r>
              <a:rPr lang="cs-CZ" dirty="0" smtClean="0"/>
              <a:t>synové                                                 </a:t>
            </a:r>
          </a:p>
          <a:p>
            <a:pPr>
              <a:buNone/>
            </a:pPr>
            <a:r>
              <a:rPr lang="cs-CZ" dirty="0" smtClean="0"/>
              <a:t>     </a:t>
            </a:r>
          </a:p>
          <a:p>
            <a:pPr>
              <a:buNone/>
            </a:pPr>
            <a:r>
              <a:rPr lang="cs-CZ" b="1" dirty="0" smtClean="0"/>
              <a:t>starší Václav</a:t>
            </a:r>
            <a:r>
              <a:rPr lang="cs-CZ" dirty="0" smtClean="0"/>
              <a:t> – </a:t>
            </a:r>
            <a:r>
              <a:rPr lang="cs-CZ" u="sng" dirty="0" smtClean="0"/>
              <a:t>vychováván babičkou Ludmilou</a:t>
            </a:r>
          </a:p>
          <a:p>
            <a:pPr>
              <a:buNone/>
            </a:pPr>
            <a:r>
              <a:rPr lang="cs-CZ" dirty="0" smtClean="0"/>
              <a:t>ke zbožnosti, měl dobré vzdělání,</a:t>
            </a:r>
            <a:r>
              <a:rPr lang="cs-CZ" b="1" dirty="0" smtClean="0"/>
              <a:t> </a:t>
            </a:r>
            <a:r>
              <a:rPr lang="cs-CZ" dirty="0" smtClean="0"/>
              <a:t>zajistil svému lidu</a:t>
            </a:r>
          </a:p>
          <a:p>
            <a:pPr>
              <a:buNone/>
            </a:pPr>
            <a:r>
              <a:rPr lang="cs-CZ" dirty="0" smtClean="0"/>
              <a:t>svobodný rozvoj nad Němci</a:t>
            </a:r>
          </a:p>
          <a:p>
            <a:pPr>
              <a:buNone/>
            </a:pPr>
            <a:r>
              <a:rPr lang="cs-CZ" dirty="0" smtClean="0"/>
              <a:t>nelíbilo se jeho bratru Boleslavovi</a:t>
            </a:r>
          </a:p>
          <a:p>
            <a:pPr>
              <a:buNone/>
            </a:pPr>
            <a:r>
              <a:rPr lang="cs-CZ" b="1" dirty="0" smtClean="0"/>
              <a:t>                     28. 9. 935    ve Staré Boleslavi</a:t>
            </a:r>
          </a:p>
          <a:p>
            <a:pPr>
              <a:buNone/>
            </a:pPr>
            <a:r>
              <a:rPr lang="cs-CZ" dirty="0" smtClean="0"/>
              <a:t>ho nechal bratr Boleslav zavraždit, aby se ujal</a:t>
            </a:r>
          </a:p>
          <a:p>
            <a:pPr>
              <a:buNone/>
            </a:pPr>
            <a:r>
              <a:rPr lang="cs-CZ" dirty="0" smtClean="0"/>
              <a:t>moci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6146" name="Picture 2" descr="Přemyslovci erb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88640"/>
            <a:ext cx="1625357" cy="1674118"/>
          </a:xfrm>
          <a:prstGeom prst="rect">
            <a:avLst/>
          </a:prstGeom>
          <a:noFill/>
        </p:spPr>
      </p:pic>
      <p:sp>
        <p:nvSpPr>
          <p:cNvPr id="5" name="Pětiúhelník 4"/>
          <p:cNvSpPr/>
          <p:nvPr/>
        </p:nvSpPr>
        <p:spPr>
          <a:xfrm>
            <a:off x="1403648" y="1268760"/>
            <a:ext cx="1872208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Vratislav I.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8" name="Pětiúhelník 7"/>
          <p:cNvSpPr/>
          <p:nvPr/>
        </p:nvSpPr>
        <p:spPr>
          <a:xfrm>
            <a:off x="3995936" y="1340768"/>
            <a:ext cx="1872208" cy="4320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   </a:t>
            </a:r>
            <a:r>
              <a:rPr lang="cs-CZ" sz="2000" b="1" dirty="0" smtClean="0">
                <a:solidFill>
                  <a:schemeClr val="tx1"/>
                </a:solidFill>
              </a:rPr>
              <a:t>Drahomíra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123728" y="1916832"/>
            <a:ext cx="2088232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Václav I.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355976" y="1916832"/>
            <a:ext cx="2088232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Boleslav I. 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6147" name="Picture 3" descr="C:\Users\Matějovi\AppData\Local\Microsoft\Windows\Temporary Internet Files\Content.IE5\A3SWD7HF\MC90015654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3717032"/>
            <a:ext cx="1257975" cy="966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      Boleslav II. Pobožný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synové </a:t>
            </a:r>
          </a:p>
          <a:p>
            <a:pPr>
              <a:buNone/>
            </a:pPr>
            <a:r>
              <a:rPr lang="cs-CZ" dirty="0" smtClean="0"/>
              <a:t>  nastoupil na trůn r. </a:t>
            </a:r>
            <a:r>
              <a:rPr lang="cs-CZ" sz="2800" b="1" dirty="0" smtClean="0"/>
              <a:t>972</a:t>
            </a:r>
          </a:p>
          <a:p>
            <a:pPr>
              <a:buNone/>
            </a:pPr>
            <a:r>
              <a:rPr lang="cs-CZ" dirty="0" smtClean="0"/>
              <a:t>  po svém otci Boleslavovi I.</a:t>
            </a:r>
          </a:p>
          <a:p>
            <a:pPr>
              <a:buNone/>
            </a:pPr>
            <a:r>
              <a:rPr lang="cs-CZ" dirty="0" smtClean="0"/>
              <a:t>  </a:t>
            </a:r>
            <a:r>
              <a:rPr lang="cs-CZ" u="sng" dirty="0" smtClean="0"/>
              <a:t>vyvraždění </a:t>
            </a:r>
            <a:r>
              <a:rPr lang="cs-CZ" u="sng" dirty="0" err="1" smtClean="0"/>
              <a:t>Slavníkovců</a:t>
            </a:r>
            <a:r>
              <a:rPr lang="cs-CZ" dirty="0" smtClean="0"/>
              <a:t> (ohrožování moci)</a:t>
            </a:r>
          </a:p>
          <a:p>
            <a:pPr>
              <a:buNone/>
            </a:pPr>
            <a:r>
              <a:rPr lang="cs-CZ" dirty="0" smtClean="0"/>
              <a:t>trvalé sjednocení – </a:t>
            </a:r>
            <a:r>
              <a:rPr lang="cs-CZ" b="1" dirty="0" smtClean="0"/>
              <a:t>vláda v rukou Přemyslovců</a:t>
            </a:r>
          </a:p>
          <a:p>
            <a:pPr>
              <a:buNone/>
            </a:pPr>
            <a:r>
              <a:rPr lang="cs-CZ" b="1" dirty="0" smtClean="0"/>
              <a:t>               Jednotný český stát   </a:t>
            </a:r>
            <a:r>
              <a:rPr lang="cs-CZ" dirty="0" smtClean="0"/>
              <a:t>(území Čech)</a:t>
            </a:r>
          </a:p>
          <a:p>
            <a:pPr>
              <a:buNone/>
            </a:pPr>
            <a:r>
              <a:rPr lang="cs-CZ" dirty="0" smtClean="0"/>
              <a:t>      šíření křesťanské víry</a:t>
            </a:r>
          </a:p>
          <a:p>
            <a:pPr>
              <a:buNone/>
            </a:pPr>
            <a:r>
              <a:rPr lang="cs-CZ" dirty="0" smtClean="0"/>
              <a:t>v Praze </a:t>
            </a:r>
            <a:r>
              <a:rPr lang="cs-CZ" b="1" dirty="0" smtClean="0"/>
              <a:t>založeno biskupství</a:t>
            </a:r>
          </a:p>
          <a:p>
            <a:pPr>
              <a:buNone/>
            </a:pPr>
            <a:r>
              <a:rPr lang="cs-CZ" dirty="0" smtClean="0"/>
              <a:t>      staví se kostel, kláštery</a:t>
            </a:r>
          </a:p>
          <a:p>
            <a:pPr>
              <a:buNone/>
            </a:pPr>
            <a:r>
              <a:rPr lang="cs-CZ" u="sng" dirty="0" smtClean="0"/>
              <a:t>synové</a:t>
            </a:r>
            <a:r>
              <a:rPr lang="cs-CZ" dirty="0" smtClean="0"/>
              <a:t> neustálé </a:t>
            </a:r>
            <a:r>
              <a:rPr lang="cs-CZ" u="sng" dirty="0" smtClean="0"/>
              <a:t>spory o trůn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7" name="Picture 15" descr="C:\Users\Matějovi\AppData\Local\Microsoft\Windows\Temporary Internet Files\Content.IE5\A3SWD7HF\MC9003913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437112"/>
            <a:ext cx="2376264" cy="2138878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2195736" y="1484784"/>
            <a:ext cx="1584176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Boleslav III.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283968" y="1484784"/>
            <a:ext cx="1440160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Jaromír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084168" y="1484784"/>
            <a:ext cx="1440160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Oldřich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</a:t>
            </a:r>
            <a:r>
              <a:rPr lang="cs-CZ" dirty="0" smtClean="0">
                <a:solidFill>
                  <a:schemeClr val="accent1"/>
                </a:solidFill>
              </a:rPr>
              <a:t>Oldřich a  Břetislav I.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  </a:t>
            </a:r>
            <a:r>
              <a:rPr lang="cs-CZ" b="1" dirty="0" smtClean="0"/>
              <a:t>Oldřich</a:t>
            </a:r>
            <a:r>
              <a:rPr lang="cs-CZ" dirty="0" smtClean="0"/>
              <a:t> - manželka </a:t>
            </a:r>
            <a:r>
              <a:rPr lang="cs-CZ" b="1" dirty="0" smtClean="0"/>
              <a:t>Božena</a:t>
            </a:r>
            <a:r>
              <a:rPr lang="cs-CZ" dirty="0" smtClean="0"/>
              <a:t>  (pověst) </a:t>
            </a:r>
          </a:p>
          <a:p>
            <a:pPr>
              <a:buNone/>
            </a:pPr>
            <a:r>
              <a:rPr lang="cs-CZ" dirty="0" smtClean="0"/>
              <a:t> pokračování rodu      připojil Moravu k Čechám</a:t>
            </a:r>
          </a:p>
          <a:p>
            <a:pPr>
              <a:buNone/>
            </a:pPr>
            <a:r>
              <a:rPr lang="cs-CZ" dirty="0" smtClean="0"/>
              <a:t>  založil </a:t>
            </a:r>
            <a:r>
              <a:rPr lang="cs-CZ" b="1" dirty="0" smtClean="0"/>
              <a:t>Sázavský klášter</a:t>
            </a:r>
            <a:r>
              <a:rPr lang="cs-CZ" dirty="0" smtClean="0"/>
              <a:t>  (opat sv. Prokop)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</a:t>
            </a:r>
            <a:r>
              <a:rPr lang="cs-CZ" sz="2800" b="1" dirty="0" smtClean="0"/>
              <a:t>Břetislav I.</a:t>
            </a:r>
            <a:r>
              <a:rPr lang="cs-CZ" b="1" dirty="0" smtClean="0"/>
              <a:t>  </a:t>
            </a:r>
            <a:r>
              <a:rPr lang="cs-CZ" dirty="0" smtClean="0"/>
              <a:t>(český </a:t>
            </a:r>
            <a:r>
              <a:rPr lang="cs-CZ" dirty="0" err="1" smtClean="0"/>
              <a:t>Achiles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  syn Oldřicha - přinesl zemi uklidnění</a:t>
            </a:r>
          </a:p>
          <a:p>
            <a:pPr>
              <a:buNone/>
            </a:pPr>
            <a:r>
              <a:rPr lang="cs-CZ" dirty="0" smtClean="0"/>
              <a:t>   připojil  území Polska – vzepřel se německé armádě přistoupil na smír</a:t>
            </a:r>
          </a:p>
          <a:p>
            <a:pPr>
              <a:buNone/>
            </a:pPr>
            <a:r>
              <a:rPr lang="cs-CZ" dirty="0" smtClean="0"/>
              <a:t>   zajistil </a:t>
            </a:r>
            <a:r>
              <a:rPr lang="cs-CZ" b="1" dirty="0" smtClean="0"/>
              <a:t>následnictví trůnu </a:t>
            </a:r>
            <a:r>
              <a:rPr lang="cs-CZ" dirty="0" smtClean="0"/>
              <a:t>pro</a:t>
            </a:r>
            <a:r>
              <a:rPr lang="cs-CZ" b="1" dirty="0" smtClean="0"/>
              <a:t> nejstaršího syna</a:t>
            </a:r>
          </a:p>
        </p:txBody>
      </p:sp>
      <p:pic>
        <p:nvPicPr>
          <p:cNvPr id="3074" name="Picture 2" descr="C:\Users\Matějovi\AppData\Local\Microsoft\Windows\Temporary Internet Files\Content.IE5\OB77HUPV\MC9002031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1844824"/>
            <a:ext cx="1413456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            </a:t>
            </a:r>
            <a:r>
              <a:rPr lang="cs-CZ" dirty="0" smtClean="0">
                <a:solidFill>
                  <a:schemeClr val="accent1"/>
                </a:solidFill>
              </a:rPr>
              <a:t>Vratislav II.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800" dirty="0" smtClean="0"/>
              <a:t>             </a:t>
            </a:r>
            <a:r>
              <a:rPr lang="cs-CZ" sz="2800" b="1" dirty="0" smtClean="0"/>
              <a:t>Břetislav I.</a:t>
            </a:r>
            <a:r>
              <a:rPr lang="cs-CZ" sz="2800" dirty="0" smtClean="0"/>
              <a:t>    manželka </a:t>
            </a:r>
            <a:r>
              <a:rPr lang="cs-CZ" sz="2800" b="1" dirty="0" smtClean="0"/>
              <a:t>Jitka                 </a:t>
            </a:r>
          </a:p>
          <a:p>
            <a:pPr>
              <a:buNone/>
            </a:pPr>
            <a:r>
              <a:rPr lang="cs-CZ" sz="2800" b="1" dirty="0" smtClean="0"/>
              <a:t>           </a:t>
            </a:r>
            <a:r>
              <a:rPr lang="cs-CZ" sz="2800" dirty="0" smtClean="0"/>
              <a:t>              </a:t>
            </a:r>
            <a:r>
              <a:rPr lang="cs-CZ" sz="2800" b="1" dirty="0" smtClean="0"/>
              <a:t>5 synů - </a:t>
            </a:r>
            <a:r>
              <a:rPr lang="cs-CZ" sz="2800" dirty="0" smtClean="0"/>
              <a:t>neustálé boje o trůn</a:t>
            </a:r>
          </a:p>
          <a:p>
            <a:pPr>
              <a:buNone/>
            </a:pPr>
            <a:r>
              <a:rPr lang="cs-CZ" sz="2800" dirty="0" smtClean="0"/>
              <a:t>   nástupce nejstarší syn </a:t>
            </a:r>
            <a:r>
              <a:rPr lang="cs-CZ" sz="2800" dirty="0" err="1" smtClean="0"/>
              <a:t>Spytihněv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                  ostatní udělená knížectví</a:t>
            </a:r>
          </a:p>
          <a:p>
            <a:pPr>
              <a:buNone/>
            </a:pPr>
            <a:r>
              <a:rPr lang="cs-CZ" sz="2800" dirty="0" smtClean="0"/>
              <a:t>přesto </a:t>
            </a:r>
            <a:r>
              <a:rPr lang="cs-CZ" sz="2800" b="1" dirty="0" smtClean="0"/>
              <a:t>Vratislav II. </a:t>
            </a:r>
            <a:r>
              <a:rPr lang="cs-CZ" sz="2800" dirty="0" smtClean="0"/>
              <a:t>převzal vládu staršímu bratrovi</a:t>
            </a:r>
          </a:p>
          <a:p>
            <a:pPr>
              <a:buNone/>
            </a:pPr>
            <a:r>
              <a:rPr lang="cs-CZ" sz="2800" u="sng" dirty="0" smtClean="0"/>
              <a:t>sídlo na Vyšehradě</a:t>
            </a:r>
          </a:p>
          <a:p>
            <a:pPr>
              <a:buNone/>
            </a:pPr>
            <a:r>
              <a:rPr lang="cs-CZ" sz="2800" dirty="0" smtClean="0"/>
              <a:t>                   </a:t>
            </a:r>
            <a:r>
              <a:rPr lang="cs-CZ" sz="2800" b="1" dirty="0" smtClean="0"/>
              <a:t>1085</a:t>
            </a:r>
            <a:r>
              <a:rPr lang="cs-CZ" sz="2800" dirty="0" smtClean="0"/>
              <a:t> – </a:t>
            </a:r>
            <a:r>
              <a:rPr lang="cs-CZ" sz="2800" b="1" dirty="0" smtClean="0"/>
              <a:t>titul král </a:t>
            </a:r>
            <a:r>
              <a:rPr lang="cs-CZ" sz="2800" dirty="0" smtClean="0"/>
              <a:t>(ne dědičný)</a:t>
            </a:r>
          </a:p>
          <a:p>
            <a:pPr>
              <a:buNone/>
            </a:pPr>
            <a:r>
              <a:rPr lang="cs-CZ" sz="2800" dirty="0" smtClean="0"/>
              <a:t>                      pevné a trvalé základy státu</a:t>
            </a:r>
          </a:p>
          <a:p>
            <a:pPr>
              <a:buNone/>
            </a:pPr>
            <a:r>
              <a:rPr lang="cs-CZ" sz="2800" dirty="0" smtClean="0"/>
              <a:t>                      po smrti Vladislava II. </a:t>
            </a:r>
          </a:p>
          <a:p>
            <a:pPr>
              <a:buNone/>
            </a:pPr>
            <a:r>
              <a:rPr lang="cs-CZ" sz="2800" dirty="0" smtClean="0"/>
              <a:t>                      </a:t>
            </a:r>
            <a:r>
              <a:rPr lang="cs-CZ" sz="2800" b="1" dirty="0" smtClean="0"/>
              <a:t>rozepře mezi Přemyslovci</a:t>
            </a:r>
          </a:p>
          <a:p>
            <a:pPr>
              <a:buNone/>
            </a:pPr>
            <a:r>
              <a:rPr lang="cs-CZ" sz="2800" dirty="0" smtClean="0"/>
              <a:t>                          </a:t>
            </a:r>
            <a:r>
              <a:rPr lang="cs-CZ" sz="2800" b="1" dirty="0" smtClean="0"/>
              <a:t>střídání panovníků po dvě století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099" name="Picture 3" descr="C:\Users\Matějovi\AppData\Local\Microsoft\Windows\Temporary Internet Files\Content.IE5\Z4UJWM1L\MC9002150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221088"/>
            <a:ext cx="2245259" cy="1892174"/>
          </a:xfrm>
          <a:prstGeom prst="rect">
            <a:avLst/>
          </a:prstGeom>
          <a:noFill/>
        </p:spPr>
      </p:pic>
      <p:pic>
        <p:nvPicPr>
          <p:cNvPr id="4103" name="Picture 7" descr="C:\Users\Matějovi\AppData\Local\Microsoft\Windows\Temporary Internet Files\Content.IE5\A3SWD7HF\MC9002150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429000"/>
            <a:ext cx="2039049" cy="15354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první historicky doložený</a:t>
            </a:r>
            <a:br>
              <a:rPr lang="cs-CZ" dirty="0" smtClean="0"/>
            </a:br>
            <a:r>
              <a:rPr lang="cs-CZ" dirty="0" smtClean="0"/>
              <a:t>        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9140552" cy="687625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                                                              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dala zavraždit</a:t>
            </a:r>
          </a:p>
          <a:p>
            <a:pPr>
              <a:buNone/>
            </a:pPr>
            <a:r>
              <a:rPr lang="cs-CZ" dirty="0" smtClean="0"/>
              <a:t>                                                                     kněžnu Ludmilu</a:t>
            </a:r>
          </a:p>
          <a:p>
            <a:pPr>
              <a:buNone/>
            </a:pPr>
            <a:r>
              <a:rPr lang="cs-CZ" dirty="0" smtClean="0"/>
              <a:t>                         manželka</a:t>
            </a:r>
          </a:p>
          <a:p>
            <a:pPr>
              <a:buNone/>
            </a:pPr>
            <a:r>
              <a:rPr lang="cs-CZ" dirty="0" smtClean="0"/>
              <a:t>zavražděn bratrem                                                     ukrutný</a:t>
            </a:r>
          </a:p>
          <a:p>
            <a:pPr>
              <a:buNone/>
            </a:pPr>
            <a:r>
              <a:rPr lang="cs-CZ" dirty="0" smtClean="0"/>
              <a:t>ve Staré Boleslavi                                                </a:t>
            </a:r>
          </a:p>
          <a:p>
            <a:pPr>
              <a:buNone/>
            </a:pPr>
            <a:r>
              <a:rPr lang="cs-CZ" dirty="0" smtClean="0"/>
              <a:t>              vyvražděni </a:t>
            </a:r>
            <a:r>
              <a:rPr lang="cs-CZ" dirty="0" err="1" smtClean="0"/>
              <a:t>Slavníkovci</a:t>
            </a:r>
            <a:r>
              <a:rPr lang="cs-CZ" dirty="0" smtClean="0"/>
              <a:t>                            Pobožný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Ryšavý</a:t>
            </a:r>
          </a:p>
          <a:p>
            <a:pPr>
              <a:buNone/>
            </a:pPr>
            <a:r>
              <a:rPr lang="cs-CZ" dirty="0" smtClean="0"/>
              <a:t>                           zajistil - trůn nejstarší syn</a:t>
            </a:r>
          </a:p>
        </p:txBody>
      </p:sp>
      <p:sp>
        <p:nvSpPr>
          <p:cNvPr id="4" name="Vývojový diagram: děrná páska 3"/>
          <p:cNvSpPr/>
          <p:nvPr/>
        </p:nvSpPr>
        <p:spPr>
          <a:xfrm>
            <a:off x="179512" y="0"/>
            <a:ext cx="2016224" cy="136815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BOŘIVOJ I.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Vývojový diagram: děrná páska 5"/>
          <p:cNvSpPr/>
          <p:nvPr/>
        </p:nvSpPr>
        <p:spPr>
          <a:xfrm>
            <a:off x="611560" y="836712"/>
            <a:ext cx="2088232" cy="136815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chemeClr val="bg1"/>
                </a:solidFill>
              </a:rPr>
              <a:t>Spytihněv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7" name="Vývojový diagram: děrná páska 6"/>
          <p:cNvSpPr/>
          <p:nvPr/>
        </p:nvSpPr>
        <p:spPr>
          <a:xfrm>
            <a:off x="2771800" y="764704"/>
            <a:ext cx="2232248" cy="136815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</a:rPr>
              <a:t>Vratislav I.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8" name="Vývojový diagram: děrná páska 7"/>
          <p:cNvSpPr/>
          <p:nvPr/>
        </p:nvSpPr>
        <p:spPr>
          <a:xfrm>
            <a:off x="5076056" y="3068960"/>
            <a:ext cx="2376264" cy="136815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Boleslav II.</a:t>
            </a:r>
            <a:endParaRPr lang="cs-CZ" sz="2800" b="1" dirty="0"/>
          </a:p>
        </p:txBody>
      </p:sp>
      <p:sp>
        <p:nvSpPr>
          <p:cNvPr id="9" name="Vývojový diagram: děrná páska 8"/>
          <p:cNvSpPr/>
          <p:nvPr/>
        </p:nvSpPr>
        <p:spPr>
          <a:xfrm>
            <a:off x="5508104" y="2132856"/>
            <a:ext cx="2376264" cy="129614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Boleslav I.</a:t>
            </a:r>
          </a:p>
        </p:txBody>
      </p:sp>
      <p:sp>
        <p:nvSpPr>
          <p:cNvPr id="10" name="Vývojový diagram: děrná páska 9"/>
          <p:cNvSpPr/>
          <p:nvPr/>
        </p:nvSpPr>
        <p:spPr>
          <a:xfrm>
            <a:off x="3203848" y="2492896"/>
            <a:ext cx="2232248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/>
              <a:t>sv.Václav</a:t>
            </a:r>
            <a:r>
              <a:rPr lang="cs-CZ" sz="2800" b="1" dirty="0" smtClean="0"/>
              <a:t> I.</a:t>
            </a:r>
            <a:endParaRPr lang="cs-CZ" sz="2800" b="1" dirty="0"/>
          </a:p>
        </p:txBody>
      </p:sp>
      <p:sp>
        <p:nvSpPr>
          <p:cNvPr id="11" name="Vývojový diagram: děrná páska 10"/>
          <p:cNvSpPr/>
          <p:nvPr/>
        </p:nvSpPr>
        <p:spPr>
          <a:xfrm>
            <a:off x="4139952" y="1628800"/>
            <a:ext cx="2376264" cy="10801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rgbClr val="FFFF00"/>
                </a:solidFill>
              </a:rPr>
              <a:t>Drahomíra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Vývojový diagram: děrná páska 11"/>
          <p:cNvSpPr/>
          <p:nvPr/>
        </p:nvSpPr>
        <p:spPr>
          <a:xfrm>
            <a:off x="4644008" y="4005064"/>
            <a:ext cx="2376264" cy="136815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Jaromír</a:t>
            </a:r>
            <a:endParaRPr lang="cs-CZ" sz="2800" b="1" dirty="0"/>
          </a:p>
        </p:txBody>
      </p:sp>
      <p:sp>
        <p:nvSpPr>
          <p:cNvPr id="13" name="Vývojový diagram: děrná páska 12"/>
          <p:cNvSpPr/>
          <p:nvPr/>
        </p:nvSpPr>
        <p:spPr>
          <a:xfrm>
            <a:off x="6767736" y="4005064"/>
            <a:ext cx="2376264" cy="136815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Oldřich</a:t>
            </a:r>
            <a:endParaRPr lang="cs-CZ" sz="2800" b="1" dirty="0"/>
          </a:p>
        </p:txBody>
      </p:sp>
      <p:sp>
        <p:nvSpPr>
          <p:cNvPr id="14" name="Vývojový diagram: děrná páska 13"/>
          <p:cNvSpPr/>
          <p:nvPr/>
        </p:nvSpPr>
        <p:spPr>
          <a:xfrm>
            <a:off x="2483768" y="4293096"/>
            <a:ext cx="2376264" cy="122413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Boleslav III.</a:t>
            </a:r>
            <a:endParaRPr lang="cs-CZ" sz="2800" b="1" dirty="0"/>
          </a:p>
        </p:txBody>
      </p:sp>
      <p:sp>
        <p:nvSpPr>
          <p:cNvPr id="15" name="Vývojový diagram: děrná páska 14"/>
          <p:cNvSpPr/>
          <p:nvPr/>
        </p:nvSpPr>
        <p:spPr>
          <a:xfrm>
            <a:off x="6588224" y="4869160"/>
            <a:ext cx="2376264" cy="136815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Břetislav I.</a:t>
            </a:r>
            <a:endParaRPr lang="cs-CZ" sz="2800" b="1" dirty="0"/>
          </a:p>
        </p:txBody>
      </p:sp>
      <p:sp>
        <p:nvSpPr>
          <p:cNvPr id="16" name="Vývojový diagram: děrná páska 15"/>
          <p:cNvSpPr/>
          <p:nvPr/>
        </p:nvSpPr>
        <p:spPr>
          <a:xfrm>
            <a:off x="5796136" y="5733256"/>
            <a:ext cx="2376264" cy="136815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Vratislav II.</a:t>
            </a:r>
            <a:endParaRPr lang="cs-CZ" sz="2800" b="1" dirty="0"/>
          </a:p>
        </p:txBody>
      </p:sp>
      <p:sp>
        <p:nvSpPr>
          <p:cNvPr id="17" name="Vývojový diagram: děrná páska 16"/>
          <p:cNvSpPr/>
          <p:nvPr/>
        </p:nvSpPr>
        <p:spPr>
          <a:xfrm>
            <a:off x="3491880" y="5877272"/>
            <a:ext cx="2376264" cy="112474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/>
              <a:t>Spytihněv</a:t>
            </a:r>
            <a:r>
              <a:rPr lang="cs-CZ" sz="2800" b="1" dirty="0" smtClean="0"/>
              <a:t> II.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968</TotalTime>
  <Words>735</Words>
  <Application>Microsoft Office PowerPoint</Application>
  <PresentationFormat>Předvádění na obrazovce (4:3)</PresentationFormat>
  <Paragraphs>178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Jmění</vt:lpstr>
      <vt:lpstr>Snímek 1</vt:lpstr>
      <vt:lpstr>Anotace:</vt:lpstr>
      <vt:lpstr>   POČÁTKY  RODU  PŘEMYSLOVCŮ</vt:lpstr>
      <vt:lpstr>      PRVNÍ  PŘEMYSLOVCI</vt:lpstr>
      <vt:lpstr>        Přemyslovci </vt:lpstr>
      <vt:lpstr>      Boleslav II. Pobožný</vt:lpstr>
      <vt:lpstr>           Oldřich a  Břetislav I.</vt:lpstr>
      <vt:lpstr>               Vratislav II.</vt:lpstr>
      <vt:lpstr>               první historicky doložený            </vt:lpstr>
      <vt:lpstr>    Časová osa–přiřaď správně</vt:lpstr>
      <vt:lpstr>  svatý Václav I.  a   Ludmila</vt:lpstr>
      <vt:lpstr>   doplňující otázky</vt:lpstr>
      <vt:lpstr>   doplňující otázky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Matějovi</dc:creator>
  <cp:lastModifiedBy>Matějovi</cp:lastModifiedBy>
  <cp:revision>101</cp:revision>
  <dcterms:created xsi:type="dcterms:W3CDTF">2013-02-19T13:10:44Z</dcterms:created>
  <dcterms:modified xsi:type="dcterms:W3CDTF">2013-03-10T23:03:11Z</dcterms:modified>
</cp:coreProperties>
</file>