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61" r:id="rId2"/>
    <p:sldId id="262" r:id="rId3"/>
    <p:sldId id="263" r:id="rId4"/>
    <p:sldId id="264" r:id="rId5"/>
    <p:sldId id="270" r:id="rId6"/>
    <p:sldId id="265" r:id="rId7"/>
    <p:sldId id="271" r:id="rId8"/>
    <p:sldId id="266" r:id="rId9"/>
    <p:sldId id="269" r:id="rId10"/>
    <p:sldId id="267" r:id="rId11"/>
    <p:sldId id="268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 smtClean="0"/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Jakékoliv další využití podléhá autorskému zákonu.</a:t>
            </a:r>
            <a:endParaRPr lang="cs-CZ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7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05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Dějiny psychologie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Mgr. Jiřina Boušková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968551"/>
          </a:xfrm>
        </p:spPr>
        <p:txBody>
          <a:bodyPr>
            <a:normAutofit/>
          </a:bodyPr>
          <a:lstStyle/>
          <a:p>
            <a:r>
              <a:rPr lang="cs-CZ" dirty="0" smtClean="0"/>
              <a:t>2. polovina 19. století</a:t>
            </a:r>
          </a:p>
          <a:p>
            <a:r>
              <a:rPr lang="cs-CZ" dirty="0" smtClean="0"/>
              <a:t>vznik psychologie jako vědní disciplíny</a:t>
            </a:r>
          </a:p>
          <a:p>
            <a:r>
              <a:rPr lang="cs-CZ" dirty="0" smtClean="0"/>
              <a:t>1879</a:t>
            </a:r>
          </a:p>
          <a:p>
            <a:r>
              <a:rPr lang="cs-CZ" dirty="0" smtClean="0"/>
              <a:t>Psychologický institut v Lipsku</a:t>
            </a:r>
          </a:p>
          <a:p>
            <a:r>
              <a:rPr lang="cs-CZ" b="1" i="1" dirty="0" smtClean="0"/>
              <a:t>Wilhelm </a:t>
            </a:r>
            <a:r>
              <a:rPr lang="cs-CZ" b="1" i="1" dirty="0" err="1" smtClean="0"/>
              <a:t>Wundt</a:t>
            </a:r>
            <a:r>
              <a:rPr lang="cs-CZ" b="1" i="1" dirty="0" smtClean="0"/>
              <a:t> (1832 – 1920)</a:t>
            </a:r>
          </a:p>
          <a:p>
            <a:r>
              <a:rPr lang="pl-PL" i="1" dirty="0"/>
              <a:t>Základy fyziologické </a:t>
            </a:r>
            <a:r>
              <a:rPr lang="pl-PL" i="1" dirty="0" smtClean="0"/>
              <a:t>psychologie </a:t>
            </a:r>
            <a:r>
              <a:rPr lang="pl-PL" dirty="0" smtClean="0"/>
              <a:t>(1874)</a:t>
            </a:r>
            <a:endParaRPr lang="cs-CZ" b="1" i="1" dirty="0" smtClean="0"/>
          </a:p>
          <a:p>
            <a:r>
              <a:rPr lang="cs-CZ" dirty="0" smtClean="0"/>
              <a:t>vznik první psychologické laboratoře v Lipsku</a:t>
            </a:r>
          </a:p>
          <a:p>
            <a:r>
              <a:rPr lang="cs-CZ" dirty="0" smtClean="0"/>
              <a:t>ústav pro experimentální psychologii</a:t>
            </a:r>
          </a:p>
          <a:p>
            <a:r>
              <a:rPr lang="cs-CZ" dirty="0" smtClean="0"/>
              <a:t>klade důraz na zkušenost a experiment</a:t>
            </a:r>
          </a:p>
          <a:p>
            <a:r>
              <a:rPr lang="cs-CZ" dirty="0" smtClean="0"/>
              <a:t>zkoumá především prožívání, vnímání, pozornost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4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psychologické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behaviorismus</a:t>
            </a:r>
          </a:p>
          <a:p>
            <a:pPr marL="457200" indent="-457200">
              <a:buAutoNum type="arabicPeriod"/>
            </a:pPr>
            <a:r>
              <a:rPr lang="cs-CZ" dirty="0" smtClean="0"/>
              <a:t>kognitivní psychologie</a:t>
            </a:r>
          </a:p>
          <a:p>
            <a:pPr marL="457200" indent="-457200">
              <a:buAutoNum type="arabicPeriod"/>
            </a:pPr>
            <a:r>
              <a:rPr lang="cs-CZ" dirty="0" smtClean="0"/>
              <a:t>hlubinná psychologie</a:t>
            </a:r>
          </a:p>
          <a:p>
            <a:pPr marL="457200" indent="-457200">
              <a:buAutoNum type="arabicPeriod"/>
            </a:pPr>
            <a:r>
              <a:rPr lang="cs-CZ" dirty="0" smtClean="0"/>
              <a:t>humanistická psychologie</a:t>
            </a:r>
          </a:p>
          <a:p>
            <a:pPr marL="457200" indent="-457200">
              <a:buAutoNum type="arabicPeriod"/>
            </a:pPr>
            <a:r>
              <a:rPr lang="cs-CZ" dirty="0" smtClean="0"/>
              <a:t>.........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1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8245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Co znamená slovo psychologie?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Jak byla vnímána duše v antickém Řecku?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Který myslitel přirovnával rozum k vozataji?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4. Kdo je zakladatelem vědecké psychologie?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5. Kdo spojuje lidskou duši s rozumem?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940152" y="1263298"/>
            <a:ext cx="2520281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nauka o duši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925200" y="2564904"/>
            <a:ext cx="2520281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oživující princip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5940152" y="3429000"/>
            <a:ext cx="2520281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Platon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940152" y="4293096"/>
            <a:ext cx="2520281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Wilhelm </a:t>
            </a:r>
            <a:r>
              <a:rPr lang="cs-CZ" dirty="0" err="1"/>
              <a:t>Wundt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948726" y="5157192"/>
            <a:ext cx="2520281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René Descartes</a:t>
            </a:r>
          </a:p>
        </p:txBody>
      </p:sp>
    </p:spTree>
    <p:extLst>
      <p:ext uri="{BB962C8B-B14F-4D97-AF65-F5344CB8AC3E}">
        <p14:creationId xmlns:p14="http://schemas.microsoft.com/office/powerpoint/2010/main" val="7988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67578"/>
          </a:xfrm>
        </p:spPr>
        <p:txBody>
          <a:bodyPr/>
          <a:lstStyle/>
          <a:p>
            <a:r>
              <a:rPr lang="cs-CZ" dirty="0" smtClean="0"/>
              <a:t>Přiřaď autory k období: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5400600" cy="4536504"/>
          </a:xfrm>
        </p:spPr>
        <p:txBody>
          <a:bodyPr numCol="2"/>
          <a:lstStyle/>
          <a:p>
            <a:pPr marL="0" indent="0">
              <a:buNone/>
            </a:pPr>
            <a:r>
              <a:rPr lang="cs-CZ" dirty="0" smtClean="0"/>
              <a:t>Antika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Křesťanství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Novověk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19. století 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292080" y="1964089"/>
            <a:ext cx="216024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René Descartes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260104" y="3250863"/>
            <a:ext cx="216024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Wilhelm </a:t>
            </a:r>
            <a:r>
              <a:rPr lang="cs-CZ" dirty="0" err="1"/>
              <a:t>Wundt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276092" y="2602791"/>
            <a:ext cx="216024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John Locke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292080" y="4553795"/>
            <a:ext cx="2125924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Platon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5257764" y="3898935"/>
            <a:ext cx="216024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Tomáš Akvinský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5292080" y="1306647"/>
            <a:ext cx="216024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Aristoteles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5292080" y="5201867"/>
            <a:ext cx="216024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sv. Augustin</a:t>
            </a:r>
          </a:p>
        </p:txBody>
      </p:sp>
    </p:spTree>
    <p:extLst>
      <p:ext uri="{BB962C8B-B14F-4D97-AF65-F5344CB8AC3E}">
        <p14:creationId xmlns:p14="http://schemas.microsoft.com/office/powerpoint/2010/main" val="40616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použitá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www.wikipedia.cz</a:t>
            </a:r>
            <a:endParaRPr lang="cs-CZ" dirty="0" smtClean="0"/>
          </a:p>
          <a:p>
            <a:r>
              <a:rPr lang="cs-CZ" dirty="0"/>
              <a:t>Hladík, Jaroslav: </a:t>
            </a:r>
            <a:r>
              <a:rPr lang="cs-CZ" i="1" dirty="0"/>
              <a:t>Společenské vědy v kostce pro střední </a:t>
            </a:r>
            <a:r>
              <a:rPr lang="cs-CZ" i="1" dirty="0" err="1"/>
              <a:t>školy</a:t>
            </a:r>
            <a:r>
              <a:rPr lang="cs-CZ" dirty="0" err="1"/>
              <a:t>,Fragment</a:t>
            </a:r>
            <a:r>
              <a:rPr lang="cs-CZ" dirty="0"/>
              <a:t>, Havlíčkův Brod, 1996</a:t>
            </a:r>
          </a:p>
          <a:p>
            <a:r>
              <a:rPr lang="cs-CZ" dirty="0"/>
              <a:t>Doležalová, Ladislava, Vlková, Marie: </a:t>
            </a:r>
            <a:r>
              <a:rPr lang="cs-CZ" i="1" dirty="0"/>
              <a:t>Občanský a společenskovědní základ Psychologie, </a:t>
            </a:r>
            <a:r>
              <a:rPr lang="cs-CZ" dirty="0" err="1"/>
              <a:t>Computer</a:t>
            </a:r>
            <a:r>
              <a:rPr lang="cs-CZ" dirty="0"/>
              <a:t> Media s.r.o., Kralice na Hané, </a:t>
            </a:r>
            <a:r>
              <a:rPr lang="cs-CZ" dirty="0"/>
              <a:t>2010, ISBN: 978-80-7402-060-5</a:t>
            </a:r>
            <a:endParaRPr lang="cs-CZ" dirty="0" smtClean="0"/>
          </a:p>
          <a:p>
            <a:r>
              <a:rPr lang="cs-CZ" dirty="0" smtClean="0"/>
              <a:t>obrázky pocházejí z galerie Klipart programu Microsoft PowerPoint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5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19256" cy="471490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1200" b="1" dirty="0" smtClean="0"/>
              <a:t>Kód </a:t>
            </a:r>
            <a:r>
              <a:rPr lang="cs-CZ" sz="1200" b="1" dirty="0" err="1" smtClean="0"/>
              <a:t>DUMu</a:t>
            </a:r>
            <a:r>
              <a:rPr lang="cs-CZ" sz="1200" b="1" dirty="0" smtClean="0"/>
              <a:t>: 	</a:t>
            </a:r>
            <a:r>
              <a:rPr lang="cs-CZ" sz="1200" dirty="0" smtClean="0"/>
              <a:t>VY_32_INOVACE_1.SV.01</a:t>
            </a:r>
          </a:p>
          <a:p>
            <a:endParaRPr lang="cs-CZ" sz="1200" dirty="0" smtClean="0"/>
          </a:p>
          <a:p>
            <a:r>
              <a:rPr lang="cs-CZ" sz="1200" b="1" dirty="0" smtClean="0"/>
              <a:t>Číslo projektu: 	</a:t>
            </a:r>
            <a:r>
              <a:rPr lang="cs-CZ" sz="1200" dirty="0" smtClean="0"/>
              <a:t>CZ.1.07/1.5.00/34.0114	</a:t>
            </a:r>
            <a:endParaRPr lang="cs-CZ" sz="1200" b="1" dirty="0" smtClean="0"/>
          </a:p>
          <a:p>
            <a:endParaRPr lang="cs-CZ" sz="1200" b="1" dirty="0" smtClean="0"/>
          </a:p>
          <a:p>
            <a:r>
              <a:rPr lang="cs-CZ" sz="1200" b="1" dirty="0" smtClean="0"/>
              <a:t>Vytvořeno: 	</a:t>
            </a:r>
            <a:r>
              <a:rPr lang="cs-CZ" sz="1200" dirty="0"/>
              <a:t>září 2</a:t>
            </a:r>
            <a:r>
              <a:rPr lang="cs-CZ" sz="1200" dirty="0" smtClean="0"/>
              <a:t>012</a:t>
            </a:r>
          </a:p>
          <a:p>
            <a:endParaRPr lang="cs-CZ" sz="1200" dirty="0" smtClean="0"/>
          </a:p>
          <a:p>
            <a:r>
              <a:rPr lang="cs-CZ" sz="1200" b="1" dirty="0" smtClean="0"/>
              <a:t>Ročník: 	</a:t>
            </a:r>
            <a:r>
              <a:rPr lang="cs-CZ" sz="1200" dirty="0" smtClean="0"/>
              <a:t>5. ročník </a:t>
            </a:r>
            <a:r>
              <a:rPr lang="cs-CZ" sz="1200" smtClean="0"/>
              <a:t>– osmileté </a:t>
            </a:r>
            <a:r>
              <a:rPr lang="cs-CZ" sz="1200" dirty="0" smtClean="0"/>
              <a:t>gymnázium (RVP-G)</a:t>
            </a:r>
          </a:p>
          <a:p>
            <a:endParaRPr lang="cs-CZ" sz="1600" b="1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pPr algn="just"/>
            <a:r>
              <a:rPr lang="cs-CZ" sz="1200" b="1" dirty="0" smtClean="0"/>
              <a:t>Anotace: </a:t>
            </a:r>
          </a:p>
          <a:p>
            <a:endParaRPr lang="cs-CZ" dirty="0" smtClean="0"/>
          </a:p>
          <a:p>
            <a:pPr algn="just">
              <a:buNone/>
            </a:pPr>
            <a:r>
              <a:rPr lang="cs-CZ" sz="1900" b="1" dirty="0" smtClean="0"/>
              <a:t>	</a:t>
            </a:r>
            <a:endParaRPr lang="cs-CZ" sz="1700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59634"/>
              </p:ext>
            </p:extLst>
          </p:nvPr>
        </p:nvGraphicFramePr>
        <p:xfrm>
          <a:off x="1000100" y="2816546"/>
          <a:ext cx="74295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535785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Vzdělávací oblast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Člověk a společnost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Vzdělávací obor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Občanský</a:t>
                      </a:r>
                      <a:r>
                        <a:rPr lang="cs-CZ" sz="1200" baseline="0" dirty="0" smtClean="0"/>
                        <a:t> a společenskovědní základ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Tematický okruh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Člověk jako jedinec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dnadpis 2"/>
          <p:cNvSpPr txBox="1">
            <a:spLocks/>
          </p:cNvSpPr>
          <p:nvPr/>
        </p:nvSpPr>
        <p:spPr>
          <a:xfrm>
            <a:off x="1000100" y="4214818"/>
            <a:ext cx="7429552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cs-CZ" sz="1100" dirty="0" smtClean="0"/>
              <a:t>Materiál slouží ke všeobecnému seznámení žáků s dějinami psychologie. </a:t>
            </a:r>
            <a:endParaRPr lang="cs-CZ" sz="1100" dirty="0"/>
          </a:p>
          <a:p>
            <a:pPr algn="just"/>
            <a:r>
              <a:rPr lang="cs-CZ" sz="1100" dirty="0" smtClean="0"/>
              <a:t>Znalosti mohou být zkontrolovány pomocí testu. </a:t>
            </a:r>
          </a:p>
          <a:p>
            <a:pPr algn="just"/>
            <a:r>
              <a:rPr lang="cs-CZ" sz="1100" dirty="0" smtClean="0"/>
              <a:t>Materiál se využije ve výkladové části hodiny.</a:t>
            </a:r>
          </a:p>
          <a:p>
            <a:pPr algn="just"/>
            <a:r>
              <a:rPr lang="cs-CZ" sz="1100" dirty="0" smtClean="0"/>
              <a:t>Pomůcky: interaktivní tabule.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– nauka o duši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3998976"/>
          </a:xfrm>
        </p:spPr>
        <p:txBody>
          <a:bodyPr/>
          <a:lstStyle/>
          <a:p>
            <a:r>
              <a:rPr lang="cs-CZ" dirty="0" smtClean="0"/>
              <a:t>psyché = duše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logos = věda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byla součástí filosofie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2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Antické Řecko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6984776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duše = dech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duše byla vnímána jako oživující síla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duše je princip života, substance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duši mají i rostliny a živočichové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89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myslitelé:</a:t>
            </a:r>
          </a:p>
          <a:p>
            <a:r>
              <a:rPr lang="cs-CZ" b="1" i="1" dirty="0"/>
              <a:t>Platon </a:t>
            </a:r>
          </a:p>
          <a:p>
            <a:r>
              <a:rPr lang="cs-CZ" dirty="0"/>
              <a:t>duše je uvězněna v těle</a:t>
            </a:r>
          </a:p>
          <a:p>
            <a:r>
              <a:rPr lang="cs-CZ" dirty="0"/>
              <a:t>má tři složky: emoce, vůli a rozum, který řídí obě předchozí jako „vozataj“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i="1" dirty="0"/>
              <a:t>Aristoteles</a:t>
            </a:r>
          </a:p>
          <a:p>
            <a:r>
              <a:rPr lang="cs-CZ" dirty="0"/>
              <a:t>o duši je třeba pečovat</a:t>
            </a:r>
          </a:p>
          <a:p>
            <a:r>
              <a:rPr lang="cs-CZ" dirty="0"/>
              <a:t>žít život v dobru a v pravdě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457450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4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duše je nesmrtelná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zdůrazňuje jedinečnost člověka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duše je nositelem zodpovědnosti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představa pekla a ráje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3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myslitelé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sv. Augustin (354 – 430)</a:t>
            </a:r>
          </a:p>
          <a:p>
            <a:r>
              <a:rPr lang="cs-CZ" dirty="0"/>
              <a:t>důležité je poznat sám sebe</a:t>
            </a:r>
          </a:p>
          <a:p>
            <a:r>
              <a:rPr lang="cs-CZ" dirty="0"/>
              <a:t>hledání smyslu </a:t>
            </a:r>
            <a:r>
              <a:rPr lang="cs-CZ" dirty="0" smtClean="0"/>
              <a:t>života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Tomáš Akvinský (1225 – 1274)</a:t>
            </a:r>
          </a:p>
          <a:p>
            <a:r>
              <a:rPr lang="cs-CZ" dirty="0"/>
              <a:t>sepětí člověka s přírodou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340768"/>
            <a:ext cx="8219257" cy="48245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duše je výsadou člověka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 spojována především s rozumem a intelektem – racionalismus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dualismus duše a těla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duše je nehmotná</a:t>
            </a:r>
          </a:p>
          <a:p>
            <a:endParaRPr lang="cs-CZ" dirty="0" smtClean="0"/>
          </a:p>
          <a:p>
            <a:r>
              <a:rPr lang="cs-CZ" dirty="0" smtClean="0"/>
              <a:t>tělo je hmotné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 může nehmotná duše ovlivňovat hmotné tělo?</a:t>
            </a:r>
          </a:p>
        </p:txBody>
      </p:sp>
    </p:spTree>
    <p:extLst>
      <p:ext uri="{BB962C8B-B14F-4D97-AF65-F5344CB8AC3E}">
        <p14:creationId xmlns:p14="http://schemas.microsoft.com/office/powerpoint/2010/main" val="11432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myslitelé:</a:t>
            </a:r>
          </a:p>
          <a:p>
            <a:r>
              <a:rPr lang="cs-CZ" b="1" i="1" dirty="0"/>
              <a:t>René Descartes (1596 – 1650)</a:t>
            </a:r>
          </a:p>
          <a:p>
            <a:r>
              <a:rPr lang="cs-CZ" i="1" dirty="0"/>
              <a:t>Vášně </a:t>
            </a:r>
            <a:r>
              <a:rPr lang="cs-CZ" i="1" dirty="0" smtClean="0"/>
              <a:t>duše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r>
              <a:rPr lang="cs-CZ" b="1" i="1" dirty="0"/>
              <a:t>John Locke (1632 – 1704)</a:t>
            </a:r>
          </a:p>
          <a:p>
            <a:r>
              <a:rPr lang="cs-CZ" dirty="0"/>
              <a:t>zkoumá to, co probíhá v mysli</a:t>
            </a:r>
          </a:p>
          <a:p>
            <a:r>
              <a:rPr lang="cs-CZ" dirty="0"/>
              <a:t>empirismus</a:t>
            </a:r>
          </a:p>
          <a:p>
            <a:r>
              <a:rPr lang="cs-CZ" dirty="0"/>
              <a:t>důraz na zkušenost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96752"/>
            <a:ext cx="1530350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2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</Template>
  <TotalTime>338</TotalTime>
  <Words>387</Words>
  <Application>Microsoft Office PowerPoint</Application>
  <PresentationFormat>Předvádění na obrazovce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projekt</vt:lpstr>
      <vt:lpstr>Dějiny psychologie</vt:lpstr>
      <vt:lpstr>ANOTACE</vt:lpstr>
      <vt:lpstr>Psychologie – nauka o duši</vt:lpstr>
      <vt:lpstr>Antické Řecko</vt:lpstr>
      <vt:lpstr>Antika</vt:lpstr>
      <vt:lpstr>Křesťanství</vt:lpstr>
      <vt:lpstr>Křesťanství</vt:lpstr>
      <vt:lpstr>Novověk</vt:lpstr>
      <vt:lpstr>Novověk</vt:lpstr>
      <vt:lpstr>Vědecká psychologie</vt:lpstr>
      <vt:lpstr>Další psychologické školy</vt:lpstr>
      <vt:lpstr>Test</vt:lpstr>
      <vt:lpstr>Přiřaď autory k období:</vt:lpstr>
      <vt:lpstr>Zdroje a 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Ditta Kukaňová</dc:creator>
  <cp:lastModifiedBy>bj</cp:lastModifiedBy>
  <cp:revision>42</cp:revision>
  <dcterms:created xsi:type="dcterms:W3CDTF">2012-06-20T16:12:09Z</dcterms:created>
  <dcterms:modified xsi:type="dcterms:W3CDTF">2013-02-11T14:38:11Z</dcterms:modified>
</cp:coreProperties>
</file>