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5" r:id="rId8"/>
    <p:sldId id="266" r:id="rId9"/>
    <p:sldId id="267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8163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0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8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3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53546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0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6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8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5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186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930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026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36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696">
          <p15:clr>
            <a:srgbClr val="F26B43"/>
          </p15:clr>
        </p15:guide>
        <p15:guide id="4294967295" orient="horz" pos="432">
          <p15:clr>
            <a:srgbClr val="F26B43"/>
          </p15:clr>
        </p15:guide>
        <p15:guide id="4294967295" orient="horz" pos="1512">
          <p15:clr>
            <a:srgbClr val="F26B43"/>
          </p15:clr>
        </p15:guide>
        <p15:guide id="4294967295" pos="6912">
          <p15:clr>
            <a:srgbClr val="F26B43"/>
          </p15:clr>
        </p15:guide>
        <p15:guide id="4294967295" pos="936">
          <p15:clr>
            <a:srgbClr val="F26B43"/>
          </p15:clr>
        </p15:guide>
        <p15:guide id="4294967295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Využití keřů                v sadovnictví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57327" y="4354379"/>
            <a:ext cx="3330698" cy="1086237"/>
          </a:xfrm>
        </p:spPr>
        <p:txBody>
          <a:bodyPr/>
          <a:lstStyle/>
          <a:p>
            <a:r>
              <a:rPr lang="cs-CZ" dirty="0" smtClean="0"/>
              <a:t>Ing. Zuzana Bukvičková</a:t>
            </a:r>
            <a:endParaRPr lang="cs-CZ" dirty="0"/>
          </a:p>
        </p:txBody>
      </p:sp>
      <p:sp>
        <p:nvSpPr>
          <p:cNvPr id="4" name="AutoShape 10" descr="Jak na keře v zahradě? | Bydlení | NašeInfo.cz - návody, rady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Tapeta na monitor | Krásné fotoobrazy | květiny, zahrada, Azal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1"/>
          <a:stretch/>
        </p:blipFill>
        <p:spPr bwMode="auto">
          <a:xfrm>
            <a:off x="1262829" y="3798416"/>
            <a:ext cx="5994498" cy="2726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432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Proven Winners 3 Gal. Fire Light Hardy Hydrangea (Paniculata) Liv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16828"/>
          <a:stretch/>
        </p:blipFill>
        <p:spPr bwMode="auto">
          <a:xfrm>
            <a:off x="5119496" y="4629148"/>
            <a:ext cx="3089476" cy="206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Solitéry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Habitus kompaktní</a:t>
            </a:r>
          </a:p>
          <a:p>
            <a:r>
              <a:rPr lang="cs-CZ" dirty="0" smtClean="0"/>
              <a:t>Celoroční ozdobnost (listy, květy, plody)</a:t>
            </a:r>
          </a:p>
          <a:p>
            <a:r>
              <a:rPr lang="cs-CZ" dirty="0" smtClean="0"/>
              <a:t>Lze využít téměř všechno, co je hezké</a:t>
            </a:r>
          </a:p>
          <a:p>
            <a:r>
              <a:rPr lang="cs-CZ" dirty="0" smtClean="0"/>
              <a:t>Tavolník </a:t>
            </a:r>
            <a:r>
              <a:rPr lang="cs-CZ" dirty="0"/>
              <a:t>van </a:t>
            </a:r>
            <a:r>
              <a:rPr lang="cs-CZ" dirty="0" err="1"/>
              <a:t>Houtteův</a:t>
            </a:r>
            <a:r>
              <a:rPr lang="cs-CZ" dirty="0"/>
              <a:t> – </a:t>
            </a:r>
            <a:r>
              <a:rPr lang="cs-CZ" dirty="0" err="1"/>
              <a:t>Spiraea</a:t>
            </a:r>
            <a:r>
              <a:rPr lang="cs-CZ" dirty="0"/>
              <a:t> x </a:t>
            </a:r>
            <a:r>
              <a:rPr lang="cs-CZ" dirty="0" err="1"/>
              <a:t>vanhoutteii</a:t>
            </a:r>
            <a:r>
              <a:rPr lang="cs-CZ" dirty="0"/>
              <a:t> </a:t>
            </a:r>
            <a:r>
              <a:rPr lang="cs-CZ" dirty="0" smtClean="0"/>
              <a:t>(1)</a:t>
            </a:r>
            <a:endParaRPr lang="cs-CZ" dirty="0"/>
          </a:p>
          <a:p>
            <a:r>
              <a:rPr lang="cs-CZ" dirty="0"/>
              <a:t>Hortenzie latnatá – </a:t>
            </a:r>
            <a:r>
              <a:rPr lang="cs-CZ" dirty="0" err="1"/>
              <a:t>Hydrangea</a:t>
            </a:r>
            <a:r>
              <a:rPr lang="cs-CZ" dirty="0"/>
              <a:t> </a:t>
            </a:r>
            <a:r>
              <a:rPr lang="cs-CZ" dirty="0" err="1"/>
              <a:t>paniculata</a:t>
            </a:r>
            <a:r>
              <a:rPr lang="cs-CZ" dirty="0"/>
              <a:t> </a:t>
            </a:r>
            <a:r>
              <a:rPr lang="cs-CZ" dirty="0" smtClean="0"/>
              <a:t>(2) </a:t>
            </a:r>
          </a:p>
          <a:p>
            <a:r>
              <a:rPr lang="cs-CZ" dirty="0" smtClean="0"/>
              <a:t>Šeřík Mayerův – </a:t>
            </a:r>
            <a:r>
              <a:rPr lang="cs-CZ" dirty="0" err="1" smtClean="0"/>
              <a:t>Syringa</a:t>
            </a:r>
            <a:r>
              <a:rPr lang="cs-CZ" dirty="0" smtClean="0"/>
              <a:t> </a:t>
            </a:r>
            <a:r>
              <a:rPr lang="cs-CZ" dirty="0" err="1" smtClean="0"/>
              <a:t>mayerii</a:t>
            </a:r>
            <a:r>
              <a:rPr lang="cs-CZ" dirty="0" smtClean="0"/>
              <a:t> (3)</a:t>
            </a:r>
            <a:endParaRPr lang="cs-CZ" dirty="0"/>
          </a:p>
        </p:txBody>
      </p:sp>
      <p:pic>
        <p:nvPicPr>
          <p:cNvPr id="8194" name="Picture 2" descr="Spiraea vanhouttei , Tavolník van Houtteův, 40-50 cm, C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 b="11377"/>
          <a:stretch/>
        </p:blipFill>
        <p:spPr bwMode="auto">
          <a:xfrm>
            <a:off x="7705511" y="440389"/>
            <a:ext cx="4345140" cy="3226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yringa meyeri ´Palibin´ , Palibin , Šeřík Meyerův, 15-20 cm, K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 b="8205"/>
          <a:stretch/>
        </p:blipFill>
        <p:spPr bwMode="auto">
          <a:xfrm>
            <a:off x="8301569" y="3781132"/>
            <a:ext cx="3749082" cy="2908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010564" y="560428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83184" y="4752393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49984" y="4444482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06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Skupinové výsadby a </a:t>
            </a:r>
            <a:r>
              <a:rPr lang="cs-CZ" dirty="0" smtClean="0"/>
              <a:t>záhony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Stejné nároky na prostředí</a:t>
            </a:r>
          </a:p>
          <a:p>
            <a:r>
              <a:rPr lang="cs-CZ" dirty="0" smtClean="0"/>
              <a:t>S dalšími keři nebo trvalkami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218" name="Picture 2" descr="Vajgélie patří mezi nejkrásnější kvetoucí keř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60471"/>
            <a:ext cx="3975904" cy="321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togalerie: I takto může vypadat ostrůvek či záhon osazen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80" y="4257380"/>
            <a:ext cx="2889630" cy="211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Zahradní speciál I. - Barvy v zahradě - zahrada - Životní St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14" y="4257380"/>
            <a:ext cx="2816655" cy="211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ejkrásnější okrasné keře pro vaši zahradu - Magazinzahrada.c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 b="8671"/>
          <a:stretch/>
        </p:blipFill>
        <p:spPr bwMode="auto">
          <a:xfrm>
            <a:off x="5637913" y="1504709"/>
            <a:ext cx="5990400" cy="2638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52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Pěstování v </a:t>
            </a:r>
            <a:r>
              <a:rPr lang="cs-CZ" dirty="0" smtClean="0"/>
              <a:t>nádobách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Náročnější na péči (zálivka, výživa, přehřátí kořenů, vymrznutí)</a:t>
            </a:r>
          </a:p>
          <a:p>
            <a:r>
              <a:rPr lang="cs-CZ" dirty="0" smtClean="0"/>
              <a:t>Velké kultivary v nádobách se dají zastřihovat – nutná i péče o kořeny</a:t>
            </a:r>
          </a:p>
          <a:p>
            <a:r>
              <a:rPr lang="cs-CZ" dirty="0" smtClean="0"/>
              <a:t>Někteří to zvládají i v </a:t>
            </a:r>
            <a:r>
              <a:rPr lang="cs-CZ" dirty="0" err="1" smtClean="0"/>
              <a:t>mininádobách</a:t>
            </a:r>
            <a:r>
              <a:rPr lang="cs-CZ" dirty="0" smtClean="0"/>
              <a:t> – bonsai</a:t>
            </a:r>
          </a:p>
        </p:txBody>
      </p:sp>
      <p:pic>
        <p:nvPicPr>
          <p:cNvPr id="10242" name="Picture 2" descr="10 dřevin, které se hodí do nádob - Magazinzahrad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53" y="192670"/>
            <a:ext cx="3522546" cy="197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chrana kořenů přenosných rostlin proti promrznutí | MOJE Bydle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60" y="3634451"/>
            <a:ext cx="4919240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YRACANTHA 4 - Arjona Bons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8" y="3634451"/>
            <a:ext cx="3343099" cy="306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9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Využití keřů v sadovnictví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Stříhané živé ploty</a:t>
            </a:r>
          </a:p>
          <a:p>
            <a:r>
              <a:rPr lang="cs-CZ" dirty="0" smtClean="0"/>
              <a:t>Volně rostoucí živé ploty</a:t>
            </a:r>
          </a:p>
          <a:p>
            <a:r>
              <a:rPr lang="cs-CZ" dirty="0" smtClean="0"/>
              <a:t>Solitéry</a:t>
            </a:r>
          </a:p>
          <a:p>
            <a:r>
              <a:rPr lang="cs-CZ" dirty="0" smtClean="0"/>
              <a:t>Skupinové výsadby a záhony</a:t>
            </a:r>
          </a:p>
          <a:p>
            <a:r>
              <a:rPr lang="cs-CZ" dirty="0" smtClean="0"/>
              <a:t>Pěstování v nádobách</a:t>
            </a:r>
          </a:p>
        </p:txBody>
      </p:sp>
      <p:pic>
        <p:nvPicPr>
          <p:cNvPr id="3074" name="Picture 2" descr="Zabudnite na tuje! Takýto živý plot ozdobí každú záhradu - Záhrada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21" y="1297357"/>
            <a:ext cx="4969114" cy="331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48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Stříhané živé </a:t>
            </a:r>
            <a:r>
              <a:rPr lang="cs-CZ" dirty="0" smtClean="0"/>
              <a:t>ploty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Rostliny snášející řez, dostatečně kompaktní</a:t>
            </a:r>
          </a:p>
          <a:p>
            <a:r>
              <a:rPr lang="cs-CZ" dirty="0" smtClean="0"/>
              <a:t>Zajímá nás: plánovaná výška, stanoviště, půdní podmínky, zásobení vodou</a:t>
            </a:r>
          </a:p>
          <a:p>
            <a:r>
              <a:rPr lang="cs-CZ" dirty="0" smtClean="0"/>
              <a:t>Zpravidla na veřejných prostranstvích a pro oddělení domů v novostavbách </a:t>
            </a:r>
          </a:p>
          <a:p>
            <a:r>
              <a:rPr lang="cs-CZ" dirty="0"/>
              <a:t>M</a:t>
            </a:r>
            <a:r>
              <a:rPr lang="cs-CZ" dirty="0" smtClean="0"/>
              <a:t>inimální údržba – pouze střih a zálivka – dobře připravená půda a použití mulče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11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Stříhané živé </a:t>
            </a:r>
            <a:r>
              <a:rPr lang="cs-CZ" dirty="0" smtClean="0"/>
              <a:t>ploty - stálezelené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Bobkovišeň</a:t>
            </a:r>
            <a:r>
              <a:rPr lang="cs-CZ" dirty="0"/>
              <a:t> </a:t>
            </a:r>
            <a:r>
              <a:rPr lang="cs-CZ" dirty="0" smtClean="0"/>
              <a:t>lékařská - </a:t>
            </a:r>
            <a:r>
              <a:rPr lang="cs-CZ" dirty="0" err="1"/>
              <a:t>Prunus</a:t>
            </a:r>
            <a:r>
              <a:rPr lang="cs-CZ" dirty="0"/>
              <a:t> </a:t>
            </a:r>
            <a:r>
              <a:rPr lang="cs-CZ" dirty="0" err="1" smtClean="0"/>
              <a:t>laurocerasus</a:t>
            </a:r>
            <a:r>
              <a:rPr lang="cs-CZ" dirty="0" smtClean="0"/>
              <a:t> (1)</a:t>
            </a:r>
          </a:p>
          <a:p>
            <a:r>
              <a:rPr lang="cs-CZ" dirty="0" smtClean="0"/>
              <a:t> Zimostráz vždyzelený – Buxus </a:t>
            </a:r>
            <a:r>
              <a:rPr lang="cs-CZ" dirty="0" err="1" smtClean="0"/>
              <a:t>sempervirens</a:t>
            </a:r>
            <a:r>
              <a:rPr lang="cs-CZ" dirty="0" smtClean="0"/>
              <a:t> (2)</a:t>
            </a:r>
          </a:p>
          <a:p>
            <a:r>
              <a:rPr lang="cs-CZ" dirty="0" smtClean="0"/>
              <a:t>Brslen </a:t>
            </a:r>
            <a:r>
              <a:rPr lang="cs-CZ" dirty="0"/>
              <a:t>japonský</a:t>
            </a:r>
            <a:r>
              <a:rPr lang="cs-CZ" dirty="0" smtClean="0"/>
              <a:t>  - </a:t>
            </a:r>
            <a:r>
              <a:rPr lang="cs-CZ" dirty="0" err="1" smtClean="0"/>
              <a:t>Euonymus</a:t>
            </a:r>
            <a:r>
              <a:rPr lang="cs-CZ" dirty="0" smtClean="0"/>
              <a:t> </a:t>
            </a:r>
            <a:r>
              <a:rPr lang="cs-CZ" dirty="0" err="1" smtClean="0"/>
              <a:t>japonicus</a:t>
            </a:r>
            <a:r>
              <a:rPr lang="cs-CZ" dirty="0" smtClean="0"/>
              <a:t> (3)</a:t>
            </a:r>
          </a:p>
          <a:p>
            <a:r>
              <a:rPr lang="cs-CZ" dirty="0"/>
              <a:t>Hlohyně </a:t>
            </a:r>
            <a:r>
              <a:rPr lang="cs-CZ" dirty="0" smtClean="0"/>
              <a:t>šarlatová – </a:t>
            </a:r>
            <a:r>
              <a:rPr lang="cs-CZ" dirty="0" err="1" smtClean="0"/>
              <a:t>Pyracantha</a:t>
            </a:r>
            <a:r>
              <a:rPr lang="cs-CZ" dirty="0" smtClean="0"/>
              <a:t> </a:t>
            </a:r>
            <a:r>
              <a:rPr lang="cs-CZ" dirty="0" err="1" smtClean="0"/>
              <a:t>coccinea</a:t>
            </a:r>
            <a:r>
              <a:rPr lang="cs-CZ" dirty="0" smtClean="0"/>
              <a:t> (4)</a:t>
            </a:r>
          </a:p>
          <a:p>
            <a:r>
              <a:rPr lang="cs-CZ" dirty="0" smtClean="0"/>
              <a:t>Ptačí zob obecný – </a:t>
            </a:r>
            <a:r>
              <a:rPr lang="cs-CZ" dirty="0" err="1" smtClean="0"/>
              <a:t>ligustrum</a:t>
            </a:r>
            <a:r>
              <a:rPr lang="cs-CZ" dirty="0" smtClean="0"/>
              <a:t> </a:t>
            </a:r>
            <a:r>
              <a:rPr lang="cs-CZ" dirty="0" err="1" smtClean="0"/>
              <a:t>vulgare</a:t>
            </a:r>
            <a:r>
              <a:rPr lang="cs-CZ" dirty="0" smtClean="0"/>
              <a:t> (5)</a:t>
            </a:r>
            <a:endParaRPr lang="cs-CZ" dirty="0"/>
          </a:p>
        </p:txBody>
      </p:sp>
      <p:pic>
        <p:nvPicPr>
          <p:cNvPr id="1026" name="Picture 2" descr="Buxus sempervirens - zimostráz vždyzelený výška 80-100cm po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2"/>
          <a:stretch/>
        </p:blipFill>
        <p:spPr bwMode="auto">
          <a:xfrm>
            <a:off x="7953555" y="2850055"/>
            <a:ext cx="3082805" cy="1685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bkovišeň lékařská Rotundifolia výška 80 - 100 cm květináč cca 7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b="31298"/>
          <a:stretch/>
        </p:blipFill>
        <p:spPr bwMode="auto">
          <a:xfrm>
            <a:off x="7953555" y="1113762"/>
            <a:ext cx="3082805" cy="1667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slen fortuneův - ZAHRAD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97" y="4392280"/>
            <a:ext cx="2791804" cy="1970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yracantha coccinea , Hlohyně šarlatová, bal. 10 ks K9 na živý pl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66" y="4392280"/>
            <a:ext cx="3022367" cy="1970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23309" y="2304370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53555" y="4207614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293444" y="4420078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389697" y="4604744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</a:t>
            </a:r>
            <a:endParaRPr lang="cs-CZ" dirty="0"/>
          </a:p>
        </p:txBody>
      </p:sp>
      <p:pic>
        <p:nvPicPr>
          <p:cNvPr id="1034" name="Picture 10" descr="obrazy kolem nás a jejich proměny (výsledky průzkumu) | Vyplňto.cz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47" y="2257092"/>
            <a:ext cx="345061" cy="3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 letý živý plot našé klientk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/>
          <a:stretch/>
        </p:blipFill>
        <p:spPr bwMode="auto">
          <a:xfrm>
            <a:off x="7964512" y="4604744"/>
            <a:ext cx="3082805" cy="175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8023309" y="5813880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08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Stříhané živé ploty - </a:t>
            </a:r>
            <a:r>
              <a:rPr lang="cs-CZ" dirty="0" smtClean="0"/>
              <a:t>opadavé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Buk lesní – </a:t>
            </a:r>
            <a:r>
              <a:rPr lang="cs-CZ" dirty="0" err="1" smtClean="0"/>
              <a:t>Fagus</a:t>
            </a:r>
            <a:r>
              <a:rPr lang="cs-CZ" dirty="0" smtClean="0"/>
              <a:t> </a:t>
            </a:r>
            <a:r>
              <a:rPr lang="cs-CZ" dirty="0" err="1" smtClean="0"/>
              <a:t>sylvatica</a:t>
            </a:r>
            <a:r>
              <a:rPr lang="cs-CZ" dirty="0" smtClean="0"/>
              <a:t> (1)</a:t>
            </a:r>
          </a:p>
          <a:p>
            <a:r>
              <a:rPr lang="cs-CZ" dirty="0" smtClean="0"/>
              <a:t>Habr obecný – </a:t>
            </a:r>
            <a:r>
              <a:rPr lang="cs-CZ" dirty="0" err="1" smtClean="0"/>
              <a:t>Carpinus</a:t>
            </a:r>
            <a:r>
              <a:rPr lang="cs-CZ" dirty="0" smtClean="0"/>
              <a:t> </a:t>
            </a:r>
            <a:r>
              <a:rPr lang="cs-CZ" dirty="0" err="1" smtClean="0"/>
              <a:t>betulus</a:t>
            </a:r>
            <a:r>
              <a:rPr lang="cs-CZ" dirty="0" smtClean="0"/>
              <a:t> (2)</a:t>
            </a:r>
          </a:p>
          <a:p>
            <a:r>
              <a:rPr lang="cs-CZ" dirty="0" smtClean="0"/>
              <a:t>Tavolník van </a:t>
            </a:r>
            <a:r>
              <a:rPr lang="cs-CZ" dirty="0" err="1" smtClean="0"/>
              <a:t>Houtteův</a:t>
            </a:r>
            <a:r>
              <a:rPr lang="cs-CZ" dirty="0" smtClean="0"/>
              <a:t> – </a:t>
            </a:r>
            <a:r>
              <a:rPr lang="cs-CZ" dirty="0" err="1" smtClean="0"/>
              <a:t>Spiraea</a:t>
            </a:r>
            <a:r>
              <a:rPr lang="cs-CZ" dirty="0" smtClean="0"/>
              <a:t> x </a:t>
            </a:r>
            <a:r>
              <a:rPr lang="cs-CZ" dirty="0" err="1" smtClean="0"/>
              <a:t>vanhoutteii</a:t>
            </a:r>
            <a:r>
              <a:rPr lang="cs-CZ" dirty="0" smtClean="0"/>
              <a:t> (3)</a:t>
            </a:r>
          </a:p>
          <a:p>
            <a:r>
              <a:rPr lang="cs-CZ" dirty="0" smtClean="0"/>
              <a:t>Tavola kalinolistá </a:t>
            </a:r>
            <a:r>
              <a:rPr lang="cs-CZ" dirty="0"/>
              <a:t>- </a:t>
            </a:r>
            <a:r>
              <a:rPr lang="cs-CZ" dirty="0" err="1"/>
              <a:t>Physocarpus</a:t>
            </a:r>
            <a:r>
              <a:rPr lang="cs-CZ" dirty="0"/>
              <a:t> </a:t>
            </a:r>
            <a:r>
              <a:rPr lang="cs-CZ" dirty="0" err="1" smtClean="0"/>
              <a:t>opulifolius</a:t>
            </a:r>
            <a:r>
              <a:rPr lang="cs-CZ" dirty="0" smtClean="0"/>
              <a:t> (4)</a:t>
            </a:r>
          </a:p>
          <a:p>
            <a:r>
              <a:rPr lang="cs-CZ" dirty="0" smtClean="0"/>
              <a:t>Dřišťál Thunbergův - </a:t>
            </a:r>
            <a:r>
              <a:rPr lang="cs-CZ" dirty="0" err="1" smtClean="0"/>
              <a:t>Berberis</a:t>
            </a:r>
            <a:r>
              <a:rPr lang="cs-CZ" dirty="0" smtClean="0"/>
              <a:t> thunbergii (5)</a:t>
            </a:r>
          </a:p>
        </p:txBody>
      </p:sp>
      <p:pic>
        <p:nvPicPr>
          <p:cNvPr id="2050" name="Picture 2" descr="Tavoľa kalinolistá Luteus, Physocarpus opulifolius, kontajner 3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603" y="532707"/>
            <a:ext cx="2867145" cy="3277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ysocarpus opulifolius Red Baron tavola kalinolist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603" y="2368979"/>
            <a:ext cx="1958197" cy="146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Živý plot - buk červenolistý s balem + množst..slevy - inzerc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19" y="4048922"/>
            <a:ext cx="3384729" cy="2547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br obecný - sazenice nejen na živý plot - Nekoř, Ústí nad Orlicí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59857"/>
            <a:ext cx="2846717" cy="2137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avolník van Houtteův (QP12, 20-40 cm) - nelenprozelen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77" y="4459857"/>
            <a:ext cx="2855044" cy="2141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6 ks Dřišťál Berberis 'Atropurpurea' červená - Rostliny s volnými koře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346" y="1267588"/>
            <a:ext cx="2115040" cy="2554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8835035" y="5867400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623395" y="5862333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056404" y="5862333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194169" y="2081651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565686" y="3310258"/>
            <a:ext cx="35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54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Volně rostoucí živé </a:t>
            </a:r>
            <a:r>
              <a:rPr lang="cs-CZ" dirty="0" smtClean="0"/>
              <a:t>ploty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Rostliny </a:t>
            </a:r>
            <a:r>
              <a:rPr lang="cs-CZ" dirty="0" smtClean="0"/>
              <a:t>kompaktní, zajímavé texturou</a:t>
            </a:r>
            <a:endParaRPr lang="cs-CZ" dirty="0"/>
          </a:p>
          <a:p>
            <a:r>
              <a:rPr lang="cs-CZ" dirty="0"/>
              <a:t>Zajímá nás: plánovaná výška, stanoviště, půdní podmínky, zásobení vodou</a:t>
            </a:r>
          </a:p>
          <a:p>
            <a:r>
              <a:rPr lang="cs-CZ" dirty="0"/>
              <a:t>Zpravidla na </a:t>
            </a:r>
            <a:r>
              <a:rPr lang="cs-CZ" dirty="0" smtClean="0"/>
              <a:t>okrajových částech – dostatek prostoru, oddělení od polí apod.</a:t>
            </a:r>
            <a:endParaRPr lang="cs-CZ" dirty="0"/>
          </a:p>
          <a:p>
            <a:r>
              <a:rPr lang="cs-CZ" dirty="0"/>
              <a:t>Minimální údržba – </a:t>
            </a:r>
            <a:r>
              <a:rPr lang="cs-CZ" dirty="0" smtClean="0"/>
              <a:t>pouze zálivka </a:t>
            </a:r>
            <a:r>
              <a:rPr lang="cs-CZ" dirty="0"/>
              <a:t>– dobře připravená půda a použití mulče</a:t>
            </a:r>
          </a:p>
          <a:p>
            <a:r>
              <a:rPr lang="cs-CZ" dirty="0" smtClean="0"/>
              <a:t>Často ozdobné květem, plody</a:t>
            </a:r>
          </a:p>
          <a:p>
            <a:r>
              <a:rPr lang="cs-CZ" dirty="0" smtClean="0"/>
              <a:t>tzv. Ptačí ploty – útočiště pro ptactvo (husté keře na hnízdění, bobule – ne všechny jedlé pro ptáky jsou jedlé i pro lidi)</a:t>
            </a:r>
          </a:p>
          <a:p>
            <a:r>
              <a:rPr lang="cs-CZ" dirty="0" smtClean="0"/>
              <a:t>Tzv. Jedlé ploty – s plody jedlými pro lidi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1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1600" y="1809684"/>
            <a:ext cx="9601200" cy="3581400"/>
          </a:xfrm>
        </p:spPr>
        <p:txBody>
          <a:bodyPr/>
          <a:lstStyle/>
          <a:p>
            <a:r>
              <a:rPr lang="cs-CZ" dirty="0" smtClean="0"/>
              <a:t>Vajgélie květnatá - </a:t>
            </a:r>
            <a:r>
              <a:rPr lang="cs-CZ" dirty="0" err="1" smtClean="0"/>
              <a:t>Waigela</a:t>
            </a:r>
            <a:r>
              <a:rPr lang="cs-CZ" dirty="0" smtClean="0"/>
              <a:t> Florida (1)</a:t>
            </a:r>
          </a:p>
          <a:p>
            <a:r>
              <a:rPr lang="cs-CZ" dirty="0" smtClean="0"/>
              <a:t>Pustoryl věncový - </a:t>
            </a:r>
            <a:r>
              <a:rPr lang="cs-CZ" dirty="0" err="1" smtClean="0"/>
              <a:t>Philadelphus</a:t>
            </a:r>
            <a:r>
              <a:rPr lang="cs-CZ" dirty="0" smtClean="0"/>
              <a:t> </a:t>
            </a:r>
            <a:r>
              <a:rPr lang="cs-CZ" dirty="0" err="1" smtClean="0"/>
              <a:t>coronarius</a:t>
            </a:r>
            <a:r>
              <a:rPr lang="cs-CZ" dirty="0" smtClean="0"/>
              <a:t> (2)</a:t>
            </a:r>
          </a:p>
          <a:p>
            <a:r>
              <a:rPr lang="cs-CZ" dirty="0" smtClean="0"/>
              <a:t>Zlatice prostřední - </a:t>
            </a:r>
            <a:r>
              <a:rPr lang="cs-CZ" dirty="0" err="1" smtClean="0"/>
              <a:t>Forsythia</a:t>
            </a:r>
            <a:r>
              <a:rPr lang="cs-CZ" dirty="0" smtClean="0"/>
              <a:t> intermedia (3)</a:t>
            </a:r>
          </a:p>
          <a:p>
            <a:r>
              <a:rPr lang="cs-CZ" dirty="0" smtClean="0"/>
              <a:t>Tavola kalinolistá - </a:t>
            </a:r>
            <a:r>
              <a:rPr lang="cs-CZ" dirty="0" err="1" smtClean="0"/>
              <a:t>Physocarpus</a:t>
            </a:r>
            <a:r>
              <a:rPr lang="cs-CZ" dirty="0" smtClean="0"/>
              <a:t> </a:t>
            </a:r>
            <a:r>
              <a:rPr lang="cs-CZ" dirty="0" err="1" smtClean="0"/>
              <a:t>opulifolius</a:t>
            </a:r>
            <a:r>
              <a:rPr lang="cs-CZ" dirty="0" smtClean="0"/>
              <a:t> (4) </a:t>
            </a:r>
          </a:p>
          <a:p>
            <a:r>
              <a:rPr lang="cs-CZ" dirty="0" smtClean="0"/>
              <a:t>Tavolník </a:t>
            </a:r>
            <a:r>
              <a:rPr lang="cs-CZ" dirty="0"/>
              <a:t>van </a:t>
            </a:r>
            <a:r>
              <a:rPr lang="cs-CZ" dirty="0" err="1"/>
              <a:t>Houtteův</a:t>
            </a:r>
            <a:r>
              <a:rPr lang="cs-CZ" dirty="0"/>
              <a:t> – </a:t>
            </a:r>
            <a:r>
              <a:rPr lang="cs-CZ" dirty="0" err="1"/>
              <a:t>Spiraea</a:t>
            </a:r>
            <a:r>
              <a:rPr lang="cs-CZ" dirty="0"/>
              <a:t> x </a:t>
            </a:r>
            <a:r>
              <a:rPr lang="cs-CZ" dirty="0" err="1" smtClean="0"/>
              <a:t>vanhoutteii</a:t>
            </a:r>
            <a:r>
              <a:rPr lang="cs-CZ" dirty="0" smtClean="0"/>
              <a:t> (5)</a:t>
            </a:r>
          </a:p>
          <a:p>
            <a:r>
              <a:rPr lang="cs-CZ" dirty="0" smtClean="0"/>
              <a:t>Hortenzie latnatá – </a:t>
            </a:r>
            <a:r>
              <a:rPr lang="cs-CZ" dirty="0" err="1" smtClean="0"/>
              <a:t>Hydrangea</a:t>
            </a:r>
            <a:r>
              <a:rPr lang="cs-CZ" dirty="0" smtClean="0"/>
              <a:t> </a:t>
            </a:r>
            <a:r>
              <a:rPr lang="cs-CZ" dirty="0" err="1" smtClean="0"/>
              <a:t>paniculata</a:t>
            </a:r>
            <a:r>
              <a:rPr lang="cs-CZ" dirty="0" smtClean="0"/>
              <a:t> (6) </a:t>
            </a:r>
          </a:p>
        </p:txBody>
      </p:sp>
      <p:pic>
        <p:nvPicPr>
          <p:cNvPr id="5122" name="Picture 2" descr="Tavolník vanhoutteův, živý plot (Spiraea vanhouttei) | Zahrada-c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55" y="4522534"/>
            <a:ext cx="2565699" cy="192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ŽIVÝ PLOT | Weigela florida Victoria | PRODEJ ROSTL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2"/>
          <a:stretch/>
        </p:blipFill>
        <p:spPr bwMode="auto">
          <a:xfrm>
            <a:off x="9535551" y="246509"/>
            <a:ext cx="2334803" cy="2453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ustoryl věncový 'Dame Blanche' (QP12, 40-60 cm) - nelenprozelen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39" y="4521518"/>
            <a:ext cx="2899531" cy="1925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inebark of Physocarpus opulifolius Diabolo PBR 60 - 80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21519"/>
            <a:ext cx="2903713" cy="1925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Řez a střih kvetoucích keřů (2) | Profizahrada.c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/>
          <a:stretch/>
        </p:blipFill>
        <p:spPr bwMode="auto">
          <a:xfrm>
            <a:off x="7065034" y="2423061"/>
            <a:ext cx="2338430" cy="1925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iladelphus x virginalis (Pustoryl panenský,plnokvětý, vonný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/>
          <a:stretch/>
        </p:blipFill>
        <p:spPr bwMode="auto">
          <a:xfrm>
            <a:off x="4433416" y="4534931"/>
            <a:ext cx="1682319" cy="191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349852" y="509719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43790" y="4738543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33897" y="4649403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839824" y="3856534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1238170" y="5867400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705509" y="5682734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15135" y="69438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Volně rostoucí živé ploty - kvetoucí</a:t>
            </a:r>
            <a:endParaRPr lang="cs-CZ" dirty="0"/>
          </a:p>
        </p:txBody>
      </p:sp>
      <p:pic>
        <p:nvPicPr>
          <p:cNvPr id="5134" name="Picture 14" descr="Živé plo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872" y="2732495"/>
            <a:ext cx="2343482" cy="175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9791316" y="3979018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1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Volně rostoucí živé </a:t>
            </a:r>
            <a:r>
              <a:rPr lang="cs-CZ" dirty="0" smtClean="0"/>
              <a:t>ploty - ptačí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Ptačí zob obecný – </a:t>
            </a:r>
            <a:r>
              <a:rPr lang="cs-CZ" dirty="0" err="1"/>
              <a:t>Ligustrum</a:t>
            </a:r>
            <a:r>
              <a:rPr lang="cs-CZ" dirty="0"/>
              <a:t> </a:t>
            </a:r>
            <a:r>
              <a:rPr lang="cs-CZ" dirty="0" err="1"/>
              <a:t>vulgare</a:t>
            </a:r>
            <a:endParaRPr lang="cs-CZ" dirty="0"/>
          </a:p>
          <a:p>
            <a:r>
              <a:rPr lang="cs-CZ" dirty="0"/>
              <a:t>Pámelník bílý - </a:t>
            </a:r>
            <a:r>
              <a:rPr lang="cs-CZ" dirty="0" err="1"/>
              <a:t>Symphoricarpos</a:t>
            </a:r>
            <a:r>
              <a:rPr lang="cs-CZ" dirty="0"/>
              <a:t> </a:t>
            </a:r>
            <a:r>
              <a:rPr lang="cs-CZ" dirty="0" err="1"/>
              <a:t>albus</a:t>
            </a:r>
            <a:r>
              <a:rPr lang="cs-CZ" dirty="0"/>
              <a:t> (1)</a:t>
            </a:r>
          </a:p>
          <a:p>
            <a:r>
              <a:rPr lang="cs-CZ" dirty="0"/>
              <a:t>Kalina </a:t>
            </a:r>
            <a:r>
              <a:rPr lang="cs-CZ" dirty="0"/>
              <a:t>obecná  - </a:t>
            </a:r>
            <a:r>
              <a:rPr lang="cs-CZ" dirty="0" err="1"/>
              <a:t>Viburnum</a:t>
            </a:r>
            <a:r>
              <a:rPr lang="cs-CZ" dirty="0"/>
              <a:t> </a:t>
            </a:r>
            <a:r>
              <a:rPr lang="cs-CZ" dirty="0" err="1"/>
              <a:t>opulus</a:t>
            </a:r>
            <a:r>
              <a:rPr lang="cs-CZ" dirty="0"/>
              <a:t> (2)</a:t>
            </a:r>
            <a:endParaRPr lang="cs-CZ" dirty="0"/>
          </a:p>
          <a:p>
            <a:r>
              <a:rPr lang="cs-CZ" dirty="0"/>
              <a:t>Bez černý -</a:t>
            </a:r>
            <a:r>
              <a:rPr lang="cs-CZ" dirty="0"/>
              <a:t> </a:t>
            </a:r>
            <a:r>
              <a:rPr lang="cs-CZ" dirty="0" err="1"/>
              <a:t>Sambucus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 </a:t>
            </a:r>
            <a:r>
              <a:rPr lang="cs-CZ" dirty="0" smtClean="0"/>
              <a:t>(3)</a:t>
            </a:r>
            <a:endParaRPr lang="cs-CZ" dirty="0"/>
          </a:p>
          <a:p>
            <a:r>
              <a:rPr lang="cs-CZ" dirty="0"/>
              <a:t>Hloh jednosemenný</a:t>
            </a:r>
            <a:r>
              <a:rPr lang="cs-CZ" dirty="0"/>
              <a:t> </a:t>
            </a:r>
            <a:r>
              <a:rPr lang="cs-CZ" dirty="0"/>
              <a:t>- </a:t>
            </a:r>
            <a:r>
              <a:rPr lang="cs-CZ" dirty="0" err="1"/>
              <a:t>Crataegus</a:t>
            </a:r>
            <a:r>
              <a:rPr lang="cs-CZ" dirty="0"/>
              <a:t> </a:t>
            </a:r>
            <a:r>
              <a:rPr lang="cs-CZ" dirty="0" err="1"/>
              <a:t>monogyna</a:t>
            </a:r>
            <a:r>
              <a:rPr lang="cs-CZ" dirty="0"/>
              <a:t> </a:t>
            </a:r>
            <a:r>
              <a:rPr lang="cs-CZ" dirty="0" smtClean="0"/>
              <a:t>(4)</a:t>
            </a:r>
            <a:endParaRPr lang="cs-CZ" dirty="0"/>
          </a:p>
          <a:p>
            <a:r>
              <a:rPr lang="cs-CZ" dirty="0"/>
              <a:t>Brslen evropský -</a:t>
            </a:r>
            <a:r>
              <a:rPr lang="cs-CZ" dirty="0"/>
              <a:t> </a:t>
            </a:r>
            <a:r>
              <a:rPr lang="cs-CZ" dirty="0" err="1"/>
              <a:t>Euonymus</a:t>
            </a:r>
            <a:r>
              <a:rPr lang="cs-CZ" dirty="0"/>
              <a:t> </a:t>
            </a:r>
            <a:r>
              <a:rPr lang="cs-CZ" dirty="0" err="1"/>
              <a:t>europaeus</a:t>
            </a:r>
            <a:r>
              <a:rPr lang="cs-CZ" dirty="0"/>
              <a:t> </a:t>
            </a:r>
            <a:r>
              <a:rPr lang="cs-CZ" dirty="0" smtClean="0"/>
              <a:t>(5)</a:t>
            </a:r>
            <a:endParaRPr lang="cs-CZ" dirty="0"/>
          </a:p>
          <a:p>
            <a:r>
              <a:rPr lang="cs-CZ" dirty="0" smtClean="0"/>
              <a:t>Dřín </a:t>
            </a:r>
            <a:r>
              <a:rPr lang="cs-CZ" dirty="0"/>
              <a:t>obecný -</a:t>
            </a:r>
            <a:r>
              <a:rPr lang="cs-CZ" dirty="0"/>
              <a:t> </a:t>
            </a:r>
            <a:r>
              <a:rPr lang="cs-CZ" dirty="0" err="1"/>
              <a:t>Cornus</a:t>
            </a:r>
            <a:r>
              <a:rPr lang="cs-CZ" dirty="0"/>
              <a:t> mas</a:t>
            </a:r>
            <a:r>
              <a:rPr lang="cs-CZ" sz="2200" dirty="0"/>
              <a:t> </a:t>
            </a:r>
            <a:r>
              <a:rPr lang="cs-CZ" sz="2200" dirty="0" smtClean="0"/>
              <a:t>(6)</a:t>
            </a:r>
          </a:p>
        </p:txBody>
      </p:sp>
      <p:pic>
        <p:nvPicPr>
          <p:cNvPr id="6146" name="Picture 2" descr="Pámelník bílý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204" y="457200"/>
            <a:ext cx="2432883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alina Roseum: venkovská kráska od jara do podzimu | Zahrádká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204" y="2765973"/>
            <a:ext cx="2432883" cy="1736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ypěstujte si vlastní bezinky | Flóra na zahrad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145" y="4982140"/>
            <a:ext cx="2436117" cy="1622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rataegus monogyna (Hedging) | Van Meuw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3"/>
          <a:stretch/>
        </p:blipFill>
        <p:spPr bwMode="auto">
          <a:xfrm>
            <a:off x="6495989" y="1233577"/>
            <a:ext cx="2501390" cy="2104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rslen evropský: Okrasný keř, jehož větve se hodí i do vázy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88" y="5189137"/>
            <a:ext cx="2113501" cy="1585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obrazy kolem nás a jejich proměny (výsledky průzkumu) | Vyplňto.cz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48" y="6271932"/>
            <a:ext cx="345061" cy="3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řín obecný | Profizahrada.c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30" y="3452722"/>
            <a:ext cx="2034849" cy="305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338275" y="5729793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509871" y="5866752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cs-CZ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863485" y="5922720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914364" y="1279508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242804" y="863905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051383" y="2795310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52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Volně rostoucí živé </a:t>
            </a:r>
            <a:r>
              <a:rPr lang="cs-CZ" dirty="0" smtClean="0"/>
              <a:t>ploty - jedlé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Dřín obecný - </a:t>
            </a:r>
            <a:r>
              <a:rPr lang="cs-CZ" dirty="0" err="1"/>
              <a:t>Cornus</a:t>
            </a:r>
            <a:r>
              <a:rPr lang="cs-CZ" dirty="0"/>
              <a:t> mas</a:t>
            </a:r>
            <a:r>
              <a:rPr lang="cs-CZ" sz="2200" dirty="0"/>
              <a:t> </a:t>
            </a:r>
            <a:endParaRPr lang="cs-CZ" sz="2200" dirty="0" smtClean="0"/>
          </a:p>
          <a:p>
            <a:r>
              <a:rPr lang="cs-CZ" dirty="0" smtClean="0"/>
              <a:t>Muchovník </a:t>
            </a:r>
            <a:r>
              <a:rPr lang="cs-CZ" dirty="0" err="1" smtClean="0"/>
              <a:t>Lamarckův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dirty="0" err="1"/>
              <a:t>Amelanchier</a:t>
            </a:r>
            <a:r>
              <a:rPr lang="cs-CZ" dirty="0"/>
              <a:t> </a:t>
            </a:r>
            <a:r>
              <a:rPr lang="cs-CZ" dirty="0" err="1" smtClean="0"/>
              <a:t>lamarckii</a:t>
            </a:r>
            <a:r>
              <a:rPr lang="cs-CZ" dirty="0" smtClean="0"/>
              <a:t> (1)</a:t>
            </a:r>
          </a:p>
          <a:p>
            <a:r>
              <a:rPr lang="cs-CZ" dirty="0" smtClean="0"/>
              <a:t>Rakytník </a:t>
            </a:r>
            <a:r>
              <a:rPr lang="cs-CZ" dirty="0" err="1" smtClean="0"/>
              <a:t>řešetlákovitý</a:t>
            </a:r>
            <a:r>
              <a:rPr lang="cs-CZ" dirty="0" smtClean="0"/>
              <a:t> - </a:t>
            </a:r>
            <a:r>
              <a:rPr lang="cs-CZ" dirty="0" err="1"/>
              <a:t>Hippophae</a:t>
            </a:r>
            <a:r>
              <a:rPr lang="cs-CZ" dirty="0"/>
              <a:t> </a:t>
            </a:r>
            <a:r>
              <a:rPr lang="cs-CZ" dirty="0" err="1" smtClean="0"/>
              <a:t>rhamnoides</a:t>
            </a:r>
            <a:r>
              <a:rPr lang="cs-CZ" dirty="0" smtClean="0"/>
              <a:t> (2)</a:t>
            </a:r>
          </a:p>
          <a:p>
            <a:r>
              <a:rPr lang="cs-CZ" dirty="0" err="1" smtClean="0"/>
              <a:t>Temnoplodec</a:t>
            </a:r>
            <a:r>
              <a:rPr lang="cs-CZ" dirty="0" smtClean="0"/>
              <a:t> černý – </a:t>
            </a:r>
            <a:r>
              <a:rPr lang="cs-CZ" dirty="0" err="1" smtClean="0"/>
              <a:t>Aronia</a:t>
            </a:r>
            <a:r>
              <a:rPr lang="cs-CZ" dirty="0" smtClean="0"/>
              <a:t> </a:t>
            </a:r>
            <a:r>
              <a:rPr lang="cs-CZ" dirty="0" err="1" smtClean="0"/>
              <a:t>melanocarpa</a:t>
            </a:r>
            <a:r>
              <a:rPr lang="cs-CZ" dirty="0" smtClean="0"/>
              <a:t> (3)</a:t>
            </a:r>
          </a:p>
          <a:p>
            <a:r>
              <a:rPr lang="cs-CZ" dirty="0" smtClean="0"/>
              <a:t>Zimolez kamčatský – </a:t>
            </a:r>
            <a:r>
              <a:rPr lang="cs-CZ" dirty="0" err="1" smtClean="0"/>
              <a:t>Lonicera</a:t>
            </a:r>
            <a:r>
              <a:rPr lang="cs-CZ" dirty="0" smtClean="0"/>
              <a:t> </a:t>
            </a:r>
            <a:r>
              <a:rPr lang="cs-CZ" dirty="0" err="1" smtClean="0"/>
              <a:t>kamtschatica</a:t>
            </a:r>
            <a:r>
              <a:rPr lang="cs-CZ" dirty="0" smtClean="0"/>
              <a:t> (4)</a:t>
            </a:r>
          </a:p>
          <a:p>
            <a:r>
              <a:rPr lang="cs-CZ" dirty="0" smtClean="0"/>
              <a:t>Bez </a:t>
            </a:r>
            <a:r>
              <a:rPr lang="cs-CZ" dirty="0"/>
              <a:t>černý - </a:t>
            </a:r>
            <a:r>
              <a:rPr lang="cs-CZ" dirty="0" err="1"/>
              <a:t>Sambucus</a:t>
            </a:r>
            <a:r>
              <a:rPr lang="cs-CZ" dirty="0"/>
              <a:t> </a:t>
            </a:r>
            <a:r>
              <a:rPr lang="cs-CZ" dirty="0" err="1"/>
              <a:t>nigra</a:t>
            </a:r>
            <a:endParaRPr lang="cs-CZ" dirty="0"/>
          </a:p>
        </p:txBody>
      </p:sp>
      <p:pic>
        <p:nvPicPr>
          <p:cNvPr id="7170" name="Picture 2" descr="Muchovník lamarckův /PODZIM 2020/ :: Specializovaný eshop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95" y="4949121"/>
            <a:ext cx="2311591" cy="1736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akytník řešetlákový (Hippophae rhamnoides)-LEIKORA - sam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22" y="597041"/>
            <a:ext cx="3245385" cy="2434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náte temnoplodec neboli černý jeřáb? Úžasné zdravotní účin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85" y="4485267"/>
            <a:ext cx="3341738" cy="2225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Zimolez kamčatský ´LENINGRADSKIJ VELIKAN´ 30-40 cm, kont. 1,6 l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22" y="3187378"/>
            <a:ext cx="3264119" cy="3523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866378" y="5598066"/>
            <a:ext cx="3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10863" y="6134581"/>
            <a:ext cx="35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048053" y="3707368"/>
            <a:ext cx="35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9048052" y="2504418"/>
            <a:ext cx="35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cs-CZ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90883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554</TotalTime>
  <Words>478</Words>
  <Application>Microsoft Office PowerPoint</Application>
  <PresentationFormat>Širokoúhlá obrazovka</PresentationFormat>
  <Paragraphs>99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Arial</vt:lpstr>
      <vt:lpstr>Franklin Gothic Book</vt:lpstr>
      <vt:lpstr>Crop</vt:lpstr>
      <vt:lpstr>Využití keřů                v sadovnictví</vt:lpstr>
      <vt:lpstr>Využití keřů v sadovnictví</vt:lpstr>
      <vt:lpstr>Stříhané živé ploty</vt:lpstr>
      <vt:lpstr>Stříhané živé ploty - stálezelené</vt:lpstr>
      <vt:lpstr>Stříhané živé ploty - opadavé</vt:lpstr>
      <vt:lpstr>Volně rostoucí živé ploty</vt:lpstr>
      <vt:lpstr>Prezentace aplikace PowerPoint</vt:lpstr>
      <vt:lpstr>Volně rostoucí živé ploty - ptačí</vt:lpstr>
      <vt:lpstr>Volně rostoucí živé ploty - jedlé</vt:lpstr>
      <vt:lpstr>Solitéry</vt:lpstr>
      <vt:lpstr>Skupinové výsadby a záhony</vt:lpstr>
      <vt:lpstr>Pěstování v nádobách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keřů                v sadovnictví</dc:title>
  <dc:creator>Zuzana Bukvičková</dc:creator>
  <cp:lastModifiedBy>Zuzana Bukvičková</cp:lastModifiedBy>
  <cp:revision>20</cp:revision>
  <dcterms:created xsi:type="dcterms:W3CDTF">2020-05-18T10:44:27Z</dcterms:created>
  <dcterms:modified xsi:type="dcterms:W3CDTF">2020-05-18T19:59:13Z</dcterms:modified>
</cp:coreProperties>
</file>