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0" r:id="rId1"/>
  </p:sldMasterIdLst>
  <p:sldIdLst>
    <p:sldId id="256" r:id="rId2"/>
    <p:sldId id="257" r:id="rId3"/>
    <p:sldId id="262" r:id="rId4"/>
    <p:sldId id="261" r:id="rId5"/>
    <p:sldId id="263" r:id="rId6"/>
    <p:sldId id="258" r:id="rId7"/>
    <p:sldId id="265" r:id="rId8"/>
    <p:sldId id="259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3284890-85D2-4D7B-8EF5-15A9C1DB8F42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67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237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0369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1924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115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696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2342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816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57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59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26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55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91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6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3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39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64C608-40B1-4030-A28D-5B74BC98ADC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7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Dahlia</a:t>
            </a:r>
            <a:r>
              <a:rPr lang="cs-CZ" dirty="0" smtClean="0"/>
              <a:t> - jiřina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Ing. Zuzana Bukvičková</a:t>
            </a:r>
            <a:endParaRPr lang="cs-CZ" dirty="0"/>
          </a:p>
        </p:txBody>
      </p:sp>
      <p:pic>
        <p:nvPicPr>
          <p:cNvPr id="6146" name="Picture 2" descr="Kudy z nudy - Jiřinkové slavnosti a mezinárodní výstava jiřinek v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83" y="3987067"/>
            <a:ext cx="3474329" cy="2299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Česká Skalice láká na třídenní festival květin. Jiřinkové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45" y="494942"/>
            <a:ext cx="3308594" cy="24814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7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/>
              <a:t>kulovité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3561272" cy="331893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vysoké </a:t>
            </a:r>
            <a:r>
              <a:rPr lang="cs-CZ" dirty="0"/>
              <a:t>100 – 120 </a:t>
            </a:r>
            <a:r>
              <a:rPr lang="cs-CZ" dirty="0" smtClean="0"/>
              <a:t>cm</a:t>
            </a:r>
          </a:p>
          <a:p>
            <a:r>
              <a:rPr lang="cs-CZ" dirty="0" smtClean="0"/>
              <a:t>kulovité </a:t>
            </a:r>
            <a:r>
              <a:rPr lang="cs-CZ" dirty="0"/>
              <a:t>květenství </a:t>
            </a:r>
            <a:r>
              <a:rPr lang="cs-CZ" dirty="0" smtClean="0"/>
              <a:t>z </a:t>
            </a:r>
            <a:r>
              <a:rPr lang="cs-CZ" dirty="0"/>
              <a:t>jazykovitých květních lístků </a:t>
            </a:r>
            <a:endParaRPr lang="cs-CZ" dirty="0" smtClean="0"/>
          </a:p>
          <a:p>
            <a:r>
              <a:rPr lang="cs-CZ" dirty="0" smtClean="0"/>
              <a:t>Odrůdy: </a:t>
            </a:r>
            <a:r>
              <a:rPr lang="cs-CZ" dirty="0" err="1" smtClean="0"/>
              <a:t>Golden</a:t>
            </a:r>
            <a:r>
              <a:rPr lang="cs-CZ" dirty="0" smtClean="0"/>
              <a:t> </a:t>
            </a:r>
            <a:r>
              <a:rPr lang="cs-CZ" dirty="0" err="1"/>
              <a:t>Torch</a:t>
            </a:r>
            <a:r>
              <a:rPr lang="cs-CZ" dirty="0"/>
              <a:t> (žluté), </a:t>
            </a:r>
            <a:r>
              <a:rPr lang="cs-CZ" dirty="0" err="1"/>
              <a:t>Maarn</a:t>
            </a:r>
            <a:r>
              <a:rPr lang="cs-CZ" dirty="0"/>
              <a:t> (oranžové), Boy Scout (purpurové</a:t>
            </a:r>
            <a:r>
              <a:rPr lang="cs-CZ" dirty="0" smtClean="0"/>
              <a:t>)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1266" name="Picture 2" descr="Buy Dahlia Boy Scout - Tuber online | Marsh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64" y="2037832"/>
            <a:ext cx="3838036" cy="383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ile:Dahlia 'Golden Torch'.jpg -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68" y="2035833"/>
            <a:ext cx="2326742" cy="17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aarn | Dahlia Ba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68" y="4051822"/>
            <a:ext cx="2327985" cy="182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64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 err="1" smtClean="0"/>
              <a:t>náhrdelníkovité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4415286" cy="331893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75 </a:t>
            </a:r>
            <a:r>
              <a:rPr lang="cs-CZ" dirty="0"/>
              <a:t>– 120 cm </a:t>
            </a:r>
            <a:r>
              <a:rPr lang="cs-CZ" dirty="0" smtClean="0"/>
              <a:t>vysoké</a:t>
            </a:r>
          </a:p>
          <a:p>
            <a:r>
              <a:rPr lang="cs-CZ" dirty="0" smtClean="0"/>
              <a:t>květ tvořen dvěma kruhy vnějších jazykovitých květů různé velikosti a </a:t>
            </a:r>
            <a:r>
              <a:rPr lang="cs-CZ" dirty="0"/>
              <a:t>středového terče z trubičkovitých kvítků</a:t>
            </a:r>
          </a:p>
          <a:p>
            <a:r>
              <a:rPr lang="cs-CZ" dirty="0" smtClean="0"/>
              <a:t>Odrůda La </a:t>
            </a:r>
            <a:r>
              <a:rPr lang="cs-CZ" dirty="0" err="1"/>
              <a:t>Cierva</a:t>
            </a:r>
            <a:r>
              <a:rPr lang="cs-CZ" dirty="0"/>
              <a:t> (</a:t>
            </a:r>
            <a:r>
              <a:rPr lang="cs-CZ" dirty="0" smtClean="0"/>
              <a:t>malý květ, </a:t>
            </a:r>
            <a:r>
              <a:rPr lang="cs-CZ" dirty="0"/>
              <a:t>purpurový a bílý);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242" name="Picture 2" descr="Collerette Dahlia 'La Cierva' : fl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98" y="2109556"/>
            <a:ext cx="3330212" cy="221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y Dahlias (Dahlia La Cierva) | natureloving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27" y="4412492"/>
            <a:ext cx="2567982" cy="17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42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277" y="1344442"/>
            <a:ext cx="9601196" cy="1303867"/>
          </a:xfrm>
        </p:spPr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/>
              <a:t>leknínové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3569898" cy="331893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vysoké </a:t>
            </a:r>
            <a:r>
              <a:rPr lang="cs-CZ" dirty="0"/>
              <a:t>100 </a:t>
            </a:r>
            <a:r>
              <a:rPr lang="cs-CZ" dirty="0" smtClean="0"/>
              <a:t>cm</a:t>
            </a:r>
          </a:p>
          <a:p>
            <a:r>
              <a:rPr lang="cs-CZ" dirty="0" smtClean="0"/>
              <a:t>plné </a:t>
            </a:r>
            <a:r>
              <a:rPr lang="cs-CZ" dirty="0"/>
              <a:t>květy </a:t>
            </a:r>
            <a:r>
              <a:rPr lang="cs-CZ" dirty="0" smtClean="0"/>
              <a:t>podobné leknínům, </a:t>
            </a:r>
            <a:r>
              <a:rPr lang="cs-CZ" dirty="0"/>
              <a:t>jazykovité květy </a:t>
            </a:r>
            <a:r>
              <a:rPr lang="cs-CZ" dirty="0" smtClean="0"/>
              <a:t>ploché </a:t>
            </a:r>
            <a:r>
              <a:rPr lang="cs-CZ" dirty="0"/>
              <a:t>nebo mírně zahnuté </a:t>
            </a:r>
            <a:endParaRPr lang="cs-CZ" dirty="0" smtClean="0"/>
          </a:p>
          <a:p>
            <a:r>
              <a:rPr lang="cs-CZ" dirty="0" smtClean="0"/>
              <a:t>Odrůdy </a:t>
            </a:r>
            <a:r>
              <a:rPr lang="cs-CZ" dirty="0" err="1" smtClean="0"/>
              <a:t>Contessa</a:t>
            </a:r>
            <a:r>
              <a:rPr lang="cs-CZ" dirty="0" smtClean="0"/>
              <a:t> </a:t>
            </a:r>
            <a:r>
              <a:rPr lang="cs-CZ" dirty="0"/>
              <a:t>(sytě červené), </a:t>
            </a:r>
            <a:r>
              <a:rPr lang="cs-CZ" dirty="0" err="1"/>
              <a:t>Graceland</a:t>
            </a:r>
            <a:r>
              <a:rPr lang="cs-CZ" dirty="0"/>
              <a:t> (oranžové), Yvonne (světle růžové), </a:t>
            </a:r>
            <a:r>
              <a:rPr lang="cs-CZ" dirty="0" err="1"/>
              <a:t>White</a:t>
            </a:r>
            <a:r>
              <a:rPr lang="cs-CZ" dirty="0"/>
              <a:t> </a:t>
            </a:r>
            <a:r>
              <a:rPr lang="cs-CZ" dirty="0" err="1"/>
              <a:t>Ballet</a:t>
            </a:r>
            <a:r>
              <a:rPr lang="cs-CZ" dirty="0"/>
              <a:t> (bílé), </a:t>
            </a:r>
            <a:r>
              <a:rPr lang="cs-CZ" dirty="0" err="1"/>
              <a:t>Twilight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(jemně fialové);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3314" name="Picture 2" descr="Dahlia 'Contessa' | Dahlia, Rock garden plants, Herbaceous perenn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964" y="858866"/>
            <a:ext cx="2275017" cy="22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uy Graceland Dahlia | Summer Bulbs | Breck'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12" y="2287596"/>
            <a:ext cx="1928804" cy="19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Twilight Time Dahlia Bulbs | Dahlia, Flowers photography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07" y="3252159"/>
            <a:ext cx="2277374" cy="22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lantFiles Pictures: Waterlily Dahlia 'White Ballet' (Dahlia) by sa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12" y="4273282"/>
            <a:ext cx="1920175" cy="164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Pin on Dahli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76" y="2287596"/>
            <a:ext cx="1910545" cy="254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2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</a:t>
            </a:r>
            <a:r>
              <a:rPr lang="cs-CZ" b="1" dirty="0"/>
              <a:t> dekorační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3604403" cy="349753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vysoké </a:t>
            </a:r>
            <a:r>
              <a:rPr lang="cs-CZ" dirty="0"/>
              <a:t>cca 1 </a:t>
            </a:r>
            <a:r>
              <a:rPr lang="cs-CZ" dirty="0" smtClean="0"/>
              <a:t>m</a:t>
            </a:r>
          </a:p>
          <a:p>
            <a:r>
              <a:rPr lang="cs-CZ" dirty="0" smtClean="0"/>
              <a:t>ploché </a:t>
            </a:r>
            <a:r>
              <a:rPr lang="cs-CZ" dirty="0"/>
              <a:t>jazykovité květy </a:t>
            </a:r>
            <a:r>
              <a:rPr lang="cs-CZ" dirty="0" smtClean="0"/>
              <a:t>lžícovitě </a:t>
            </a:r>
            <a:r>
              <a:rPr lang="cs-CZ" dirty="0"/>
              <a:t>tvarovány </a:t>
            </a:r>
            <a:endParaRPr lang="cs-CZ" dirty="0" smtClean="0"/>
          </a:p>
          <a:p>
            <a:r>
              <a:rPr lang="cs-CZ" dirty="0" smtClean="0"/>
              <a:t>Odrůdy </a:t>
            </a:r>
            <a:r>
              <a:rPr lang="cs-CZ" dirty="0" err="1" smtClean="0"/>
              <a:t>Arabian</a:t>
            </a:r>
            <a:r>
              <a:rPr lang="cs-CZ" dirty="0" smtClean="0"/>
              <a:t> </a:t>
            </a:r>
            <a:r>
              <a:rPr lang="cs-CZ" dirty="0"/>
              <a:t>Night (červenočerné), </a:t>
            </a:r>
            <a:r>
              <a:rPr lang="cs-CZ" dirty="0" err="1"/>
              <a:t>Lilac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/>
              <a:t>modrofialové), </a:t>
            </a:r>
            <a:r>
              <a:rPr lang="cs-CZ" dirty="0" err="1" smtClean="0"/>
              <a:t>Contraste</a:t>
            </a:r>
            <a:r>
              <a:rPr lang="cs-CZ" dirty="0" smtClean="0"/>
              <a:t> (vínová s bílými konci), </a:t>
            </a:r>
            <a:r>
              <a:rPr lang="cs-CZ" dirty="0" err="1"/>
              <a:t>Procyon</a:t>
            </a:r>
            <a:r>
              <a:rPr lang="cs-CZ" dirty="0"/>
              <a:t> (žlutá s červenými konci</a:t>
            </a:r>
            <a:r>
              <a:rPr lang="cs-CZ" dirty="0" smtClean="0"/>
              <a:t>);</a:t>
            </a:r>
            <a:endParaRPr lang="cs-CZ" dirty="0"/>
          </a:p>
        </p:txBody>
      </p:sp>
      <p:pic>
        <p:nvPicPr>
          <p:cNvPr id="9218" name="Picture 2" descr="Dahlia 'Miami' | After a gentle face-wash with the hose, Mia… | Flick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r="8597"/>
          <a:stretch/>
        </p:blipFill>
        <p:spPr bwMode="auto">
          <a:xfrm>
            <a:off x="9220648" y="3996534"/>
            <a:ext cx="2070340" cy="205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iřina - Dahlia Arabian Night FloraSelf 1 ks v Eshopu HORNBACH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 b="8986"/>
          <a:stretch/>
        </p:blipFill>
        <p:spPr bwMode="auto">
          <a:xfrm>
            <a:off x="5900468" y="3989770"/>
            <a:ext cx="3243350" cy="206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ahlia 'Contraste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93" y="1958622"/>
            <a:ext cx="2251495" cy="182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648" y="1714770"/>
            <a:ext cx="2070340" cy="2070340"/>
          </a:xfrm>
          <a:prstGeom prst="rect">
            <a:avLst/>
          </a:prstGeom>
        </p:spPr>
      </p:pic>
      <p:pic>
        <p:nvPicPr>
          <p:cNvPr id="9226" name="Picture 10" descr="Dahlia Lilac Time - Longfield Garde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59" y="1937441"/>
            <a:ext cx="1847668" cy="18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47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 err="1"/>
              <a:t>pomponkovité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4535634" cy="331893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75 </a:t>
            </a:r>
            <a:r>
              <a:rPr lang="cs-CZ" dirty="0"/>
              <a:t>– 120 cm </a:t>
            </a:r>
            <a:r>
              <a:rPr lang="cs-CZ" dirty="0" smtClean="0"/>
              <a:t>vysoké</a:t>
            </a:r>
          </a:p>
          <a:p>
            <a:r>
              <a:rPr lang="cs-CZ" dirty="0" smtClean="0"/>
              <a:t>jsou </a:t>
            </a:r>
            <a:r>
              <a:rPr lang="cs-CZ" dirty="0"/>
              <a:t>plochá nebo kulovitá, široké čepele květních lístků jsou rourkovitě stočeny </a:t>
            </a:r>
            <a:endParaRPr lang="cs-CZ" dirty="0" smtClean="0"/>
          </a:p>
          <a:p>
            <a:r>
              <a:rPr lang="cs-CZ" dirty="0" smtClean="0"/>
              <a:t>Odrůdy: Franz </a:t>
            </a:r>
            <a:r>
              <a:rPr lang="cs-CZ" dirty="0"/>
              <a:t>Kafka (růžové</a:t>
            </a:r>
            <a:r>
              <a:rPr lang="cs-CZ" dirty="0" smtClean="0"/>
              <a:t>), </a:t>
            </a:r>
            <a:r>
              <a:rPr lang="cs-CZ" dirty="0" err="1"/>
              <a:t>Potgieter</a:t>
            </a:r>
            <a:r>
              <a:rPr lang="cs-CZ" dirty="0"/>
              <a:t> (žluté), Viking (tmavě červená), </a:t>
            </a:r>
            <a:r>
              <a:rPr lang="cs-CZ" dirty="0" smtClean="0"/>
              <a:t>New </a:t>
            </a:r>
            <a:r>
              <a:rPr lang="cs-CZ" dirty="0"/>
              <a:t>Baby </a:t>
            </a:r>
            <a:r>
              <a:rPr lang="cs-CZ" dirty="0" smtClean="0"/>
              <a:t>(oranžově žluté</a:t>
            </a:r>
            <a:r>
              <a:rPr lang="cs-CZ" dirty="0"/>
              <a:t>);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9458" name="Picture 2" descr="Dahlia Franz Kafka | J Parker Dutch Bulb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783087"/>
            <a:ext cx="1583427" cy="15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iking Dahlia - Flowers And Bulbs | Vesey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/>
          <a:stretch/>
        </p:blipFill>
        <p:spPr bwMode="auto">
          <a:xfrm>
            <a:off x="8988725" y="3045125"/>
            <a:ext cx="2477515" cy="28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Dahlia New Baby | J Parker Dutch Bul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70" y="2958861"/>
            <a:ext cx="2957700" cy="29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Dahlia Potgieter - žárovka / hlíza / kořen – Garden Seeds Market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6" b="32925"/>
          <a:stretch/>
        </p:blipFill>
        <p:spPr bwMode="auto">
          <a:xfrm>
            <a:off x="8980098" y="783087"/>
            <a:ext cx="2486142" cy="21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6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/>
              <a:t>kaktusovité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1"/>
            <a:ext cx="3975339" cy="363818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Až150 </a:t>
            </a:r>
            <a:r>
              <a:rPr lang="cs-CZ" dirty="0"/>
              <a:t>cm </a:t>
            </a:r>
            <a:r>
              <a:rPr lang="cs-CZ" dirty="0" smtClean="0"/>
              <a:t>vysoké</a:t>
            </a:r>
          </a:p>
          <a:p>
            <a:r>
              <a:rPr lang="cs-CZ" dirty="0" smtClean="0"/>
              <a:t>čepele jazykovitých </a:t>
            </a:r>
            <a:r>
              <a:rPr lang="cs-CZ" dirty="0"/>
              <a:t>plátků </a:t>
            </a:r>
            <a:r>
              <a:rPr lang="cs-CZ" dirty="0" smtClean="0"/>
              <a:t>podélně </a:t>
            </a:r>
            <a:r>
              <a:rPr lang="cs-CZ" dirty="0"/>
              <a:t>srolovány </a:t>
            </a:r>
            <a:endParaRPr lang="cs-CZ" dirty="0" smtClean="0"/>
          </a:p>
          <a:p>
            <a:r>
              <a:rPr lang="cs-CZ" dirty="0" smtClean="0"/>
              <a:t>Odrůdy: Chat </a:t>
            </a:r>
            <a:r>
              <a:rPr lang="cs-CZ" dirty="0" err="1"/>
              <a:t>Noir</a:t>
            </a:r>
            <a:r>
              <a:rPr lang="cs-CZ" dirty="0"/>
              <a:t> (sytě červené), </a:t>
            </a:r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Spectacle</a:t>
            </a:r>
            <a:r>
              <a:rPr lang="cs-CZ" dirty="0"/>
              <a:t> (oranžové s bílými konci), </a:t>
            </a:r>
            <a:r>
              <a:rPr lang="cs-CZ" dirty="0" err="1" smtClean="0"/>
              <a:t>Kennemerland</a:t>
            </a:r>
            <a:r>
              <a:rPr lang="cs-CZ" dirty="0" smtClean="0"/>
              <a:t> </a:t>
            </a:r>
            <a:r>
              <a:rPr lang="cs-CZ" dirty="0"/>
              <a:t>(žluté), My Love (bílé), </a:t>
            </a:r>
            <a:r>
              <a:rPr lang="cs-CZ" dirty="0" err="1"/>
              <a:t>Orfeo</a:t>
            </a:r>
            <a:r>
              <a:rPr lang="cs-CZ" dirty="0"/>
              <a:t> </a:t>
            </a:r>
            <a:r>
              <a:rPr lang="cs-CZ" dirty="0" smtClean="0"/>
              <a:t>(růžovo </a:t>
            </a:r>
            <a:r>
              <a:rPr lang="cs-CZ" dirty="0"/>
              <a:t>červené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8434" name="Picture 2" descr="Dahlia 'Color Spectacle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777" y="840151"/>
            <a:ext cx="2820838" cy="28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rocuscouk on Twitter: &quot;Summer flowering bulbs such as this 'Chat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41" y="740516"/>
            <a:ext cx="2424020" cy="16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ahlia 'My Love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362" y="3779086"/>
            <a:ext cx="2303253" cy="230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Jiřina - Dahlia Kennemerland | Zahrada-c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09" y="3779086"/>
            <a:ext cx="3074300" cy="23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Dahlia Orfeo | J Parker Dutch Bulb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81" y="1837271"/>
            <a:ext cx="1901765" cy="190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22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 err="1"/>
              <a:t>polokaktusovité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3811437" cy="3050238"/>
          </a:xfrm>
        </p:spPr>
        <p:txBody>
          <a:bodyPr>
            <a:normAutofit/>
          </a:bodyPr>
          <a:lstStyle/>
          <a:p>
            <a:r>
              <a:rPr lang="cs-CZ" dirty="0" smtClean="0"/>
              <a:t>Vysoké </a:t>
            </a:r>
            <a:r>
              <a:rPr lang="cs-CZ" dirty="0"/>
              <a:t>maximálně 150 </a:t>
            </a:r>
            <a:r>
              <a:rPr lang="cs-CZ" dirty="0" smtClean="0"/>
              <a:t>cm</a:t>
            </a:r>
          </a:p>
          <a:p>
            <a:r>
              <a:rPr lang="cs-CZ" dirty="0" smtClean="0"/>
              <a:t>Špičaté </a:t>
            </a:r>
            <a:r>
              <a:rPr lang="cs-CZ" dirty="0"/>
              <a:t>jazykovité květní lístky </a:t>
            </a:r>
            <a:r>
              <a:rPr lang="cs-CZ" dirty="0" smtClean="0"/>
              <a:t>svinuté </a:t>
            </a:r>
            <a:r>
              <a:rPr lang="cs-CZ" dirty="0"/>
              <a:t>jen do poloviny své délky </a:t>
            </a:r>
            <a:endParaRPr lang="cs-CZ" dirty="0" smtClean="0"/>
          </a:p>
          <a:p>
            <a:r>
              <a:rPr lang="cs-CZ" dirty="0" smtClean="0"/>
              <a:t>Odrůdy: </a:t>
            </a:r>
            <a:r>
              <a:rPr lang="cs-CZ" dirty="0" err="1" smtClean="0"/>
              <a:t>Alltami</a:t>
            </a:r>
            <a:r>
              <a:rPr lang="cs-CZ" dirty="0" smtClean="0"/>
              <a:t> </a:t>
            </a:r>
            <a:r>
              <a:rPr lang="cs-CZ" dirty="0"/>
              <a:t>Apollo (bílé), Show and </a:t>
            </a:r>
            <a:r>
              <a:rPr lang="cs-CZ" dirty="0" err="1"/>
              <a:t>Tell</a:t>
            </a:r>
            <a:r>
              <a:rPr lang="cs-CZ" dirty="0"/>
              <a:t> (červené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7410" name="Picture 2" descr="Dahlia 'Alltami Apollo' | Beautiful flowers, Pl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143" y="3493698"/>
            <a:ext cx="2936401" cy="24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ahlia 'Show 'n' Tell' - Pheasant Acre Pl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73" y="2556932"/>
            <a:ext cx="3377242" cy="337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otografie jiřina Show n Tell - rostlina | Flora-cs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27321"/>
          <a:stretch/>
        </p:blipFill>
        <p:spPr bwMode="auto">
          <a:xfrm>
            <a:off x="8447143" y="1897811"/>
            <a:ext cx="2936401" cy="14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957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/>
              <a:t>třepenité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2" y="2556932"/>
            <a:ext cx="3914954" cy="3318936"/>
          </a:xfrm>
        </p:spPr>
        <p:txBody>
          <a:bodyPr>
            <a:normAutofit/>
          </a:bodyPr>
          <a:lstStyle/>
          <a:p>
            <a:r>
              <a:rPr lang="cs-CZ" dirty="0" smtClean="0"/>
              <a:t>Vysoké </a:t>
            </a:r>
            <a:r>
              <a:rPr lang="cs-CZ" dirty="0"/>
              <a:t>více jak 1 </a:t>
            </a:r>
            <a:r>
              <a:rPr lang="cs-CZ" dirty="0" smtClean="0"/>
              <a:t>m</a:t>
            </a:r>
          </a:p>
          <a:p>
            <a:r>
              <a:rPr lang="cs-CZ" dirty="0" smtClean="0"/>
              <a:t>květní úbor na </a:t>
            </a:r>
            <a:r>
              <a:rPr lang="cs-CZ" dirty="0"/>
              <a:t>koncích roztřepený </a:t>
            </a:r>
            <a:endParaRPr lang="cs-CZ" dirty="0" smtClean="0"/>
          </a:p>
          <a:p>
            <a:r>
              <a:rPr lang="cs-CZ" dirty="0" smtClean="0"/>
              <a:t>Odrůdy </a:t>
            </a:r>
            <a:r>
              <a:rPr lang="cs-CZ" dirty="0" err="1" smtClean="0"/>
              <a:t>Apache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err="1"/>
              <a:t>čevené</a:t>
            </a:r>
            <a:r>
              <a:rPr lang="cs-CZ" dirty="0"/>
              <a:t>), </a:t>
            </a:r>
            <a:r>
              <a:rPr lang="cs-CZ" dirty="0" err="1"/>
              <a:t>Promise</a:t>
            </a:r>
            <a:r>
              <a:rPr lang="cs-CZ" dirty="0"/>
              <a:t> (žlutý), </a:t>
            </a:r>
            <a:r>
              <a:rPr lang="cs-CZ" dirty="0" err="1"/>
              <a:t>Tsuki</a:t>
            </a:r>
            <a:r>
              <a:rPr lang="cs-CZ" dirty="0"/>
              <a:t> </a:t>
            </a:r>
            <a:r>
              <a:rPr lang="cs-CZ" dirty="0" err="1"/>
              <a:t>Yori</a:t>
            </a:r>
            <a:r>
              <a:rPr lang="cs-CZ" dirty="0"/>
              <a:t> No </a:t>
            </a:r>
            <a:r>
              <a:rPr lang="cs-CZ" dirty="0" err="1"/>
              <a:t>Shisha</a:t>
            </a:r>
            <a:r>
              <a:rPr lang="cs-CZ" dirty="0"/>
              <a:t> (bílé</a:t>
            </a:r>
            <a:r>
              <a:rPr lang="cs-CZ" dirty="0" smtClean="0"/>
              <a:t>);</a:t>
            </a:r>
            <a:endParaRPr lang="cs-CZ" dirty="0"/>
          </a:p>
        </p:txBody>
      </p:sp>
      <p:pic>
        <p:nvPicPr>
          <p:cNvPr id="16388" name="Picture 4" descr="Dahlia 'Promise' | Георгины, Цветы, Прир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681" y="1430387"/>
            <a:ext cx="3063081" cy="46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ahlia Tsuki-Yori-No-Shisha à 3 | QueenFlowerbulbs.e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537" y="1994166"/>
            <a:ext cx="1830329" cy="183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ahlia Apache - J Parker Dutch Bul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5" y="3873142"/>
            <a:ext cx="2163112" cy="216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43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 err="1"/>
              <a:t>Lilliput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4190999" cy="3318936"/>
          </a:xfrm>
        </p:spPr>
        <p:txBody>
          <a:bodyPr>
            <a:normAutofit/>
          </a:bodyPr>
          <a:lstStyle/>
          <a:p>
            <a:r>
              <a:rPr lang="cs-CZ" dirty="0" smtClean="0"/>
              <a:t>Výšk</a:t>
            </a: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do 30 </a:t>
            </a:r>
            <a:r>
              <a:rPr lang="cs-CZ" dirty="0" smtClean="0"/>
              <a:t>cm</a:t>
            </a:r>
            <a:endParaRPr lang="cs-CZ" dirty="0"/>
          </a:p>
          <a:p>
            <a:r>
              <a:rPr lang="cs-CZ" dirty="0" smtClean="0"/>
              <a:t>Kolem </a:t>
            </a:r>
            <a:r>
              <a:rPr lang="cs-CZ" dirty="0"/>
              <a:t>středového terče je vnější kruh jazykovitých lístků </a:t>
            </a:r>
            <a:endParaRPr lang="cs-CZ" dirty="0"/>
          </a:p>
          <a:p>
            <a:r>
              <a:rPr lang="cs-CZ" dirty="0" smtClean="0"/>
              <a:t>Odrůdy: </a:t>
            </a:r>
            <a:r>
              <a:rPr lang="cs-CZ" dirty="0" err="1" smtClean="0"/>
              <a:t>Kelsey</a:t>
            </a:r>
            <a:r>
              <a:rPr lang="cs-CZ" dirty="0" smtClean="0"/>
              <a:t> (fialové), </a:t>
            </a:r>
            <a:r>
              <a:rPr lang="cs-CZ" dirty="0" err="1"/>
              <a:t>Inflammation</a:t>
            </a:r>
            <a:r>
              <a:rPr lang="cs-CZ" dirty="0"/>
              <a:t> (</a:t>
            </a:r>
            <a:r>
              <a:rPr lang="cs-CZ" dirty="0" smtClean="0"/>
              <a:t>oranžové)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5364" name="Picture 4" descr="Inflammation – Lobaugh's Dahl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62" y="3894025"/>
            <a:ext cx="2725948" cy="20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786" y="2556932"/>
            <a:ext cx="3381554" cy="3381554"/>
          </a:xfrm>
          <a:prstGeom prst="rect">
            <a:avLst/>
          </a:prstGeom>
        </p:spPr>
      </p:pic>
      <p:pic>
        <p:nvPicPr>
          <p:cNvPr id="15366" name="Picture 6" descr="Dahlia, Dwarf Single Mixed (Dahlia variabilis) – Seed Needs LL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42" y="2028226"/>
            <a:ext cx="1785368" cy="17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08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jednoleté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2589630" cy="3318936"/>
          </a:xfrm>
        </p:spPr>
        <p:txBody>
          <a:bodyPr>
            <a:normAutofit/>
          </a:bodyPr>
          <a:lstStyle/>
          <a:p>
            <a:r>
              <a:rPr lang="cs-CZ" dirty="0" smtClean="0"/>
              <a:t>letničky</a:t>
            </a:r>
          </a:p>
          <a:p>
            <a:r>
              <a:rPr lang="cs-CZ" dirty="0" smtClean="0"/>
              <a:t>výška </a:t>
            </a:r>
            <a:r>
              <a:rPr lang="cs-CZ" dirty="0"/>
              <a:t>30 – 60 </a:t>
            </a:r>
            <a:r>
              <a:rPr lang="cs-CZ" dirty="0" smtClean="0"/>
              <a:t>cm</a:t>
            </a:r>
          </a:p>
          <a:p>
            <a:r>
              <a:rPr lang="cs-CZ" dirty="0" smtClean="0"/>
              <a:t>květy </a:t>
            </a:r>
            <a:r>
              <a:rPr lang="cs-CZ" dirty="0"/>
              <a:t>mohou být </a:t>
            </a:r>
            <a:r>
              <a:rPr lang="cs-CZ" dirty="0" smtClean="0"/>
              <a:t>jednoduché, plné</a:t>
            </a:r>
            <a:r>
              <a:rPr lang="cs-CZ" dirty="0"/>
              <a:t>, </a:t>
            </a:r>
            <a:r>
              <a:rPr lang="cs-CZ" dirty="0" smtClean="0"/>
              <a:t>poloplné…</a:t>
            </a:r>
            <a:endParaRPr lang="cs-CZ" dirty="0"/>
          </a:p>
        </p:txBody>
      </p:sp>
      <p:pic>
        <p:nvPicPr>
          <p:cNvPr id="14338" name="Picture 2" descr="Dahlia - Jiřinka (Fotografie 2) : Letničky Balkónovky - Katalog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/>
          <a:stretch/>
        </p:blipFill>
        <p:spPr bwMode="auto">
          <a:xfrm>
            <a:off x="1406106" y="707365"/>
            <a:ext cx="2303252" cy="163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Jiřinka proměnlivá KOMPAKT SMĚS, 1g, semena, letničky, SEMO 9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43" y="2211876"/>
            <a:ext cx="2054143" cy="382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emena -  JIŘINA PROMĚNLIVÁ ´MARDI GRAS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52" y="2211876"/>
            <a:ext cx="2054143" cy="382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Semena -  JIŘINA PROMĚNLIVÁ ´FIREWORKS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34" y="2211876"/>
            <a:ext cx="2054143" cy="382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46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jiřina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Královna </a:t>
            </a:r>
            <a:r>
              <a:rPr lang="cs-CZ" dirty="0"/>
              <a:t>podzimních </a:t>
            </a:r>
            <a:r>
              <a:rPr lang="cs-CZ" dirty="0" smtClean="0"/>
              <a:t>zahrad</a:t>
            </a:r>
          </a:p>
          <a:p>
            <a:r>
              <a:rPr lang="cs-CZ" dirty="0" smtClean="0"/>
              <a:t>Asi</a:t>
            </a:r>
            <a:r>
              <a:rPr lang="cs-CZ" dirty="0"/>
              <a:t> 20.000 </a:t>
            </a:r>
            <a:r>
              <a:rPr lang="cs-CZ" dirty="0" smtClean="0"/>
              <a:t>hybridů</a:t>
            </a:r>
          </a:p>
          <a:p>
            <a:r>
              <a:rPr lang="cs-CZ" b="1" dirty="0" smtClean="0"/>
              <a:t>Podle použití </a:t>
            </a:r>
            <a:r>
              <a:rPr lang="cs-CZ" dirty="0" smtClean="0"/>
              <a:t>se dělí: na</a:t>
            </a:r>
            <a:r>
              <a:rPr lang="cs-CZ" dirty="0"/>
              <a:t> záhon, </a:t>
            </a:r>
            <a:r>
              <a:rPr lang="cs-CZ" dirty="0" smtClean="0"/>
              <a:t>do</a:t>
            </a:r>
            <a:r>
              <a:rPr lang="cs-CZ" dirty="0"/>
              <a:t> skalek, </a:t>
            </a:r>
            <a:r>
              <a:rPr lang="cs-CZ" dirty="0" smtClean="0"/>
              <a:t>do</a:t>
            </a:r>
            <a:r>
              <a:rPr lang="cs-CZ" dirty="0"/>
              <a:t> truhlíků či okrasných nádob. </a:t>
            </a:r>
            <a:endParaRPr lang="cs-CZ" dirty="0" smtClean="0"/>
          </a:p>
          <a:p>
            <a:r>
              <a:rPr lang="cs-CZ" b="1" dirty="0" smtClean="0"/>
              <a:t>Podle </a:t>
            </a:r>
            <a:r>
              <a:rPr lang="cs-CZ" b="1" dirty="0"/>
              <a:t>květu</a:t>
            </a:r>
            <a:r>
              <a:rPr lang="cs-CZ" dirty="0"/>
              <a:t>: </a:t>
            </a:r>
            <a:r>
              <a:rPr lang="cs-CZ" dirty="0" err="1"/>
              <a:t>sasankovité</a:t>
            </a:r>
            <a:r>
              <a:rPr lang="cs-CZ" dirty="0"/>
              <a:t>, kulovitě kvetoucí, jednoduché, leknínové, kaktusové, </a:t>
            </a:r>
            <a:r>
              <a:rPr lang="cs-CZ" dirty="0" err="1"/>
              <a:t>polokaktusovité</a:t>
            </a:r>
            <a:r>
              <a:rPr lang="cs-CZ" dirty="0"/>
              <a:t>, dekorační, </a:t>
            </a:r>
            <a:r>
              <a:rPr lang="cs-CZ" dirty="0" err="1"/>
              <a:t>náhrdelníkovité</a:t>
            </a:r>
            <a:r>
              <a:rPr lang="cs-CZ" dirty="0"/>
              <a:t>, </a:t>
            </a:r>
            <a:r>
              <a:rPr lang="cs-CZ" dirty="0" err="1"/>
              <a:t>pomponkovité</a:t>
            </a:r>
            <a:r>
              <a:rPr lang="cs-CZ" dirty="0"/>
              <a:t>, rozmanité, druhy </a:t>
            </a:r>
            <a:r>
              <a:rPr lang="cs-CZ" dirty="0" err="1"/>
              <a:t>Lilliput</a:t>
            </a:r>
            <a:r>
              <a:rPr lang="cs-CZ" dirty="0"/>
              <a:t>, jednoleté jiřinky. </a:t>
            </a:r>
            <a:endParaRPr lang="cs-CZ" dirty="0" smtClean="0"/>
          </a:p>
          <a:p>
            <a:r>
              <a:rPr lang="cs-CZ" dirty="0" smtClean="0"/>
              <a:t>Využití: záhony, ornamentální výsadby, k řezu</a:t>
            </a:r>
          </a:p>
        </p:txBody>
      </p:sp>
      <p:pic>
        <p:nvPicPr>
          <p:cNvPr id="1027" name="Picture 3" descr="Jiřinky – stálice i moderní krá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42" y="1069674"/>
            <a:ext cx="3434440" cy="22806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Nízké i vysoké</a:t>
            </a:r>
          </a:p>
          <a:p>
            <a:r>
              <a:rPr lang="cs-CZ" dirty="0" smtClean="0"/>
              <a:t>Všechny </a:t>
            </a:r>
            <a:r>
              <a:rPr lang="cs-CZ" dirty="0"/>
              <a:t>druhy barev kromě </a:t>
            </a:r>
            <a:r>
              <a:rPr lang="cs-CZ" dirty="0" smtClean="0"/>
              <a:t>modré, kvete od července do října</a:t>
            </a:r>
          </a:p>
          <a:p>
            <a:r>
              <a:rPr lang="cs-CZ" dirty="0" smtClean="0"/>
              <a:t>Dutý </a:t>
            </a:r>
            <a:r>
              <a:rPr lang="cs-CZ" dirty="0"/>
              <a:t>stonek s lichozpeřenými </a:t>
            </a:r>
            <a:r>
              <a:rPr lang="cs-CZ" dirty="0" smtClean="0"/>
              <a:t>listy</a:t>
            </a:r>
          </a:p>
          <a:p>
            <a:r>
              <a:rPr lang="cs-CZ" dirty="0" smtClean="0"/>
              <a:t>Zásobní orgán </a:t>
            </a:r>
            <a:r>
              <a:rPr lang="cs-CZ" dirty="0"/>
              <a:t>rostliny </a:t>
            </a:r>
            <a:r>
              <a:rPr lang="cs-CZ" dirty="0" smtClean="0"/>
              <a:t>- hlíza</a:t>
            </a:r>
          </a:p>
          <a:p>
            <a:r>
              <a:rPr lang="cs-CZ" dirty="0" smtClean="0"/>
              <a:t>Plodem </a:t>
            </a:r>
            <a:r>
              <a:rPr lang="cs-CZ" dirty="0"/>
              <a:t>jsou nažky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098" name="Picture 2" descr="Příprava jiřin na květnovou výsadbu | Bytdumzahrada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531" y="3460100"/>
            <a:ext cx="3848344" cy="25655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Pěstování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Stanoviště – slunce, snese polostín</a:t>
            </a:r>
          </a:p>
          <a:p>
            <a:r>
              <a:rPr lang="cs-CZ" dirty="0" smtClean="0"/>
              <a:t>Půda – vlhká - nepřemokřená, dobře propustná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středně humózní (běžná zahradní)</a:t>
            </a:r>
          </a:p>
          <a:p>
            <a:r>
              <a:rPr lang="cs-CZ" dirty="0" smtClean="0"/>
              <a:t>Hnojení – do září, přehnojené hlízy špatně zimují</a:t>
            </a:r>
          </a:p>
          <a:p>
            <a:r>
              <a:rPr lang="cs-CZ" dirty="0" smtClean="0"/>
              <a:t>Množení – výsevem nebo dělením</a:t>
            </a:r>
          </a:p>
          <a:p>
            <a:pPr lvl="1"/>
            <a:r>
              <a:rPr lang="cs-CZ" dirty="0" smtClean="0"/>
              <a:t>Semeny – jednoleté - v </a:t>
            </a:r>
            <a:r>
              <a:rPr lang="cs-CZ" dirty="0"/>
              <a:t>březnu do </a:t>
            </a:r>
            <a:r>
              <a:rPr lang="cs-CZ" dirty="0" smtClean="0"/>
              <a:t>skleníku, vysazujeme </a:t>
            </a:r>
            <a:r>
              <a:rPr lang="cs-CZ" dirty="0"/>
              <a:t>na záhon až v </a:t>
            </a:r>
            <a:r>
              <a:rPr lang="cs-CZ" dirty="0" smtClean="0"/>
              <a:t>květnu</a:t>
            </a:r>
          </a:p>
          <a:p>
            <a:pPr lvl="1"/>
            <a:r>
              <a:rPr lang="cs-CZ" dirty="0" smtClean="0"/>
              <a:t>Hlízy u trvalých můžeme </a:t>
            </a:r>
            <a:r>
              <a:rPr lang="cs-CZ" dirty="0"/>
              <a:t>dělit po dvou letech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7170" name="Picture 2" descr="Jiřinky z Vysoč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50" y="1756553"/>
            <a:ext cx="4002092" cy="30015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28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Výsadba na stanoviště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Hlízy do půdy </a:t>
            </a:r>
            <a:r>
              <a:rPr lang="cs-CZ" dirty="0" smtClean="0"/>
              <a:t>– duben-květen, vysoké cca </a:t>
            </a:r>
            <a:r>
              <a:rPr lang="cs-CZ" dirty="0"/>
              <a:t>8 </a:t>
            </a:r>
            <a:r>
              <a:rPr lang="cs-CZ" dirty="0" smtClean="0"/>
              <a:t>cm, nízké cca 5 </a:t>
            </a:r>
            <a:r>
              <a:rPr lang="cs-CZ" dirty="0"/>
              <a:t>cm hluboko </a:t>
            </a:r>
            <a:endParaRPr lang="cs-CZ" dirty="0" smtClean="0"/>
          </a:p>
          <a:p>
            <a:r>
              <a:rPr lang="cs-CZ" dirty="0" smtClean="0"/>
              <a:t>30 </a:t>
            </a:r>
            <a:r>
              <a:rPr lang="cs-CZ" dirty="0"/>
              <a:t>– 90 cm </a:t>
            </a:r>
            <a:r>
              <a:rPr lang="cs-CZ" dirty="0" smtClean="0"/>
              <a:t>od sebe v </a:t>
            </a:r>
            <a:r>
              <a:rPr lang="cs-CZ" dirty="0"/>
              <a:t>závislosti na výšce </a:t>
            </a:r>
            <a:r>
              <a:rPr lang="cs-CZ" dirty="0" smtClean="0"/>
              <a:t>odrůdy</a:t>
            </a:r>
          </a:p>
          <a:p>
            <a:r>
              <a:rPr lang="cs-CZ" dirty="0" smtClean="0"/>
              <a:t>Vyšší </a:t>
            </a:r>
            <a:r>
              <a:rPr lang="cs-CZ" dirty="0"/>
              <a:t>druhy </a:t>
            </a:r>
            <a:r>
              <a:rPr lang="cs-CZ" dirty="0" smtClean="0"/>
              <a:t>potřebují oporu</a:t>
            </a:r>
            <a:r>
              <a:rPr lang="cs-CZ" dirty="0"/>
              <a:t>, </a:t>
            </a:r>
            <a:r>
              <a:rPr lang="cs-CZ" dirty="0" smtClean="0"/>
              <a:t>přidáváme ji už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při </a:t>
            </a:r>
            <a:r>
              <a:rPr lang="cs-CZ" dirty="0"/>
              <a:t>výsadbě, abychom hlízu 	</a:t>
            </a:r>
            <a:r>
              <a:rPr lang="cs-CZ" dirty="0" smtClean="0"/>
              <a:t>později </a:t>
            </a:r>
            <a:r>
              <a:rPr lang="cs-CZ" dirty="0"/>
              <a:t>v zemi nepoškodili. </a:t>
            </a:r>
            <a:endParaRPr lang="cs-CZ" dirty="0" smtClean="0"/>
          </a:p>
          <a:p>
            <a:r>
              <a:rPr lang="cs-CZ" dirty="0" smtClean="0"/>
              <a:t>Mulč - hlízu </a:t>
            </a:r>
            <a:r>
              <a:rPr lang="cs-CZ" dirty="0"/>
              <a:t>ochrání </a:t>
            </a:r>
            <a:r>
              <a:rPr lang="cs-CZ" dirty="0" smtClean="0"/>
              <a:t>před </a:t>
            </a:r>
            <a:r>
              <a:rPr lang="cs-CZ" dirty="0"/>
              <a:t>prvními mrazíky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a navíc </a:t>
            </a:r>
            <a:r>
              <a:rPr lang="cs-CZ" dirty="0"/>
              <a:t>omezí zaplevelení. </a:t>
            </a:r>
            <a:endParaRPr lang="cs-CZ" dirty="0" smtClean="0"/>
          </a:p>
          <a:p>
            <a:r>
              <a:rPr lang="cs-CZ" dirty="0" smtClean="0"/>
              <a:t>Mělce </a:t>
            </a:r>
            <a:r>
              <a:rPr lang="cs-CZ" dirty="0"/>
              <a:t>zasazené hlízy by se mohly při okopávání </a:t>
            </a:r>
            <a:r>
              <a:rPr lang="cs-CZ" dirty="0" smtClean="0"/>
              <a:t>zničit</a:t>
            </a:r>
          </a:p>
          <a:p>
            <a:r>
              <a:rPr lang="cs-CZ" dirty="0"/>
              <a:t>Odkvetlé květy odstraňujeme</a:t>
            </a:r>
            <a:endParaRPr lang="cs-CZ" dirty="0"/>
          </a:p>
          <a:p>
            <a:endParaRPr lang="cs-CZ" dirty="0"/>
          </a:p>
        </p:txBody>
      </p:sp>
      <p:pic>
        <p:nvPicPr>
          <p:cNvPr id="5124" name="Picture 4" descr="Jiřiny: jarní výsadba se blíží – Abecedazahrady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72" y="693850"/>
            <a:ext cx="2484109" cy="1863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Jiřinky rozzářily Průhonice | Nová Večerní Pra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9" t="26437" r="709" b="1063"/>
          <a:stretch/>
        </p:blipFill>
        <p:spPr bwMode="auto">
          <a:xfrm>
            <a:off x="6971689" y="3950898"/>
            <a:ext cx="4540979" cy="2195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69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Zimování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</a:t>
            </a:r>
            <a:r>
              <a:rPr lang="cs-CZ" dirty="0" smtClean="0"/>
              <a:t>odkvětu (když </a:t>
            </a:r>
            <a:r>
              <a:rPr lang="cs-CZ" dirty="0"/>
              <a:t>mráz spálí </a:t>
            </a:r>
            <a:r>
              <a:rPr lang="cs-CZ" dirty="0" smtClean="0"/>
              <a:t>listy) - stonky seříznout cca </a:t>
            </a:r>
            <a:r>
              <a:rPr lang="cs-CZ" dirty="0"/>
              <a:t>15 cm </a:t>
            </a:r>
            <a:r>
              <a:rPr lang="cs-CZ" dirty="0" smtClean="0"/>
              <a:t>nad </a:t>
            </a:r>
            <a:r>
              <a:rPr lang="cs-CZ" dirty="0"/>
              <a:t>zemí. </a:t>
            </a:r>
            <a:endParaRPr lang="cs-CZ" dirty="0" smtClean="0"/>
          </a:p>
          <a:p>
            <a:r>
              <a:rPr lang="cs-CZ" dirty="0" smtClean="0"/>
              <a:t>Hlízy </a:t>
            </a:r>
            <a:r>
              <a:rPr lang="cs-CZ" dirty="0"/>
              <a:t>se vyndávají opatrně ze země tak, aby se </a:t>
            </a:r>
            <a:r>
              <a:rPr lang="cs-CZ" dirty="0" smtClean="0"/>
              <a:t>nepoškodily</a:t>
            </a:r>
          </a:p>
          <a:p>
            <a:r>
              <a:rPr lang="cs-CZ" dirty="0"/>
              <a:t>M</a:t>
            </a:r>
            <a:r>
              <a:rPr lang="cs-CZ" dirty="0" smtClean="0"/>
              <a:t>inimálně </a:t>
            </a:r>
            <a:r>
              <a:rPr lang="cs-CZ" dirty="0"/>
              <a:t>1 týden suchém místě, aby se zbavily </a:t>
            </a:r>
            <a:r>
              <a:rPr lang="cs-CZ" dirty="0" smtClean="0"/>
              <a:t>vlhkosti</a:t>
            </a:r>
          </a:p>
          <a:p>
            <a:r>
              <a:rPr lang="cs-CZ" dirty="0" smtClean="0"/>
              <a:t>Umístit do</a:t>
            </a:r>
            <a:r>
              <a:rPr lang="cs-CZ" dirty="0"/>
              <a:t> truhlíku s </a:t>
            </a:r>
            <a:r>
              <a:rPr lang="cs-CZ" dirty="0" smtClean="0"/>
              <a:t>rašelinou - </a:t>
            </a:r>
            <a:r>
              <a:rPr lang="cs-CZ" dirty="0"/>
              <a:t> pupeny zůstávají volné bez země. </a:t>
            </a:r>
            <a:endParaRPr lang="cs-CZ" dirty="0" smtClean="0"/>
          </a:p>
          <a:p>
            <a:r>
              <a:rPr lang="cs-CZ" dirty="0" smtClean="0"/>
              <a:t>Vedle sebe, nevrstvit na sebe</a:t>
            </a:r>
          </a:p>
          <a:p>
            <a:r>
              <a:rPr lang="cs-CZ" dirty="0" smtClean="0"/>
              <a:t>Chladné </a:t>
            </a:r>
            <a:r>
              <a:rPr lang="cs-CZ" dirty="0"/>
              <a:t>místo bez mrazu.</a:t>
            </a:r>
            <a:endParaRPr lang="cs-CZ" dirty="0"/>
          </a:p>
        </p:txBody>
      </p:sp>
      <p:pic>
        <p:nvPicPr>
          <p:cNvPr id="8194" name="Picture 2" descr="Zazimování jiřin — Polopatě — iVysílání — Česká televiz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1" t="53233" r="39777"/>
          <a:stretch/>
        </p:blipFill>
        <p:spPr bwMode="auto">
          <a:xfrm>
            <a:off x="6530196" y="4504619"/>
            <a:ext cx="3088256" cy="1642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ak a proč dělit jiřiny – Abecedazahrad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923" y="715991"/>
            <a:ext cx="2561745" cy="1921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589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…a pro zájemce </a:t>
            </a:r>
            <a:r>
              <a:rPr lang="cs-CZ" dirty="0" err="1" smtClean="0"/>
              <a:t>fotokoutek</a:t>
            </a:r>
            <a:r>
              <a:rPr lang="cs-CZ" dirty="0" smtClean="0"/>
              <a:t> …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943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jednoduché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4363527" cy="3318936"/>
          </a:xfrm>
        </p:spPr>
        <p:txBody>
          <a:bodyPr>
            <a:normAutofit/>
          </a:bodyPr>
          <a:lstStyle/>
          <a:p>
            <a:r>
              <a:rPr lang="cs-CZ" dirty="0" smtClean="0"/>
              <a:t>Vysoké </a:t>
            </a:r>
            <a:r>
              <a:rPr lang="cs-CZ" dirty="0"/>
              <a:t>45 – 60 </a:t>
            </a:r>
            <a:r>
              <a:rPr lang="cs-CZ" dirty="0" smtClean="0"/>
              <a:t>cm</a:t>
            </a:r>
          </a:p>
          <a:p>
            <a:r>
              <a:rPr lang="cs-CZ" dirty="0" smtClean="0"/>
              <a:t>Květ z </a:t>
            </a:r>
            <a:r>
              <a:rPr lang="cs-CZ" dirty="0"/>
              <a:t>jednoho kruhu jazykovitých lístků a středového terče </a:t>
            </a:r>
            <a:r>
              <a:rPr lang="cs-CZ" dirty="0" smtClean="0"/>
              <a:t>z </a:t>
            </a:r>
            <a:r>
              <a:rPr lang="cs-CZ" dirty="0"/>
              <a:t>trubičkovitých </a:t>
            </a:r>
            <a:r>
              <a:rPr lang="cs-CZ" dirty="0" smtClean="0"/>
              <a:t>kvítků</a:t>
            </a:r>
          </a:p>
          <a:p>
            <a:r>
              <a:rPr lang="cs-CZ" dirty="0" smtClean="0"/>
              <a:t>Odrůdy: </a:t>
            </a:r>
            <a:r>
              <a:rPr lang="cs-CZ" dirty="0" err="1" smtClean="0"/>
              <a:t>Preston</a:t>
            </a:r>
            <a:r>
              <a:rPr lang="cs-CZ" dirty="0" smtClean="0"/>
              <a:t> </a:t>
            </a:r>
            <a:r>
              <a:rPr lang="cs-CZ" dirty="0"/>
              <a:t>Park (červené), </a:t>
            </a:r>
            <a:r>
              <a:rPr lang="cs-CZ" dirty="0" err="1"/>
              <a:t>Yellow</a:t>
            </a:r>
            <a:r>
              <a:rPr lang="cs-CZ" dirty="0"/>
              <a:t> Hammer (žluté);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2053" name="Picture 5" descr="GAP Gardens - Dahlia 'Yellow hammer' closeup of yellow flowers an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7"/>
          <a:stretch/>
        </p:blipFill>
        <p:spPr bwMode="auto">
          <a:xfrm>
            <a:off x="8312753" y="2107049"/>
            <a:ext cx="2349496" cy="35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AP Gardens - Dahlia 'Preston Park' - Image No: 1255178 - Photo by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28" y="2102793"/>
            <a:ext cx="2363638" cy="355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4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Jiřinky </a:t>
            </a:r>
            <a:r>
              <a:rPr lang="cs-CZ" b="1" dirty="0" err="1"/>
              <a:t>sasankovité</a:t>
            </a:r>
            <a:r>
              <a:rPr lang="cs-CZ" b="1" dirty="0"/>
              <a:t> (anemonky)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1" y="2556932"/>
            <a:ext cx="3776931" cy="331893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výška </a:t>
            </a:r>
            <a:r>
              <a:rPr lang="cs-CZ" dirty="0"/>
              <a:t>cca 30 </a:t>
            </a:r>
            <a:r>
              <a:rPr lang="cs-CZ" dirty="0" smtClean="0"/>
              <a:t>cm</a:t>
            </a:r>
          </a:p>
          <a:p>
            <a:r>
              <a:rPr lang="cs-CZ" dirty="0" smtClean="0"/>
              <a:t>Terč z </a:t>
            </a:r>
            <a:r>
              <a:rPr lang="cs-CZ" dirty="0"/>
              <a:t>trubičkovitých květů obklopený z jednoho či více kruhů jazykovitých lístků </a:t>
            </a:r>
            <a:endParaRPr lang="cs-CZ" dirty="0" smtClean="0"/>
          </a:p>
          <a:p>
            <a:r>
              <a:rPr lang="cs-CZ" dirty="0" smtClean="0"/>
              <a:t>Odrůdy Diamant </a:t>
            </a:r>
            <a:r>
              <a:rPr lang="cs-CZ" dirty="0" err="1"/>
              <a:t>Geel</a:t>
            </a:r>
            <a:r>
              <a:rPr lang="cs-CZ" dirty="0"/>
              <a:t> (žluté), </a:t>
            </a:r>
            <a:r>
              <a:rPr lang="cs-CZ" dirty="0" err="1"/>
              <a:t>Purpinka</a:t>
            </a:r>
            <a:r>
              <a:rPr lang="cs-CZ" dirty="0"/>
              <a:t> (vínové), Toto (bílé);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2290" name="Picture 2" descr="Garten-Dahlie 'Diamant Geel' - Floragard Pflanzeninfoth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7" y="1920440"/>
            <a:ext cx="2330012" cy="13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ahlia Anemone Purpinka Tubers/Bulbs 1 Per P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776" y="3424686"/>
            <a:ext cx="2451181" cy="24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Toto Anemone Dahlia | Shop Dahlias | Michigan Bul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291" y="2630901"/>
            <a:ext cx="3244967" cy="32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2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</TotalTime>
  <Words>488</Words>
  <Application>Microsoft Office PowerPoint</Application>
  <PresentationFormat>Širokoúhlá obrazovka</PresentationFormat>
  <Paragraphs>87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Garamond</vt:lpstr>
      <vt:lpstr>Organický</vt:lpstr>
      <vt:lpstr>Dahlia - jiřina</vt:lpstr>
      <vt:lpstr>jiřina</vt:lpstr>
      <vt:lpstr>Popis</vt:lpstr>
      <vt:lpstr>Pěstování</vt:lpstr>
      <vt:lpstr>Výsadba na stanoviště</vt:lpstr>
      <vt:lpstr>Zimování</vt:lpstr>
      <vt:lpstr>…a pro zájemce fotokoutek …</vt:lpstr>
      <vt:lpstr>Jiřinky jednoduché </vt:lpstr>
      <vt:lpstr>Jiřinky sasankovité (anemonky)</vt:lpstr>
      <vt:lpstr>Jiřinky kulovité</vt:lpstr>
      <vt:lpstr>Jiřinky náhrdelníkovité</vt:lpstr>
      <vt:lpstr>Jiřinky leknínové</vt:lpstr>
      <vt:lpstr>Jiřinky dekorační</vt:lpstr>
      <vt:lpstr>Jiřinky pomponkovité</vt:lpstr>
      <vt:lpstr>Jiřinky kaktusovité</vt:lpstr>
      <vt:lpstr>Jiřinky polokaktusovité</vt:lpstr>
      <vt:lpstr>Jiřinky třepenité</vt:lpstr>
      <vt:lpstr>Jiřinky Lilliput</vt:lpstr>
      <vt:lpstr>Jiřinky jednoleté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Dahlia - jiřina</dc:title>
  <dc:creator>Zuzana Bukvičková</dc:creator>
  <cp:lastModifiedBy>Zuzana Bukvičková</cp:lastModifiedBy>
  <cp:revision>12</cp:revision>
  <dcterms:created xsi:type="dcterms:W3CDTF">2020-05-17T19:07:48Z</dcterms:created>
  <dcterms:modified xsi:type="dcterms:W3CDTF">2020-05-17T20:49:20Z</dcterms:modified>
</cp:coreProperties>
</file>