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91" autoAdjust="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09635-B6A0-46A2-90E8-7FFE9328E524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BC70B-56A8-4773-B0AE-AFF7B8763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5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Tato prezentace je zaměřena na</a:t>
            </a:r>
            <a:r>
              <a:rPr lang="cs-CZ" baseline="0" dirty="0" smtClean="0"/>
              <a:t> pojmy stát, politika a politologie. Žáci jsou seznámeni se základními pojmy a v průběžných aktivitách si prověřují, zda jim porozuměli. Žáci jsou vedeni k diskuzi a porovnání svých dosavadních znalostí o politice z běžného života. Žáci vysvětlují své postoje.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Aktivita: </a:t>
            </a:r>
          </a:p>
          <a:p>
            <a:r>
              <a:rPr lang="cs-CZ" dirty="0" smtClean="0"/>
              <a:t>Žáci samostatně nebo ve dvojicích diskutují nad</a:t>
            </a:r>
            <a:r>
              <a:rPr lang="cs-CZ" baseline="0" dirty="0" smtClean="0"/>
              <a:t> jednotlivými tvrzeními a určují, zda jsou pravdivá nebo ne. Z písmen správných odpovědí složí slovo. </a:t>
            </a:r>
          </a:p>
          <a:p>
            <a:r>
              <a:rPr lang="cs-CZ" baseline="0" dirty="0" smtClean="0"/>
              <a:t>Řešení:</a:t>
            </a:r>
          </a:p>
          <a:p>
            <a:r>
              <a:rPr lang="cs-CZ" baseline="0" dirty="0" smtClean="0"/>
              <a:t>DIPLOMAT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77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</a:p>
          <a:p>
            <a:pPr algn="l">
              <a:lnSpc>
                <a:spcPct val="150000"/>
              </a:lnSpc>
            </a:pPr>
            <a:r>
              <a:rPr lang="cs-CZ" sz="1200" dirty="0" smtClean="0"/>
              <a:t>Státní hranice – ohraničení území</a:t>
            </a:r>
          </a:p>
          <a:p>
            <a:pPr algn="l">
              <a:lnSpc>
                <a:spcPct val="150000"/>
              </a:lnSpc>
            </a:pPr>
            <a:r>
              <a:rPr lang="cs-CZ" sz="1200" dirty="0" smtClean="0"/>
              <a:t>Vrchní soud – administrativa</a:t>
            </a:r>
          </a:p>
          <a:p>
            <a:pPr algn="l">
              <a:lnSpc>
                <a:spcPct val="150000"/>
              </a:lnSpc>
            </a:pPr>
            <a:r>
              <a:rPr lang="cs-CZ" sz="1200" dirty="0" smtClean="0"/>
              <a:t>Armáda ČR – ozbrojená moc</a:t>
            </a:r>
          </a:p>
          <a:p>
            <a:pPr algn="l">
              <a:lnSpc>
                <a:spcPct val="150000"/>
              </a:lnSpc>
            </a:pPr>
            <a:r>
              <a:rPr lang="cs-CZ" sz="1200" dirty="0" smtClean="0"/>
              <a:t>Úřad vlády České republiky – administrativa</a:t>
            </a:r>
          </a:p>
          <a:p>
            <a:pPr algn="l">
              <a:lnSpc>
                <a:spcPct val="150000"/>
              </a:lnSpc>
            </a:pPr>
            <a:r>
              <a:rPr lang="cs-CZ" sz="1200" dirty="0" smtClean="0"/>
              <a:t>Nepatří: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err="1" smtClean="0"/>
              <a:t>Vepřo</a:t>
            </a:r>
            <a:r>
              <a:rPr lang="cs-CZ" sz="1200" dirty="0" smtClean="0"/>
              <a:t>-knedlo-zelo, 20 Kč,</a:t>
            </a:r>
            <a:r>
              <a:rPr lang="cs-CZ" sz="1200" baseline="0" dirty="0" smtClean="0"/>
              <a:t> </a:t>
            </a:r>
            <a:r>
              <a:rPr lang="cs-CZ" sz="1200" dirty="0" smtClean="0"/>
              <a:t>Korunovační klenoty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693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 </a:t>
            </a:r>
          </a:p>
          <a:p>
            <a:r>
              <a:rPr lang="cs-CZ" dirty="0" smtClean="0"/>
              <a:t>Teokracie</a:t>
            </a:r>
            <a:r>
              <a:rPr lang="cs-CZ" baseline="0" dirty="0" smtClean="0"/>
              <a:t> - </a:t>
            </a:r>
            <a:r>
              <a:rPr lang="cs-CZ" dirty="0" err="1" smtClean="0"/>
              <a:t>arab</a:t>
            </a:r>
            <a:r>
              <a:rPr lang="cs-CZ" dirty="0" smtClean="0"/>
              <a:t>. kmeny, </a:t>
            </a:r>
            <a:r>
              <a:rPr lang="cs-CZ" dirty="0" err="1" smtClean="0"/>
              <a:t>egypt</a:t>
            </a:r>
            <a:r>
              <a:rPr lang="cs-CZ" dirty="0" smtClean="0"/>
              <a:t>, </a:t>
            </a:r>
            <a:r>
              <a:rPr lang="cs-CZ" dirty="0" err="1" smtClean="0"/>
              <a:t>vatikán</a:t>
            </a:r>
            <a:endParaRPr lang="cs-CZ" dirty="0" smtClean="0"/>
          </a:p>
          <a:p>
            <a:r>
              <a:rPr lang="cs-CZ" dirty="0" smtClean="0"/>
              <a:t>monarchie</a:t>
            </a:r>
            <a:r>
              <a:rPr lang="cs-CZ" baseline="0" dirty="0" smtClean="0"/>
              <a:t> - </a:t>
            </a:r>
            <a:r>
              <a:rPr lang="cs-CZ" baseline="0" dirty="0" err="1" smtClean="0"/>
              <a:t>rusko</a:t>
            </a:r>
            <a:r>
              <a:rPr lang="cs-CZ" baseline="0" dirty="0" smtClean="0"/>
              <a:t>, český stát, </a:t>
            </a:r>
            <a:r>
              <a:rPr lang="cs-CZ" baseline="0" dirty="0" err="1" smtClean="0"/>
              <a:t>lucemb</a:t>
            </a:r>
            <a:r>
              <a:rPr lang="cs-CZ" baseline="0" dirty="0" smtClean="0"/>
              <a:t>., vel. </a:t>
            </a:r>
            <a:r>
              <a:rPr lang="cs-CZ" baseline="0" dirty="0" err="1" smtClean="0"/>
              <a:t>británie</a:t>
            </a:r>
            <a:endParaRPr lang="cs-CZ" baseline="0" dirty="0" smtClean="0"/>
          </a:p>
          <a:p>
            <a:r>
              <a:rPr lang="cs-CZ" baseline="0" dirty="0" smtClean="0"/>
              <a:t>republika – </a:t>
            </a:r>
            <a:r>
              <a:rPr lang="cs-CZ" baseline="0" dirty="0" err="1" smtClean="0"/>
              <a:t>čr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francie</a:t>
            </a:r>
            <a:r>
              <a:rPr lang="cs-CZ" baseline="0" dirty="0" smtClean="0"/>
              <a:t> (ale sil. vliv Napoleona), USA (je to federace)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33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Řešení: </a:t>
            </a:r>
          </a:p>
          <a:p>
            <a:pPr marL="228600" indent="-228600">
              <a:buAutoNum type="arabicParenR"/>
            </a:pPr>
            <a:r>
              <a:rPr lang="cs-CZ" dirty="0" smtClean="0"/>
              <a:t>A</a:t>
            </a:r>
            <a:r>
              <a:rPr lang="cs-CZ" baseline="0" dirty="0" smtClean="0"/>
              <a:t> – nezávislé státy uznávané většinou států světa, b) + 10 států uznávaných jenom některými zeměmi 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C - dvě území – Antarktida a </a:t>
            </a:r>
            <a:r>
              <a:rPr lang="cs-CZ" baseline="0" dirty="0" err="1" smtClean="0"/>
              <a:t>Bir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Tawil</a:t>
            </a:r>
            <a:r>
              <a:rPr lang="cs-CZ" baseline="0" dirty="0" smtClean="0"/>
              <a:t>, území mezi Egyptem a Súdánem (cca 2000 km2)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B - 16 tis </a:t>
            </a:r>
            <a:r>
              <a:rPr lang="cs-CZ" baseline="0" dirty="0" err="1" smtClean="0"/>
              <a:t>obyv</a:t>
            </a:r>
            <a:r>
              <a:rPr lang="cs-CZ" baseline="0" dirty="0" smtClean="0"/>
              <a:t> na km2, ale úplně nejvíc má provincie Macao (18 tis.), která je součástí Čínské lid. republiky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44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4) </a:t>
            </a:r>
            <a:r>
              <a:rPr lang="cs-CZ" baseline="0" dirty="0" smtClean="0"/>
              <a:t>B- 660 </a:t>
            </a:r>
            <a:r>
              <a:rPr lang="cs-CZ" baseline="0" dirty="0" err="1" smtClean="0"/>
              <a:t>pnl</a:t>
            </a:r>
            <a:r>
              <a:rPr lang="cs-CZ" baseline="0" dirty="0" smtClean="0"/>
              <a:t>, ale Francie je první z Evropy (468nl.) a Etiopie první z Afriky (kol. r. 0)</a:t>
            </a:r>
            <a:endParaRPr lang="cs-CZ" dirty="0" smtClean="0"/>
          </a:p>
          <a:p>
            <a:r>
              <a:rPr lang="cs-CZ" dirty="0" smtClean="0"/>
              <a:t>5) C-</a:t>
            </a:r>
            <a:r>
              <a:rPr lang="cs-CZ" baseline="0" dirty="0" smtClean="0"/>
              <a:t> </a:t>
            </a:r>
            <a:r>
              <a:rPr lang="cs-CZ" baseline="0" dirty="0" err="1" smtClean="0"/>
              <a:t>čína</a:t>
            </a:r>
            <a:r>
              <a:rPr lang="cs-CZ" baseline="0" dirty="0" smtClean="0"/>
              <a:t> – 1,3 </a:t>
            </a:r>
            <a:r>
              <a:rPr lang="cs-CZ" baseline="0" dirty="0" err="1" smtClean="0"/>
              <a:t>mld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indie</a:t>
            </a:r>
            <a:r>
              <a:rPr lang="cs-CZ" baseline="0" dirty="0" smtClean="0"/>
              <a:t> – 1,2 </a:t>
            </a:r>
            <a:r>
              <a:rPr lang="cs-CZ" baseline="0" dirty="0" err="1" smtClean="0"/>
              <a:t>mld</a:t>
            </a:r>
            <a:r>
              <a:rPr lang="cs-CZ" baseline="0" dirty="0" smtClean="0"/>
              <a:t>, USA 400 mil.</a:t>
            </a:r>
          </a:p>
          <a:p>
            <a:r>
              <a:rPr lang="cs-CZ" baseline="0" dirty="0" smtClean="0"/>
              <a:t>6) A- </a:t>
            </a:r>
            <a:r>
              <a:rPr lang="cs-CZ" baseline="0" dirty="0" err="1" smtClean="0"/>
              <a:t>čr</a:t>
            </a:r>
            <a:r>
              <a:rPr lang="cs-CZ" baseline="0" dirty="0" smtClean="0"/>
              <a:t> (163 l ročně), </a:t>
            </a:r>
            <a:r>
              <a:rPr lang="cs-CZ" baseline="0" dirty="0" err="1" smtClean="0"/>
              <a:t>irsko</a:t>
            </a:r>
            <a:r>
              <a:rPr lang="cs-CZ" baseline="0" dirty="0" smtClean="0"/>
              <a:t> (131 l), </a:t>
            </a:r>
            <a:r>
              <a:rPr lang="cs-CZ" baseline="0" dirty="0" err="1" smtClean="0"/>
              <a:t>německo</a:t>
            </a:r>
            <a:r>
              <a:rPr lang="cs-CZ" baseline="0" dirty="0" smtClean="0"/>
              <a:t> (115l)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0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7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0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47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66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76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95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6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4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5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82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49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46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5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00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7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6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8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9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02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7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24.9.2012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Stát a politika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9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5"/>
            <a:ext cx="8507288" cy="4916016"/>
          </a:xfrm>
        </p:spPr>
        <p:txBody>
          <a:bodyPr/>
          <a:lstStyle/>
          <a:p>
            <a:pPr marL="118872" indent="0">
              <a:buNone/>
            </a:pPr>
            <a:r>
              <a:rPr lang="cs-CZ" dirty="0"/>
              <a:t>4) Který stát vznikl jako první na světě?</a:t>
            </a:r>
          </a:p>
          <a:p>
            <a:pPr marL="118872" indent="0">
              <a:buNone/>
            </a:pPr>
            <a:r>
              <a:rPr lang="cs-CZ" dirty="0"/>
              <a:t>a) Francie		b) Japonsko	c) Etiopie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5) Jaký stát má nejvíce obyvatel?</a:t>
            </a:r>
          </a:p>
          <a:p>
            <a:pPr marL="118872" indent="0">
              <a:buNone/>
            </a:pPr>
            <a:r>
              <a:rPr lang="cs-CZ" dirty="0" smtClean="0"/>
              <a:t>a) USA		b) Indie		c) Čína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6) Který stát má největší spotřebu piva na osobu?</a:t>
            </a:r>
          </a:p>
          <a:p>
            <a:pPr marL="118872" indent="0">
              <a:buNone/>
            </a:pPr>
            <a:r>
              <a:rPr lang="cs-CZ" dirty="0" smtClean="0"/>
              <a:t>a) ČR		b) Německo	c) Irsko</a:t>
            </a:r>
          </a:p>
          <a:p>
            <a:pPr marL="11887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83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nebo národ?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568952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u="sng" dirty="0" smtClean="0"/>
              <a:t>Národ</a:t>
            </a:r>
            <a:r>
              <a:rPr lang="cs-CZ" dirty="0" smtClean="0"/>
              <a:t> tvoří lidé, kteří mají stejný historický původ, jazyk a svoji národní kulturu, společné osudy, zvyky a mravy. </a:t>
            </a:r>
            <a:r>
              <a:rPr lang="cs-CZ" sz="1600" dirty="0" smtClean="0"/>
              <a:t>(Eichler, 1995)</a:t>
            </a:r>
          </a:p>
          <a:p>
            <a:pPr marL="118872" indent="0">
              <a:buNone/>
            </a:pPr>
            <a:r>
              <a:rPr lang="cs-CZ" u="sng" dirty="0" smtClean="0"/>
              <a:t>Národnost</a:t>
            </a:r>
            <a:r>
              <a:rPr lang="cs-CZ" dirty="0" smtClean="0"/>
              <a:t> je příslušnost k národu. </a:t>
            </a:r>
          </a:p>
          <a:p>
            <a:pPr marL="118872" indent="0">
              <a:buNone/>
            </a:pPr>
            <a:r>
              <a:rPr lang="cs-CZ" dirty="0" smtClean="0"/>
              <a:t>V jednom státu může žít více národů (Švýcarsko, Belgie). </a:t>
            </a:r>
          </a:p>
          <a:p>
            <a:pPr marL="118872" indent="0">
              <a:buNone/>
            </a:pPr>
            <a:r>
              <a:rPr lang="cs-CZ" dirty="0" smtClean="0"/>
              <a:t>Můžou zde žít také </a:t>
            </a:r>
            <a:r>
              <a:rPr lang="cs-CZ" u="sng" dirty="0" smtClean="0"/>
              <a:t>národností menšiny </a:t>
            </a:r>
            <a:r>
              <a:rPr lang="cs-CZ" dirty="0" smtClean="0"/>
              <a:t>(Slovensko). </a:t>
            </a:r>
          </a:p>
          <a:p>
            <a:pPr marL="118872" indent="0">
              <a:buNone/>
            </a:pPr>
            <a:r>
              <a:rPr lang="cs-CZ" u="sng" dirty="0" smtClean="0"/>
              <a:t>Občanské státy</a:t>
            </a:r>
            <a:r>
              <a:rPr lang="cs-CZ" dirty="0" smtClean="0"/>
              <a:t> jsou národnostně smíšené (USA).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9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Nacionalismus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16016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u="sng" dirty="0" smtClean="0"/>
              <a:t>Nacionalismus </a:t>
            </a:r>
            <a:r>
              <a:rPr lang="cs-CZ" dirty="0" smtClean="0"/>
              <a:t>je politická ideologie, která věří, že každý národ má právo na svůj stát. </a:t>
            </a:r>
            <a:r>
              <a:rPr lang="cs-CZ" sz="1600" dirty="0" smtClean="0"/>
              <a:t>(Dufek, 2010)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u="sng" dirty="0" smtClean="0"/>
              <a:t>Liberální nacionalismus </a:t>
            </a:r>
            <a:r>
              <a:rPr lang="cs-CZ" dirty="0" smtClean="0"/>
              <a:t>je tolerantní a respektuje lidská práva. </a:t>
            </a:r>
          </a:p>
          <a:p>
            <a:pPr marL="118872" indent="0">
              <a:buNone/>
            </a:pPr>
            <a:r>
              <a:rPr lang="cs-CZ" u="sng" dirty="0" smtClean="0"/>
              <a:t>Rozpínavý nacionalismus </a:t>
            </a:r>
            <a:r>
              <a:rPr lang="cs-CZ" dirty="0" smtClean="0"/>
              <a:t>staví vlastní národ nade vše. </a:t>
            </a:r>
          </a:p>
          <a:p>
            <a:pPr marL="118872" indent="0">
              <a:buNone/>
            </a:pPr>
            <a:r>
              <a:rPr lang="cs-CZ" dirty="0" smtClean="0"/>
              <a:t>Extrémní formou byl například rasově motivovaný hitlerovský nacismus.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5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sz="1800" dirty="0"/>
              <a:t>DUFEK, Pavel. </a:t>
            </a:r>
            <a:r>
              <a:rPr lang="cs-CZ" sz="1800" i="1" dirty="0"/>
              <a:t>Společenské vědy pro střední školy</a:t>
            </a:r>
            <a:r>
              <a:rPr lang="cs-CZ" sz="1800" dirty="0"/>
              <a:t>. Vyd. 1. Brno: </a:t>
            </a:r>
            <a:r>
              <a:rPr lang="cs-CZ" sz="1800" dirty="0" err="1"/>
              <a:t>Didaktis</a:t>
            </a:r>
            <a:r>
              <a:rPr lang="cs-CZ" sz="1800" dirty="0"/>
              <a:t>, c2010, 87 s. ISBN 978-807-3581-527. </a:t>
            </a:r>
            <a:endParaRPr lang="cs-CZ" sz="1800" dirty="0" smtClean="0"/>
          </a:p>
          <a:p>
            <a:pPr marL="118872" indent="0">
              <a:buNone/>
            </a:pPr>
            <a:endParaRPr lang="cs-CZ" sz="1800" dirty="0"/>
          </a:p>
          <a:p>
            <a:pPr marL="118872" indent="0">
              <a:buNone/>
            </a:pPr>
            <a:r>
              <a:rPr lang="cs-CZ" sz="1800" dirty="0"/>
              <a:t>EICHLER, Bohuslav, Radovan RYSKA a Vladimír SVOBODA. </a:t>
            </a:r>
            <a:r>
              <a:rPr lang="cs-CZ" sz="1800" i="1" dirty="0"/>
              <a:t>Základy státoprávní teorie, ekonomie a ekonomiky, neformální logiky</a:t>
            </a:r>
            <a:r>
              <a:rPr lang="cs-CZ" sz="1800" dirty="0"/>
              <a:t>: </a:t>
            </a:r>
            <a:r>
              <a:rPr lang="cs-CZ" sz="1800" i="1" dirty="0"/>
              <a:t>základy společenských věd pro střední školy</a:t>
            </a:r>
            <a:r>
              <a:rPr lang="cs-CZ" sz="1800" dirty="0"/>
              <a:t>. 1. vyd. Praha: Fortuna, 1995, 165 s. Základy společenských věd. ISBN 80-716-8240-3. </a:t>
            </a:r>
            <a:endParaRPr lang="cs-CZ" sz="1800" dirty="0" smtClean="0"/>
          </a:p>
          <a:p>
            <a:pPr marL="118872" indent="0">
              <a:buNone/>
            </a:pPr>
            <a:endParaRPr lang="cs-CZ" sz="1800" dirty="0"/>
          </a:p>
          <a:p>
            <a:pPr marL="118872" indent="0">
              <a:buNone/>
            </a:pPr>
            <a:r>
              <a:rPr lang="en-US" sz="1800" dirty="0" err="1"/>
              <a:t>Worldometers</a:t>
            </a:r>
            <a:r>
              <a:rPr lang="en-US" sz="1800" dirty="0"/>
              <a:t>: Real Time World Statistics. [online]. [cit. 2012-09-23]. </a:t>
            </a:r>
            <a:r>
              <a:rPr lang="en-US" sz="1800" dirty="0" err="1"/>
              <a:t>Dostupné</a:t>
            </a:r>
            <a:r>
              <a:rPr lang="en-US" sz="1800" dirty="0"/>
              <a:t> z: http://www.worldometers.info/world-population/ </a:t>
            </a:r>
            <a:endParaRPr lang="cs-CZ" sz="1800" dirty="0" smtClean="0"/>
          </a:p>
          <a:p>
            <a:pPr marL="118872" indent="0">
              <a:buNone/>
            </a:pPr>
            <a:endParaRPr lang="cs-CZ" sz="1800" dirty="0"/>
          </a:p>
          <a:p>
            <a:pPr marL="118872" indent="0">
              <a:buNone/>
            </a:pPr>
            <a:r>
              <a:rPr lang="cs-CZ" sz="1800" dirty="0"/>
              <a:t>Seznam států světa. In: </a:t>
            </a:r>
            <a:r>
              <a:rPr lang="cs-CZ" sz="1800" i="1" dirty="0" err="1"/>
              <a:t>Wikipedia</a:t>
            </a:r>
            <a:r>
              <a:rPr lang="cs-CZ" sz="1800" dirty="0"/>
              <a:t>: </a:t>
            </a:r>
            <a:r>
              <a:rPr lang="cs-CZ" sz="1800" i="1" dirty="0" err="1"/>
              <a:t>the</a:t>
            </a:r>
            <a:r>
              <a:rPr lang="cs-CZ" sz="1800" i="1" dirty="0"/>
              <a:t> free </a:t>
            </a:r>
            <a:r>
              <a:rPr lang="cs-CZ" sz="1800" i="1" dirty="0" err="1"/>
              <a:t>encyclopedia</a:t>
            </a:r>
            <a:r>
              <a:rPr lang="cs-CZ" sz="1800" dirty="0"/>
              <a:t> [online]. San Francisco (CA): </a:t>
            </a:r>
            <a:r>
              <a:rPr lang="cs-CZ" sz="1800" dirty="0" err="1"/>
              <a:t>Wikimedia</a:t>
            </a:r>
            <a:r>
              <a:rPr lang="cs-CZ" sz="1800" dirty="0"/>
              <a:t> </a:t>
            </a:r>
            <a:r>
              <a:rPr lang="cs-CZ" sz="1800" dirty="0" err="1"/>
              <a:t>Foundation</a:t>
            </a:r>
            <a:r>
              <a:rPr lang="cs-CZ" sz="1800" dirty="0"/>
              <a:t>, 2001- [cit. 2012-09-23]. Dostupné z: http://cs.wikipedia.org/wiki/Seznam_st%C3%A1t%C5%AF_sv%C4%9Bta </a:t>
            </a:r>
          </a:p>
        </p:txBody>
      </p:sp>
    </p:spTree>
    <p:extLst>
      <p:ext uri="{BB962C8B-B14F-4D97-AF65-F5344CB8AC3E}">
        <p14:creationId xmlns:p14="http://schemas.microsoft.com/office/powerpoint/2010/main" val="362755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61848"/>
              </p:ext>
            </p:extLst>
          </p:nvPr>
        </p:nvGraphicFramePr>
        <p:xfrm>
          <a:off x="467544" y="836712"/>
          <a:ext cx="8352929" cy="585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7"/>
                <a:gridCol w="1224136"/>
                <a:gridCol w="1224136"/>
              </a:tblGrid>
              <a:tr h="626646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Rozhodněte</a:t>
                      </a:r>
                      <a:r>
                        <a:rPr lang="cs-CZ" sz="2800" baseline="0" dirty="0" smtClean="0"/>
                        <a:t> o pravdivosti tvrzení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pravda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nepravda</a:t>
                      </a:r>
                      <a:endParaRPr lang="cs-CZ" dirty="0"/>
                    </a:p>
                  </a:txBody>
                  <a:tcPr/>
                </a:tc>
              </a:tr>
              <a:tr h="682061">
                <a:tc>
                  <a:txBody>
                    <a:bodyPr/>
                    <a:lstStyle/>
                    <a:p>
                      <a:r>
                        <a:rPr lang="cs-CZ" dirty="0" smtClean="0"/>
                        <a:t>Politika se dnes</a:t>
                      </a:r>
                      <a:r>
                        <a:rPr lang="cs-CZ" baseline="0" dirty="0" smtClean="0"/>
                        <a:t> omezuje pouze na volební kampaně a diskuze politiků v televizi.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</a:tr>
              <a:tr h="635351">
                <a:tc>
                  <a:txBody>
                    <a:bodyPr/>
                    <a:lstStyle/>
                    <a:p>
                      <a:r>
                        <a:rPr lang="cs-CZ" dirty="0" smtClean="0"/>
                        <a:t>Podstatou politiky je boj o moc.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</a:tr>
              <a:tr h="682061">
                <a:tc>
                  <a:txBody>
                    <a:bodyPr/>
                    <a:lstStyle/>
                    <a:p>
                      <a:r>
                        <a:rPr lang="cs-CZ" dirty="0" smtClean="0"/>
                        <a:t>Hledání kompromisu je v politice možné, ale často zdlouhavé a</a:t>
                      </a:r>
                      <a:r>
                        <a:rPr lang="cs-CZ" baseline="0" dirty="0" smtClean="0"/>
                        <a:t> složité.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</a:tr>
              <a:tr h="635351">
                <a:tc>
                  <a:txBody>
                    <a:bodyPr/>
                    <a:lstStyle/>
                    <a:p>
                      <a:r>
                        <a:rPr lang="cs-CZ" dirty="0" smtClean="0"/>
                        <a:t>Politická moc znamená přinutit ostatní k tomu,</a:t>
                      </a:r>
                      <a:r>
                        <a:rPr lang="cs-CZ" baseline="0" dirty="0" smtClean="0"/>
                        <a:t> co chceme.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  <a:tr h="63535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Vzdělaní</a:t>
                      </a:r>
                      <a:r>
                        <a:rPr lang="cs-CZ" baseline="0" dirty="0" smtClean="0"/>
                        <a:t> politologové jsou nejlepšími politiky.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</a:tr>
              <a:tr h="635351">
                <a:tc>
                  <a:txBody>
                    <a:bodyPr/>
                    <a:lstStyle/>
                    <a:p>
                      <a:r>
                        <a:rPr lang="cs-CZ" dirty="0" smtClean="0"/>
                        <a:t>Pokud</a:t>
                      </a:r>
                      <a:r>
                        <a:rPr lang="cs-CZ" baseline="0" dirty="0" smtClean="0"/>
                        <a:t> selže státní struktura, může dojít k občanské válce.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</a:tr>
              <a:tr h="635351"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Představy</a:t>
                      </a:r>
                      <a:r>
                        <a:rPr lang="cs-CZ" baseline="0" dirty="0" smtClean="0"/>
                        <a:t> o m</a:t>
                      </a:r>
                      <a:r>
                        <a:rPr lang="cs-CZ" dirty="0" smtClean="0"/>
                        <a:t>oderním státu</a:t>
                      </a:r>
                      <a:r>
                        <a:rPr lang="cs-CZ" baseline="0" dirty="0" smtClean="0"/>
                        <a:t>, jak ho známe dnes se začaly formovat už v 16. století.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</a:p>
                  </a:txBody>
                  <a:tcPr/>
                </a:tc>
              </a:tr>
              <a:tr h="682061">
                <a:tc>
                  <a:txBody>
                    <a:bodyPr/>
                    <a:lstStyle/>
                    <a:p>
                      <a:r>
                        <a:rPr lang="cs-CZ" dirty="0" smtClean="0"/>
                        <a:t>Každý</a:t>
                      </a:r>
                      <a:r>
                        <a:rPr lang="cs-CZ" baseline="0" dirty="0" smtClean="0"/>
                        <a:t> stát může existovat zcela samostatně neovlivněný jinými státy.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ál 5"/>
          <p:cNvSpPr/>
          <p:nvPr/>
        </p:nvSpPr>
        <p:spPr>
          <a:xfrm>
            <a:off x="7956376" y="1484784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7956376" y="2141240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660232" y="2780928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7956376" y="3451301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7956376" y="4137845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697442" y="465313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660232" y="5380305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7961673" y="5949280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6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a politologie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u="sng" dirty="0" smtClean="0"/>
              <a:t>Politika</a:t>
            </a:r>
            <a:r>
              <a:rPr lang="cs-CZ" dirty="0" smtClean="0"/>
              <a:t> je činnost spjatá s řízením a koordinací společnosti a s řešením společenských konfliktů. </a:t>
            </a:r>
            <a:r>
              <a:rPr lang="cs-CZ" sz="1600" dirty="0" smtClean="0"/>
              <a:t>(Dufek, 2010)</a:t>
            </a:r>
          </a:p>
          <a:p>
            <a:pPr marL="118872" indent="0">
              <a:buNone/>
            </a:pPr>
            <a:endParaRPr lang="cs-CZ" sz="1600" dirty="0" smtClean="0"/>
          </a:p>
          <a:p>
            <a:pPr marL="118872" lvl="0" indent="0">
              <a:buClr>
                <a:srgbClr val="B83D68"/>
              </a:buClr>
              <a:buNone/>
            </a:pPr>
            <a:r>
              <a:rPr lang="cs-CZ" u="sng" dirty="0" smtClean="0"/>
              <a:t>Politika</a:t>
            </a:r>
            <a:r>
              <a:rPr lang="cs-CZ" dirty="0" smtClean="0"/>
              <a:t> je umění řídit stát a organizovat vztahy mezi státy. </a:t>
            </a:r>
            <a:r>
              <a:rPr lang="cs-CZ" sz="1600" dirty="0" smtClean="0"/>
              <a:t>(Eichler, 1995)</a:t>
            </a:r>
          </a:p>
          <a:p>
            <a:pPr marL="118872" lvl="0" indent="0">
              <a:buClr>
                <a:srgbClr val="B83D68"/>
              </a:buClr>
              <a:buNone/>
            </a:pPr>
            <a:endParaRPr lang="cs-CZ" sz="1600" u="sng" dirty="0" smtClean="0"/>
          </a:p>
          <a:p>
            <a:pPr marL="118872" lvl="0" indent="0">
              <a:buClr>
                <a:srgbClr val="B83D68"/>
              </a:buClr>
              <a:buNone/>
            </a:pPr>
            <a:r>
              <a:rPr lang="cs-CZ" u="sng" dirty="0" smtClean="0"/>
              <a:t>Politologie</a:t>
            </a:r>
            <a:r>
              <a:rPr lang="cs-CZ" dirty="0" smtClean="0"/>
              <a:t> je společenská věda zabývající se studiem politiky a politických problémů. </a:t>
            </a:r>
            <a:r>
              <a:rPr lang="cs-CZ" sz="1600" dirty="0">
                <a:solidFill>
                  <a:prstClr val="black"/>
                </a:solidFill>
              </a:rPr>
              <a:t>(Dufek, 2010</a:t>
            </a:r>
            <a:r>
              <a:rPr lang="cs-CZ" sz="1600" dirty="0" smtClean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2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a jeho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04056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u="sng" dirty="0" smtClean="0"/>
              <a:t>Stát</a:t>
            </a:r>
            <a:r>
              <a:rPr lang="cs-CZ" dirty="0" smtClean="0"/>
              <a:t> je organizované společenství lidí, žijících trvale na určitém ohraničeném území. </a:t>
            </a:r>
            <a:r>
              <a:rPr lang="cs-CZ" sz="1600" dirty="0" smtClean="0"/>
              <a:t>(Eichler, 1995)</a:t>
            </a:r>
            <a:endParaRPr lang="cs-CZ" dirty="0" smtClean="0"/>
          </a:p>
          <a:p>
            <a:pPr marL="118872" indent="0">
              <a:buNone/>
            </a:pPr>
            <a:endParaRPr lang="cs-CZ" sz="2400" dirty="0" smtClean="0"/>
          </a:p>
          <a:p>
            <a:pPr marL="118872" indent="0">
              <a:buNone/>
            </a:pPr>
            <a:r>
              <a:rPr lang="cs-CZ" dirty="0" smtClean="0"/>
              <a:t>Každý stát má:</a:t>
            </a:r>
          </a:p>
          <a:p>
            <a:pPr marL="633222" indent="-514350">
              <a:buAutoNum type="alphaLcParenR"/>
            </a:pPr>
            <a:r>
              <a:rPr lang="cs-CZ" dirty="0" smtClean="0"/>
              <a:t>Státní administrativu – </a:t>
            </a:r>
            <a:r>
              <a:rPr lang="cs-CZ" sz="2400" dirty="0" smtClean="0"/>
              <a:t>vláda, parlament, úřady</a:t>
            </a:r>
          </a:p>
          <a:p>
            <a:pPr marL="633222" indent="-514350">
              <a:buAutoNum type="alphaLcParenR"/>
            </a:pPr>
            <a:r>
              <a:rPr lang="cs-CZ" dirty="0" smtClean="0"/>
              <a:t>Ohraničené území</a:t>
            </a:r>
          </a:p>
          <a:p>
            <a:pPr marL="633222" indent="-514350">
              <a:buAutoNum type="alphaLcParenR"/>
            </a:pPr>
            <a:r>
              <a:rPr lang="cs-CZ" dirty="0" smtClean="0"/>
              <a:t>Obyvatelstvo - </a:t>
            </a:r>
            <a:r>
              <a:rPr lang="cs-CZ" sz="2000" dirty="0" smtClean="0"/>
              <a:t>občané</a:t>
            </a:r>
            <a:endParaRPr lang="cs-CZ" dirty="0" smtClean="0"/>
          </a:p>
          <a:p>
            <a:pPr marL="633222" indent="-514350">
              <a:buAutoNum type="alphaLcParenR"/>
            </a:pPr>
            <a:r>
              <a:rPr lang="cs-CZ" dirty="0" smtClean="0"/>
              <a:t>Ozbrojenou moc – </a:t>
            </a:r>
            <a:r>
              <a:rPr lang="cs-CZ" sz="2400" dirty="0" smtClean="0"/>
              <a:t>policie, vojsko</a:t>
            </a:r>
          </a:p>
          <a:p>
            <a:pPr marL="633222" indent="-514350">
              <a:buAutoNum type="alphaLcParenR"/>
            </a:pPr>
            <a:r>
              <a:rPr lang="cs-CZ" dirty="0" smtClean="0"/>
              <a:t>Právní subjektivitu – </a:t>
            </a:r>
            <a:r>
              <a:rPr lang="cs-CZ" sz="2400" dirty="0" smtClean="0"/>
              <a:t>způsobilost samostatně vystupovat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5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512168"/>
          </a:xfrm>
        </p:spPr>
        <p:txBody>
          <a:bodyPr/>
          <a:lstStyle/>
          <a:p>
            <a:pPr marL="118872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Které z pojmů nepatří mezi charakteristiky státu z politologického hlediska?</a:t>
            </a:r>
          </a:p>
          <a:p>
            <a:pPr marL="118872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118872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1661834"/>
            <a:ext cx="6696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dirty="0" smtClean="0"/>
              <a:t>Státní hranice</a:t>
            </a:r>
          </a:p>
          <a:p>
            <a:pPr algn="ctr">
              <a:lnSpc>
                <a:spcPct val="150000"/>
              </a:lnSpc>
            </a:pPr>
            <a:r>
              <a:rPr lang="cs-CZ" sz="2800" dirty="0" err="1" smtClean="0"/>
              <a:t>Vepřo</a:t>
            </a:r>
            <a:r>
              <a:rPr lang="cs-CZ" sz="2800" dirty="0" smtClean="0"/>
              <a:t>-knedlo-zelo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/>
              <a:t>20 Kč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/>
              <a:t>Vrchní soud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/>
              <a:t>Armáda ČR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/>
              <a:t>Korunovační klenoty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/>
              <a:t>Úřad vlády České republiky</a:t>
            </a:r>
          </a:p>
          <a:p>
            <a:pPr algn="ctr">
              <a:lnSpc>
                <a:spcPct val="15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1570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568952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smtClean="0"/>
              <a:t>Formy státu rozlišujeme podle toho, kdo stojí v čele:</a:t>
            </a:r>
          </a:p>
          <a:p>
            <a:pPr marL="633222" indent="-514350">
              <a:buAutoNum type="arabicParenR"/>
            </a:pPr>
            <a:r>
              <a:rPr lang="cs-CZ" dirty="0" smtClean="0"/>
              <a:t>„Bůh“ (vládce, který ho ztělesňuje) – </a:t>
            </a:r>
            <a:r>
              <a:rPr lang="cs-CZ" u="sng" dirty="0" smtClean="0"/>
              <a:t>teokracie</a:t>
            </a:r>
            <a:r>
              <a:rPr lang="cs-CZ" dirty="0" smtClean="0"/>
              <a:t> </a:t>
            </a:r>
          </a:p>
          <a:p>
            <a:pPr marL="633222" indent="-514350">
              <a:buAutoNum type="arabicParenR"/>
            </a:pPr>
            <a:r>
              <a:rPr lang="cs-CZ" dirty="0" smtClean="0"/>
              <a:t>Dědičný panovník – </a:t>
            </a:r>
            <a:r>
              <a:rPr lang="cs-CZ" u="sng" dirty="0" smtClean="0"/>
              <a:t>monarchie</a:t>
            </a:r>
            <a:endParaRPr lang="cs-CZ" u="sng" dirty="0"/>
          </a:p>
          <a:p>
            <a:pPr marL="633222" indent="-514350">
              <a:buAutoNum type="arabicParenR"/>
            </a:pPr>
            <a:r>
              <a:rPr lang="cs-CZ" dirty="0" smtClean="0"/>
              <a:t>Volená hlava státu – </a:t>
            </a:r>
            <a:r>
              <a:rPr lang="cs-CZ" u="sng" dirty="0" smtClean="0"/>
              <a:t>republika</a:t>
            </a:r>
          </a:p>
          <a:p>
            <a:pPr marL="633222" indent="-514350">
              <a:buAutoNum type="arabicParenR"/>
            </a:pPr>
            <a:endParaRPr lang="cs-CZ" sz="2800" u="sng" dirty="0"/>
          </a:p>
          <a:p>
            <a:pPr marL="118872" indent="0">
              <a:buNone/>
            </a:pPr>
            <a:r>
              <a:rPr lang="cs-CZ" sz="2400" u="sng" dirty="0" smtClean="0"/>
              <a:t>Monarchie</a:t>
            </a:r>
            <a:r>
              <a:rPr lang="cs-CZ" sz="2400" dirty="0" smtClean="0"/>
              <a:t>: a) </a:t>
            </a:r>
            <a:r>
              <a:rPr lang="cs-CZ" sz="2400" u="sng" dirty="0" smtClean="0"/>
              <a:t>absolutní </a:t>
            </a:r>
            <a:r>
              <a:rPr lang="cs-CZ" sz="2400" dirty="0" smtClean="0"/>
              <a:t>– vládne pouze panovník sám</a:t>
            </a:r>
            <a:endParaRPr lang="cs-CZ" sz="2400" u="sng" dirty="0" smtClean="0"/>
          </a:p>
          <a:p>
            <a:pPr marL="118872" indent="0">
              <a:buNone/>
            </a:pPr>
            <a:r>
              <a:rPr lang="cs-CZ" sz="2400" dirty="0" smtClean="0"/>
              <a:t>	 b) </a:t>
            </a:r>
            <a:r>
              <a:rPr lang="cs-CZ" sz="2400" u="sng" dirty="0" smtClean="0"/>
              <a:t>konstituční</a:t>
            </a:r>
            <a:r>
              <a:rPr lang="cs-CZ" sz="2400" dirty="0" smtClean="0"/>
              <a:t>– moc panovníka je omezena ústavou</a:t>
            </a:r>
          </a:p>
          <a:p>
            <a:pPr marL="118872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c) parlamentární – vládne volený parlament</a:t>
            </a:r>
          </a:p>
        </p:txBody>
      </p:sp>
    </p:spTree>
    <p:extLst>
      <p:ext uri="{BB962C8B-B14F-4D97-AF65-F5344CB8AC3E}">
        <p14:creationId xmlns:p14="http://schemas.microsoft.com/office/powerpoint/2010/main" val="42938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státu dle územního 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arenR"/>
            </a:pPr>
            <a:r>
              <a:rPr lang="cs-CZ" u="sng" dirty="0" smtClean="0"/>
              <a:t>Jednotný stát = unitární </a:t>
            </a:r>
            <a:r>
              <a:rPr lang="cs-CZ" dirty="0" smtClean="0"/>
              <a:t>– mají pouze jednu soustavu nejvyšších institucí (vláda, parlament)</a:t>
            </a:r>
          </a:p>
          <a:p>
            <a:pPr marL="633222" indent="-514350">
              <a:buAutoNum type="arabicParenR"/>
            </a:pPr>
            <a:r>
              <a:rPr lang="cs-CZ" u="sng" dirty="0" smtClean="0"/>
              <a:t>Složený stát </a:t>
            </a:r>
            <a:r>
              <a:rPr lang="cs-CZ" dirty="0" smtClean="0"/>
              <a:t>– skládají se z několika na sobě téměř nezávislých jednotkách (země, provincie)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a) federace - USA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b) konfederace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c) unie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77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46332"/>
            <a:ext cx="8712968" cy="4695036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sz="2400" u="sng" dirty="0" smtClean="0"/>
              <a:t>Teokracie			Monarchie			Republika</a:t>
            </a:r>
          </a:p>
          <a:p>
            <a:pPr marL="118872" indent="0">
              <a:buNone/>
            </a:pPr>
            <a:r>
              <a:rPr lang="cs-CZ" sz="2400" dirty="0" smtClean="0"/>
              <a:t>		</a:t>
            </a:r>
            <a:endParaRPr lang="cs-CZ" sz="2400" dirty="0"/>
          </a:p>
          <a:p>
            <a:pPr marL="118872" indent="0" algn="ctr">
              <a:buNone/>
            </a:pPr>
            <a:r>
              <a:rPr lang="cs-CZ" sz="2400" dirty="0"/>
              <a:t>současné Lucembursko za vlády velkovévody Jindřicha I.</a:t>
            </a:r>
          </a:p>
          <a:p>
            <a:pPr marL="118872" indent="0" algn="ctr">
              <a:buNone/>
            </a:pPr>
            <a:r>
              <a:rPr lang="cs-CZ" sz="2400" dirty="0" smtClean="0"/>
              <a:t>některé </a:t>
            </a:r>
            <a:r>
              <a:rPr lang="cs-CZ" sz="2400" dirty="0"/>
              <a:t>arabské kmeny za vlády proroka Mohameda</a:t>
            </a:r>
          </a:p>
          <a:p>
            <a:pPr marL="118872" indent="0" algn="ctr">
              <a:buNone/>
            </a:pPr>
            <a:r>
              <a:rPr lang="cs-CZ" sz="2400" dirty="0" smtClean="0"/>
              <a:t>Česká </a:t>
            </a:r>
            <a:r>
              <a:rPr lang="cs-CZ" sz="2400" dirty="0"/>
              <a:t>republika za prezidenta Václava Havla</a:t>
            </a:r>
          </a:p>
          <a:p>
            <a:pPr marL="118872" indent="0" algn="ctr">
              <a:buNone/>
            </a:pPr>
            <a:r>
              <a:rPr lang="cs-CZ" sz="2400" dirty="0"/>
              <a:t>Francie za vlády Napoleona Bonaparte</a:t>
            </a:r>
          </a:p>
          <a:p>
            <a:pPr marL="118872" indent="0" algn="ctr">
              <a:buNone/>
            </a:pPr>
            <a:r>
              <a:rPr lang="cs-CZ" sz="2400" dirty="0" smtClean="0"/>
              <a:t>Egypt za vlády faraona Tutanchamona</a:t>
            </a:r>
          </a:p>
          <a:p>
            <a:pPr marL="118872" indent="0" algn="ctr">
              <a:buNone/>
            </a:pPr>
            <a:r>
              <a:rPr lang="cs-CZ" sz="2400" dirty="0" smtClean="0"/>
              <a:t>Rusko za vlády Kateřiny Veliké</a:t>
            </a:r>
          </a:p>
          <a:p>
            <a:pPr marL="118872" indent="0" algn="ctr">
              <a:buNone/>
            </a:pPr>
            <a:r>
              <a:rPr lang="cs-CZ" sz="2400" dirty="0" smtClean="0"/>
              <a:t>Český stát za vlády Karla IV.</a:t>
            </a:r>
          </a:p>
          <a:p>
            <a:pPr marL="118872" indent="0" algn="ctr">
              <a:buNone/>
            </a:pPr>
            <a:r>
              <a:rPr lang="cs-CZ" sz="2400" dirty="0" smtClean="0"/>
              <a:t>současná  Velká </a:t>
            </a:r>
            <a:r>
              <a:rPr lang="cs-CZ" sz="2400" dirty="0"/>
              <a:t>Británie </a:t>
            </a:r>
          </a:p>
          <a:p>
            <a:pPr marL="118872" indent="0" algn="ctr">
              <a:buNone/>
            </a:pPr>
            <a:r>
              <a:rPr lang="cs-CZ" sz="2400" dirty="0" smtClean="0"/>
              <a:t>současný Vatikán</a:t>
            </a:r>
          </a:p>
          <a:p>
            <a:pPr marL="118872" indent="0" algn="ctr">
              <a:buNone/>
            </a:pPr>
            <a:r>
              <a:rPr lang="cs-CZ" sz="2400" dirty="0" smtClean="0"/>
              <a:t>současné USA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47667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8F8F8"/>
                </a:solidFill>
              </a:rPr>
              <a:t>Jaký je to stát?</a:t>
            </a:r>
          </a:p>
          <a:p>
            <a:endParaRPr lang="cs-CZ" sz="2800" dirty="0">
              <a:solidFill>
                <a:prstClr val="black"/>
              </a:solidFill>
            </a:endParaRPr>
          </a:p>
          <a:p>
            <a:r>
              <a:rPr lang="cs-CZ" sz="2800" dirty="0">
                <a:solidFill>
                  <a:prstClr val="black"/>
                </a:solidFill>
              </a:rPr>
              <a:t>Rozčleňte státy podle jejich forem:</a:t>
            </a:r>
            <a:endParaRPr lang="cs-CZ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„Státní“ kvíz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3"/>
            <a:ext cx="8640960" cy="4844008"/>
          </a:xfrm>
        </p:spPr>
        <p:txBody>
          <a:bodyPr/>
          <a:lstStyle/>
          <a:p>
            <a:pPr marL="118872" indent="0">
              <a:buNone/>
            </a:pPr>
            <a:r>
              <a:rPr lang="cs-CZ" dirty="0" smtClean="0"/>
              <a:t>1) Kolik států je na světě?</a:t>
            </a:r>
          </a:p>
          <a:p>
            <a:pPr marL="118872" indent="0">
              <a:buNone/>
            </a:pPr>
            <a:r>
              <a:rPr lang="cs-CZ" dirty="0" smtClean="0"/>
              <a:t>a) 196 		b) 206		c) 230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2) Existuje na světě nějaké území, které nenáleží žádnému státu?</a:t>
            </a:r>
          </a:p>
          <a:p>
            <a:pPr marL="118872" indent="0">
              <a:buNone/>
            </a:pPr>
            <a:r>
              <a:rPr lang="cs-CZ" dirty="0" smtClean="0"/>
              <a:t>a) ne		b) ano, jedno	c) ano, několik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3) Jaký stát má největší hustotu zalidnění?</a:t>
            </a:r>
          </a:p>
          <a:p>
            <a:pPr marL="118872" indent="0">
              <a:buNone/>
            </a:pPr>
            <a:r>
              <a:rPr lang="cs-CZ" dirty="0" smtClean="0"/>
              <a:t>a) Indie		b) </a:t>
            </a:r>
            <a:r>
              <a:rPr lang="cs-CZ" dirty="0" err="1" smtClean="0"/>
              <a:t>Monaco</a:t>
            </a:r>
            <a:r>
              <a:rPr lang="cs-CZ" dirty="0" smtClean="0"/>
              <a:t>		c) Hongkong</a:t>
            </a:r>
          </a:p>
        </p:txBody>
      </p:sp>
    </p:spTree>
    <p:extLst>
      <p:ext uri="{BB962C8B-B14F-4D97-AF65-F5344CB8AC3E}">
        <p14:creationId xmlns:p14="http://schemas.microsoft.com/office/powerpoint/2010/main" val="12029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902</Words>
  <Application>Microsoft Office PowerPoint</Application>
  <PresentationFormat>Předvádění na obrazovce (4:3)</PresentationFormat>
  <Paragraphs>149</Paragraphs>
  <Slides>13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Modul</vt:lpstr>
      <vt:lpstr>1_Modul</vt:lpstr>
      <vt:lpstr>Stát a politika</vt:lpstr>
      <vt:lpstr>Prezentace aplikace PowerPoint</vt:lpstr>
      <vt:lpstr>Politika a politologie</vt:lpstr>
      <vt:lpstr>Stát a jeho funkce</vt:lpstr>
      <vt:lpstr>Prezentace aplikace PowerPoint</vt:lpstr>
      <vt:lpstr>Formy státu</vt:lpstr>
      <vt:lpstr>Formy státu dle územního členění</vt:lpstr>
      <vt:lpstr>Prezentace aplikace PowerPoint</vt:lpstr>
      <vt:lpstr>„Státní“ kvíz</vt:lpstr>
      <vt:lpstr>Prezentace aplikace PowerPoint</vt:lpstr>
      <vt:lpstr>Stát nebo národ?</vt:lpstr>
      <vt:lpstr>Nacionalismus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politika</dc:title>
  <dc:creator>Jarca</dc:creator>
  <cp:lastModifiedBy>Jarca</cp:lastModifiedBy>
  <cp:revision>5</cp:revision>
  <dcterms:created xsi:type="dcterms:W3CDTF">2012-09-23T18:40:44Z</dcterms:created>
  <dcterms:modified xsi:type="dcterms:W3CDTF">2012-09-24T13:53:35Z</dcterms:modified>
</cp:coreProperties>
</file>