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90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76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2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65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6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14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2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4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50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75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CCD6-3AE4-44D5-826F-467A5005888D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A054-55E1-49CD-942C-33354384E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98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av"/><Relationship Id="rId2" Type="http://schemas.microsoft.com/office/2007/relationships/media" Target="../media/media2.wav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wav"/><Relationship Id="rId2" Type="http://schemas.microsoft.com/office/2007/relationships/media" Target="../media/media3.wav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wav"/><Relationship Id="rId2" Type="http://schemas.microsoft.com/office/2007/relationships/media" Target="../media/media4.wav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wav"/><Relationship Id="rId2" Type="http://schemas.microsoft.com/office/2007/relationships/media" Target="../media/media5.wav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9113" y="692150"/>
            <a:ext cx="7775575" cy="2016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ČESKÁ LITERATURA 8 -9 </a:t>
            </a:r>
            <a:br>
              <a:rPr lang="cs-CZ" dirty="0" smtClean="0"/>
            </a:br>
            <a:r>
              <a:rPr lang="cs-CZ" dirty="0" smtClean="0"/>
              <a:t>VRCHOL ČESKÉ STŘEDOVĚKÉ LITERATURY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5661025"/>
            <a:ext cx="8064500" cy="742950"/>
          </a:xfr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45815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 smtClean="0"/>
              <a:t>VY_32_INOVACE_X-A-16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579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</p:spPr>
        <p:txBody>
          <a:bodyPr/>
          <a:lstStyle/>
          <a:p>
            <a:r>
              <a:rPr lang="cs-CZ" dirty="0" smtClean="0"/>
              <a:t>STARŠÍ ČESKÁ LITERATURA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228180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LITERÁRNÍ PAMÁTKY 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12. – 14. STOLETÍ</a:t>
            </a:r>
          </a:p>
          <a:p>
            <a:r>
              <a:rPr lang="cs-CZ" b="1" i="1" dirty="0" smtClean="0">
                <a:solidFill>
                  <a:srgbClr val="FFC000"/>
                </a:solidFill>
              </a:rPr>
              <a:t>ČESKY A LATINSKY PSANÉ</a:t>
            </a:r>
          </a:p>
        </p:txBody>
      </p:sp>
      <p:pic>
        <p:nvPicPr>
          <p:cNvPr id="3" name="Zvuk 2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07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4"/>
    </mc:Choice>
    <mc:Fallback xmlns="">
      <p:transition spd="slow" advTm="5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ČESKY PSANÉ TEXTY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02190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nejstarší česky psaná literární památka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b="1" i="1" u="sng" dirty="0" smtClean="0">
                <a:solidFill>
                  <a:srgbClr val="CC0066"/>
                </a:solidFill>
              </a:rPr>
              <a:t>SVATÝ VÁCLAVE </a:t>
            </a:r>
            <a:r>
              <a:rPr lang="cs-CZ" dirty="0" smtClean="0"/>
              <a:t>– </a:t>
            </a:r>
            <a:r>
              <a:rPr lang="cs-CZ" b="1" i="1" dirty="0" smtClean="0">
                <a:solidFill>
                  <a:srgbClr val="FF6600"/>
                </a:solidFill>
              </a:rPr>
              <a:t>duchovní píseň</a:t>
            </a:r>
            <a:endParaRPr lang="cs-CZ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6600"/>
                </a:solidFill>
              </a:rPr>
              <a:t> </a:t>
            </a:r>
            <a:r>
              <a:rPr lang="cs-CZ" dirty="0" smtClean="0">
                <a:solidFill>
                  <a:srgbClr val="FF6600"/>
                </a:solidFill>
              </a:rPr>
              <a:t>           </a:t>
            </a:r>
            <a:r>
              <a:rPr lang="cs-CZ" dirty="0" smtClean="0"/>
              <a:t>1.až 3. sloka vznikly ve </a:t>
            </a:r>
            <a:r>
              <a:rPr lang="cs-CZ" b="1" dirty="0" smtClean="0">
                <a:solidFill>
                  <a:srgbClr val="FF6600"/>
                </a:solidFill>
              </a:rPr>
              <a:t>12. století, </a:t>
            </a:r>
            <a:r>
              <a:rPr lang="cs-CZ" dirty="0" smtClean="0"/>
              <a:t>další sloky ve 14. a 15. století</a:t>
            </a:r>
          </a:p>
          <a:p>
            <a:pPr marL="0" indent="0">
              <a:buNone/>
            </a:pPr>
            <a:endParaRPr lang="cs-CZ" b="1" dirty="0" smtClean="0">
              <a:solidFill>
                <a:srgbClr val="FF6600"/>
              </a:solidFill>
            </a:endParaRPr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 flipV="1">
            <a:off x="8318500" y="6154736"/>
            <a:ext cx="609600" cy="1340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72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86">
        <p14:glitter pattern="hexagon"/>
      </p:transition>
    </mc:Choice>
    <mc:Fallback xmlns="">
      <p:transition spd="slow" advTm="1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Laicizace literatury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FF6600"/>
                </a:solidFill>
              </a:rPr>
              <a:t>od 13. století </a:t>
            </a:r>
            <a:r>
              <a:rPr lang="cs-CZ" dirty="0" smtClean="0"/>
              <a:t>se rozvíjí </a:t>
            </a:r>
            <a:r>
              <a:rPr lang="cs-CZ" dirty="0" smtClean="0">
                <a:solidFill>
                  <a:srgbClr val="FF6600"/>
                </a:solidFill>
              </a:rPr>
              <a:t>gotika</a:t>
            </a:r>
          </a:p>
          <a:p>
            <a:r>
              <a:rPr lang="cs-CZ" dirty="0"/>
              <a:t> </a:t>
            </a:r>
            <a:r>
              <a:rPr lang="cs-CZ" dirty="0" smtClean="0"/>
              <a:t>v literatuře se objevují  </a:t>
            </a:r>
            <a:r>
              <a:rPr lang="cs-CZ" b="1" dirty="0" smtClean="0">
                <a:solidFill>
                  <a:srgbClr val="00B050"/>
                </a:solidFill>
              </a:rPr>
              <a:t>světská témata  </a:t>
            </a:r>
            <a:r>
              <a:rPr lang="cs-CZ" dirty="0" smtClean="0"/>
              <a:t>(láska, řemesla, život lidí) </a:t>
            </a:r>
          </a:p>
          <a:p>
            <a:r>
              <a:rPr lang="cs-CZ" dirty="0"/>
              <a:t> </a:t>
            </a:r>
            <a:r>
              <a:rPr lang="cs-CZ" dirty="0" smtClean="0"/>
              <a:t>nové žánry v 14. a 15. století :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>
                <a:solidFill>
                  <a:srgbClr val="FF6600"/>
                </a:solidFill>
              </a:rPr>
              <a:t>rytířský epos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6600"/>
                </a:solidFill>
              </a:rPr>
              <a:t>                             milostná píseň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6600"/>
                </a:solidFill>
              </a:rPr>
              <a:t> </a:t>
            </a:r>
            <a:r>
              <a:rPr lang="cs-CZ" b="1" dirty="0" smtClean="0">
                <a:solidFill>
                  <a:srgbClr val="FF6600"/>
                </a:solidFill>
              </a:rPr>
              <a:t>                            satirické skladby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6600"/>
                </a:solidFill>
              </a:rPr>
              <a:t> </a:t>
            </a:r>
            <a:r>
              <a:rPr lang="cs-CZ" b="1" dirty="0" smtClean="0">
                <a:solidFill>
                  <a:srgbClr val="FF6600"/>
                </a:solidFill>
              </a:rPr>
              <a:t>                            cestopisy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70">
        <p14:honeycomb/>
      </p:transition>
    </mc:Choice>
    <mc:Fallback xmlns="">
      <p:transition spd="slow" advTm="37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solidFill>
                  <a:srgbClr val="CC0066"/>
                </a:solidFill>
              </a:rPr>
              <a:t>KRONIKA TAK ŘEČENÉHO DALIMILA</a:t>
            </a:r>
            <a:endParaRPr lang="cs-CZ" b="1" i="1" u="sng" dirty="0">
              <a:solidFill>
                <a:srgbClr val="CC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92D050"/>
                </a:solidFill>
              </a:rPr>
              <a:t>neznáme autora</a:t>
            </a:r>
            <a:r>
              <a:rPr lang="cs-CZ" dirty="0" smtClean="0"/>
              <a:t>, snad pocházel z řad měšťanů nebo nižší šlechty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FF6600"/>
                </a:solidFill>
              </a:rPr>
              <a:t>vznikala v letech 1310 – 1314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zachycuje události s vlasteneckým zápalem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92D050"/>
                </a:solidFill>
              </a:rPr>
              <a:t>kritizuje novoty z ciziny</a:t>
            </a:r>
            <a:r>
              <a:rPr lang="cs-CZ" dirty="0" smtClean="0"/>
              <a:t> – hry v kostky, hazard, cizí královny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92D050"/>
                </a:solidFill>
              </a:rPr>
              <a:t>události jsou zaznamenány až do roku 1310 </a:t>
            </a:r>
            <a:r>
              <a:rPr lang="cs-CZ" dirty="0" smtClean="0"/>
              <a:t>(nástup </a:t>
            </a:r>
            <a:r>
              <a:rPr lang="cs-CZ" dirty="0"/>
              <a:t>L</a:t>
            </a:r>
            <a:r>
              <a:rPr lang="cs-CZ" dirty="0" smtClean="0"/>
              <a:t>ucemburků na trůn)</a:t>
            </a:r>
            <a:endParaRPr lang="cs-CZ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45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327">
        <p14:shred/>
      </p:transition>
    </mc:Choice>
    <mc:Fallback xmlns="">
      <p:transition spd="slow" advTm="3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Literární památky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 psané latinsky a česky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b="1" i="1" u="sng" dirty="0" smtClean="0">
                <a:solidFill>
                  <a:srgbClr val="CC0066"/>
                </a:solidFill>
              </a:rPr>
              <a:t>KAREL IV. – VLASTNÍ ŽIVOTOPIS (VITA CAROLI)</a:t>
            </a:r>
          </a:p>
          <a:p>
            <a:pPr marL="0" indent="0">
              <a:buNone/>
            </a:pPr>
            <a:r>
              <a:rPr lang="cs-CZ" dirty="0" smtClean="0"/>
              <a:t>      je napsán </a:t>
            </a:r>
            <a:r>
              <a:rPr lang="cs-CZ" b="1" dirty="0" smtClean="0">
                <a:solidFill>
                  <a:srgbClr val="92D050"/>
                </a:solidFill>
              </a:rPr>
              <a:t>latinsky</a:t>
            </a:r>
          </a:p>
          <a:p>
            <a:pPr marL="0" indent="0">
              <a:buNone/>
            </a:pPr>
            <a:r>
              <a:rPr lang="cs-CZ" dirty="0" smtClean="0"/>
              <a:t>      měl být </a:t>
            </a:r>
            <a:r>
              <a:rPr lang="cs-CZ" b="1" dirty="0" smtClean="0">
                <a:solidFill>
                  <a:srgbClr val="92D050"/>
                </a:solidFill>
              </a:rPr>
              <a:t>vzorem chování panovníka </a:t>
            </a:r>
            <a:r>
              <a:rPr lang="cs-CZ" dirty="0" smtClean="0"/>
              <a:t>pro Karlovy následovníky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b="1" i="1" u="sng" dirty="0" smtClean="0">
                <a:solidFill>
                  <a:srgbClr val="CC0066"/>
                </a:solidFill>
              </a:rPr>
              <a:t>ALEXANDREIDA </a:t>
            </a:r>
            <a:r>
              <a:rPr lang="cs-CZ" dirty="0" smtClean="0">
                <a:solidFill>
                  <a:srgbClr val="CC0066"/>
                </a:solidFill>
              </a:rPr>
              <a:t> </a:t>
            </a:r>
            <a:r>
              <a:rPr lang="cs-CZ" b="1" i="1" dirty="0" smtClean="0">
                <a:solidFill>
                  <a:srgbClr val="FF6600"/>
                </a:solidFill>
              </a:rPr>
              <a:t>- rytířský epos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vypráví o hrdinských činech Alexandra Velikého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děj se odehrává v rytířském prostředí</a:t>
            </a:r>
            <a:endParaRPr lang="cs-CZ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699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">
        <p14:ferris dir="l"/>
      </p:transition>
    </mc:Choice>
    <mc:Fallback xmlns="">
      <p:transition spd="slow" advTm="2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Literární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FF6600"/>
                </a:solidFill>
              </a:rPr>
              <a:t>legendy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6600"/>
                </a:solidFill>
              </a:rPr>
              <a:t>         </a:t>
            </a:r>
            <a:r>
              <a:rPr lang="cs-CZ" b="1" i="1" u="sng" dirty="0" smtClean="0">
                <a:solidFill>
                  <a:srgbClr val="CC0066"/>
                </a:solidFill>
              </a:rPr>
              <a:t>ŽIVOT SVATÉ KATEŘINY </a:t>
            </a:r>
            <a:r>
              <a:rPr lang="cs-CZ" dirty="0" smtClean="0"/>
              <a:t>– cizí téma</a:t>
            </a:r>
            <a:endParaRPr lang="cs-CZ" b="1" i="1" u="sng" dirty="0" smtClean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CC0066"/>
                </a:solidFill>
              </a:rPr>
              <a:t>        </a:t>
            </a:r>
            <a:r>
              <a:rPr lang="cs-CZ" b="1" i="1" u="sng" dirty="0" smtClean="0">
                <a:solidFill>
                  <a:srgbClr val="CC0066"/>
                </a:solidFill>
              </a:rPr>
              <a:t> LEGENDA O SVATÉM PROKOPOVI </a:t>
            </a:r>
            <a:r>
              <a:rPr lang="cs-CZ" dirty="0" smtClean="0"/>
              <a:t> - o českém světci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FF6600"/>
                </a:solidFill>
              </a:rPr>
              <a:t> světská lyrika – milostné písně a básně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6600"/>
                </a:solidFill>
              </a:rPr>
              <a:t>žákovská poezie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FF6600"/>
                </a:solidFill>
              </a:rPr>
              <a:t> satirické skladby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6600"/>
                </a:solidFill>
              </a:rPr>
              <a:t>          </a:t>
            </a:r>
            <a:r>
              <a:rPr lang="cs-CZ" b="1" i="1" u="sng" dirty="0" smtClean="0">
                <a:solidFill>
                  <a:srgbClr val="CC0066"/>
                </a:solidFill>
              </a:rPr>
              <a:t>PODKONÍ A ŽÁK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0066"/>
                </a:solidFill>
              </a:rPr>
              <a:t>          </a:t>
            </a:r>
            <a:r>
              <a:rPr lang="cs-CZ" b="1" i="1" u="sng" dirty="0" smtClean="0">
                <a:solidFill>
                  <a:srgbClr val="CC0066"/>
                </a:solidFill>
              </a:rPr>
              <a:t>SATIRY O ŘEMESLNÍCÍCH A KONŠELÍCH</a:t>
            </a:r>
            <a:r>
              <a:rPr lang="cs-CZ" b="1" i="1" u="sng" dirty="0" smtClean="0">
                <a:solidFill>
                  <a:srgbClr val="FF6600"/>
                </a:solidFill>
              </a:rPr>
              <a:t>       </a:t>
            </a:r>
            <a:endParaRPr lang="cs-CZ" b="1" i="1" u="sng" dirty="0">
              <a:solidFill>
                <a:srgbClr val="FF6600"/>
              </a:solidFill>
            </a:endParaRPr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794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9">
        <p14:ripple/>
      </p:transition>
    </mc:Choice>
    <mc:Fallback xmlns="">
      <p:transition spd="slow" advTm="4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POUŽITÉ MATERIÁLY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SOUKAL. J.: Literární výchova pro 2.stupeň základní školy. 1. vyd. SPN Praha 2002.s.56 – 66.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Metodické pokyny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nového učiva</a:t>
            </a:r>
          </a:p>
          <a:p>
            <a:r>
              <a:rPr lang="cs-CZ" dirty="0" smtClean="0"/>
              <a:t>Zápis </a:t>
            </a:r>
            <a:r>
              <a:rPr lang="cs-CZ" smtClean="0"/>
              <a:t>nového učiva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9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|0|0|0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|0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|0|0|0|0|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285</Words>
  <Application>Microsoft Office PowerPoint</Application>
  <PresentationFormat>Předvádění na obrazovce (4:3)</PresentationFormat>
  <Paragraphs>46</Paragraphs>
  <Slides>9</Slides>
  <Notes>0</Notes>
  <HiddenSlides>0</HiddenSlides>
  <MMClips>5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ČESKÁ LITERATURA 8 -9  VRCHOL ČESKÉ STŘEDOVĚKÉ LITERATURY</vt:lpstr>
      <vt:lpstr>STARŠÍ ČESKÁ LITERATURA</vt:lpstr>
      <vt:lpstr>ČESKY PSANÉ TEXTY</vt:lpstr>
      <vt:lpstr>Laicizace literatury</vt:lpstr>
      <vt:lpstr>KRONIKA TAK ŘEČENÉHO DALIMILA</vt:lpstr>
      <vt:lpstr>Literární památky</vt:lpstr>
      <vt:lpstr>Literární památky</vt:lpstr>
      <vt:lpstr>POUŽITÉ MATERIÁLY</vt:lpstr>
      <vt:lpstr>Metodické pokyny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HUSITSKÁ LITERATURA</dc:title>
  <dc:creator>Renata Krejčíková</dc:creator>
  <cp:lastModifiedBy>Renata Krejčíková</cp:lastModifiedBy>
  <cp:revision>17</cp:revision>
  <dcterms:created xsi:type="dcterms:W3CDTF">2011-08-25T20:58:47Z</dcterms:created>
  <dcterms:modified xsi:type="dcterms:W3CDTF">2012-10-27T19:56:13Z</dcterms:modified>
</cp:coreProperties>
</file>