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2A97C-7509-4616-80B0-9E7A037FDC13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59472-CEA1-44CB-A19D-E5DDB219FC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100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5041-6DD0-43BF-841D-62DB55672942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6755-C6D7-4589-80B0-F0454E69C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5041-6DD0-43BF-841D-62DB55672942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6755-C6D7-4589-80B0-F0454E69C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5041-6DD0-43BF-841D-62DB55672942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6755-C6D7-4589-80B0-F0454E69C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5041-6DD0-43BF-841D-62DB55672942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6755-C6D7-4589-80B0-F0454E69C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5041-6DD0-43BF-841D-62DB55672942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6755-C6D7-4589-80B0-F0454E69C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5041-6DD0-43BF-841D-62DB55672942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6755-C6D7-4589-80B0-F0454E69C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5041-6DD0-43BF-841D-62DB55672942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6755-C6D7-4589-80B0-F0454E69C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5041-6DD0-43BF-841D-62DB55672942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6755-C6D7-4589-80B0-F0454E69C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5041-6DD0-43BF-841D-62DB55672942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6755-C6D7-4589-80B0-F0454E69C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5041-6DD0-43BF-841D-62DB55672942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6755-C6D7-4589-80B0-F0454E69C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5041-6DD0-43BF-841D-62DB55672942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6755-C6D7-4589-80B0-F0454E69C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5041-6DD0-43BF-841D-62DB55672942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26755-C6D7-4589-80B0-F0454E69C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Novin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4643438" y="1196975"/>
            <a:ext cx="4176712" cy="650875"/>
          </a:xfrm>
        </p:spPr>
        <p:txBody>
          <a:bodyPr/>
          <a:lstStyle/>
          <a:p>
            <a:pPr eaLnBrk="1" hangingPunct="1"/>
            <a:r>
              <a:rPr lang="cs-CZ" sz="2800" smtClean="0"/>
              <a:t>Digitální</a:t>
            </a:r>
            <a:r>
              <a:rPr lang="cs-CZ" sz="2400" smtClean="0"/>
              <a:t> </a:t>
            </a:r>
            <a:r>
              <a:rPr lang="cs-CZ" sz="2800" smtClean="0"/>
              <a:t>učební</a:t>
            </a:r>
            <a:r>
              <a:rPr lang="cs-CZ" sz="2400" smtClean="0"/>
              <a:t> </a:t>
            </a:r>
            <a:r>
              <a:rPr lang="cs-CZ" sz="2800" smtClean="0"/>
              <a:t>materiál</a:t>
            </a:r>
            <a:endParaRPr lang="cs-CZ" sz="2400" smtClean="0"/>
          </a:p>
        </p:txBody>
      </p:sp>
      <p:pic>
        <p:nvPicPr>
          <p:cNvPr id="2051" name="Obrázek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03875" cy="1368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88913"/>
            <a:ext cx="9461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86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8434503"/>
              </p:ext>
            </p:extLst>
          </p:nvPr>
        </p:nvGraphicFramePr>
        <p:xfrm>
          <a:off x="323850" y="1844675"/>
          <a:ext cx="8496300" cy="4683127"/>
        </p:xfrm>
        <a:graphic>
          <a:graphicData uri="http://schemas.openxmlformats.org/drawingml/2006/table">
            <a:tbl>
              <a:tblPr/>
              <a:tblGrid>
                <a:gridCol w="1263650"/>
                <a:gridCol w="1544638"/>
                <a:gridCol w="2016125"/>
                <a:gridCol w="2305050"/>
                <a:gridCol w="863600"/>
                <a:gridCol w="503237"/>
              </a:tblGrid>
              <a:tr h="341313">
                <a:tc gridSpan="3"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Název projektu: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Inovace vzdělávání na SPŠ a VOŠ Písek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90" marR="317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Číslo projektu: 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CZ.1.07/1.5.00/34.0010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90" marR="3179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9413">
                <a:tc gridSpan="6"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Škola: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Střední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imes New Roman" pitchFamily="18" charset="0"/>
                        </a:rPr>
                        <a:t> průmyslová škola a Vyšší odborná škola, Písek, Karla Čapka 402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90" marR="317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Předmět: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90" marR="317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OBN</a:t>
                      </a:r>
                    </a:p>
                  </a:txBody>
                  <a:tcPr marL="31790" marR="3179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Ročník: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90" marR="317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1790" marR="3179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 gridSpan="3">
                  <a:txBody>
                    <a:bodyPr/>
                    <a:lstStyle/>
                    <a:p>
                      <a:pPr marL="0" marR="0" lvl="0" indent="12065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Téma: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90" marR="317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4" gridSpan="3">
                  <a:txBody>
                    <a:bodyPr/>
                    <a:lstStyle/>
                    <a:p>
                      <a:pPr marL="0" marR="0" lvl="0" indent="1206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Média I. – masová komunikace</a:t>
                      </a:r>
                    </a:p>
                  </a:txBody>
                  <a:tcPr marL="31790" marR="3179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3850">
                <a:tc gridSpan="3"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Tematický okruh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Člověk 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jako občan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90" marR="3179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0363">
                <a:tc gridSpan="2"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Jméno autora: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Mgr. Ludmila Klavíková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790" marR="317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Datum tvorby: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duben 2013</a:t>
                      </a:r>
                    </a:p>
                  </a:txBody>
                  <a:tcPr marL="31790" marR="3179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4213">
                <a:tc gridSpan="3"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Kód materiálu: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OPVK_1.5_DUM_III/2_OBN_KA017</a:t>
                      </a:r>
                    </a:p>
                    <a:p>
                      <a:pPr marL="0" marR="0" lvl="0" indent="120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Soubor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09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VYSTUPY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VY_32_INOVACE_OBN_KA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017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90" marR="317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728787">
                <a:tc gridSpan="6"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Anotace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:  Seznámení se základními pojmy masové komunikace.</a:t>
                      </a:r>
                    </a:p>
                    <a:p>
                      <a:pPr marL="0" marR="0" lvl="0" indent="120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90" marR="3179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3739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funkce společenské kontroly –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upozorňuje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negativní jevy  a problémy ve společnosti, např. na aktuální politické otázky, sporné činy politiků, zároveň v totalitních režimech je to významný nástroj formování politických postojů lidí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funkce agitace (přesvědčovací, získávací) –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média vytváří prostor, kde se střetávají různé zájmy, zejména politické a ekonomické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Titulní stránka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Carolových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novin (Štrasburk 1605), první polské noviny (Krakov 1661)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lavikova\Pictures\noviny 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0" y="2097881"/>
            <a:ext cx="2794000" cy="3530600"/>
          </a:xfrm>
          <a:prstGeom prst="rect">
            <a:avLst/>
          </a:prstGeom>
          <a:noFill/>
        </p:spPr>
      </p:pic>
      <p:pic>
        <p:nvPicPr>
          <p:cNvPr id="1027" name="Picture 3" descr="C:\Users\klavikova\Pictures\noviny 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9750" y="2382044"/>
            <a:ext cx="2095500" cy="2962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Zdroje informací pro média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politici, státní úředníci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policie, soudy a další významné instituce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zprávy z tiskových kanceláří, např. ČTK,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Reuters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tzv.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investigativní žurnalistika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kdy sami novináři vyhledají určitý problém, který pak podrobně zkoumají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Redakce mají dopředu naplánováno, jaké události budou v daný den sledovat, kolik prostoru jim bude třeba věnovat a kam který novinář půjde.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Literatura, citace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http://cs.wikipedia.org/wiki/Noviny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:Titulní stránka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Carolových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novin , První polské noviny (Krakov 1661)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DENGLEROVÁ, Denisa.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Společenské vědy pro střední školy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1. Brno: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Didaktis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c2009, 83 s. ISBN 978-807-3581-442.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DVOŘÁK, Jan.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Odmaturuj! ze společenských věd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Aktualiz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1. Brno: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Didaktis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c2008, 256 s. Odmaturuj!. ISBN 978-80-7358-122-0. 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MÉDIA I.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Sociální komunikace, primitivní, tradiční a moderní komunikace, masová komunikace, masová média, funkce médií, zdroje informací 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Sociální komunikace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proces, kdy se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sdělují či vyměňují informace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jedná se o typ sociální interakce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komunikace se dělí na: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verbální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tj. slovní komunikaci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neverbální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tj. mimoslovní (gesta, mimika,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tón hlasu, pozici těla atd.)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3 základní formy komunikace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primitivní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(tváří v tvář), zdrojem informace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pouze lidská paměť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tradiční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(psané texty), zdrojem informací jsou knihy, schopnost čtení se stává nezbytnou součástí vědění populace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moderní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(masová komunikace), zdrojem informací je sdělovací technika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    </a:t>
            </a:r>
            <a:r>
              <a:rPr lang="cs-CZ" sz="3900" dirty="0" smtClean="0">
                <a:latin typeface="Times New Roman" pitchFamily="18" charset="0"/>
                <a:cs typeface="Times New Roman" pitchFamily="18" charset="0"/>
              </a:rPr>
              <a:t>Vývoj komunikačních systémů, jejichž prostřednictvím se uchovávají a rozšiřují informace, ovlivnil pokrok lidstva. Lze vydělit pět epoch rozvoje komunikace: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znamení a signály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mluvení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psaní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tisk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masová komunikace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MASOVÁ KOMUNIKACE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jedna z forem mezilidské komunikace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používá takové technologie (tisk, rozhlas, televize, internet), které umožňují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jednosměrně </a:t>
            </a:r>
            <a:br>
              <a:rPr lang="cs-C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(bez zpětné vazby)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předávat velké množství informací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velkému množství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anonymních příjemců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příjemce ale nemusí být vůbec žádný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skupina příjemců je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různorodá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 život v moderní společnosti je nutný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rychlý přístup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 velkému množství informací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Masová média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angl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mass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media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souhrnné označení pro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prostředky masové komunikace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(hromadné sdělovací prostředky)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slouží k předávání informací najednou velkým skupinám lidí ( k masové komunikaci)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 nejvýznamnějším řadíme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tisk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rozhlas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televize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internet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Funkce médií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počátek masové komunikace je spojen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 příchodem novin na začátku 19.století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s rozšířením rozhlasu, filmu a televize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počátku 20. století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masmédia mají velký vliv na společnost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jako celek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funkce zprostředkování informací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co nejširší skupině příjemců – jsou zdrojem informací,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ale i dezinformací, určují priority, o kterých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 informuje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interpretační funkce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– vykládají souvztažnosti a formují veřejné mínění, ale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 manipulují veřejným míněním, nutí lidem, jak mají informace chápat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zábavní funkce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– nabízejí zábavu (televizní soutěže, poslech hudby, on-line hry, ale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 kultura se může stát předmětem komerce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433</Words>
  <Application>Microsoft Office PowerPoint</Application>
  <PresentationFormat>Předvádění na obrazovce (4:3)</PresentationFormat>
  <Paragraphs>64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Digitální učební materiál</vt:lpstr>
      <vt:lpstr>MÉDIA I.</vt:lpstr>
      <vt:lpstr>Sociální komunikace</vt:lpstr>
      <vt:lpstr>3 základní formy komunikace</vt:lpstr>
      <vt:lpstr>Snímek 5</vt:lpstr>
      <vt:lpstr>MASOVÁ KOMUNIKACE</vt:lpstr>
      <vt:lpstr>Masová média</vt:lpstr>
      <vt:lpstr>Funkce médií</vt:lpstr>
      <vt:lpstr>Snímek 9</vt:lpstr>
      <vt:lpstr>Snímek 10</vt:lpstr>
      <vt:lpstr>Titulní stránka Carolových novin (Štrasburk 1605), první polské noviny (Krakov 1661)</vt:lpstr>
      <vt:lpstr>Zdroje informací pro média</vt:lpstr>
      <vt:lpstr>Literatura, citace</vt:lpstr>
    </vt:vector>
  </TitlesOfParts>
  <Company>SPS/VOS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MÉDIA I.</dc:title>
  <dc:creator>Ludmila Klavíková</dc:creator>
  <cp:lastModifiedBy>siroky</cp:lastModifiedBy>
  <cp:revision>20</cp:revision>
  <dcterms:created xsi:type="dcterms:W3CDTF">2013-04-06T02:22:32Z</dcterms:created>
  <dcterms:modified xsi:type="dcterms:W3CDTF">2013-04-21T17:33:10Z</dcterms:modified>
</cp:coreProperties>
</file>