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E3D1-0BB3-4619-8FBB-24178601237D}" type="datetimeFigureOut">
              <a:rPr lang="cs-CZ" smtClean="0"/>
              <a:t>16.8.2012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3789-14C1-4322-8AEC-20C5E3434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4024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E3D1-0BB3-4619-8FBB-24178601237D}" type="datetimeFigureOut">
              <a:rPr lang="cs-CZ" smtClean="0"/>
              <a:t>16.8.2012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3789-14C1-4322-8AEC-20C5E3434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6337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E3D1-0BB3-4619-8FBB-24178601237D}" type="datetimeFigureOut">
              <a:rPr lang="cs-CZ" smtClean="0"/>
              <a:t>16.8.2012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3789-14C1-4322-8AEC-20C5E3434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4668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E3D1-0BB3-4619-8FBB-24178601237D}" type="datetimeFigureOut">
              <a:rPr lang="cs-CZ" smtClean="0"/>
              <a:t>16.8.2012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3789-14C1-4322-8AEC-20C5E3434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316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E3D1-0BB3-4619-8FBB-24178601237D}" type="datetimeFigureOut">
              <a:rPr lang="cs-CZ" smtClean="0"/>
              <a:t>16.8.2012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3789-14C1-4322-8AEC-20C5E3434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625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E3D1-0BB3-4619-8FBB-24178601237D}" type="datetimeFigureOut">
              <a:rPr lang="cs-CZ" smtClean="0"/>
              <a:t>16.8.2012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3789-14C1-4322-8AEC-20C5E3434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541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E3D1-0BB3-4619-8FBB-24178601237D}" type="datetimeFigureOut">
              <a:rPr lang="cs-CZ" smtClean="0"/>
              <a:t>16.8.2012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3789-14C1-4322-8AEC-20C5E3434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318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E3D1-0BB3-4619-8FBB-24178601237D}" type="datetimeFigureOut">
              <a:rPr lang="cs-CZ" smtClean="0"/>
              <a:t>16.8.2012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3789-14C1-4322-8AEC-20C5E3434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4715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E3D1-0BB3-4619-8FBB-24178601237D}" type="datetimeFigureOut">
              <a:rPr lang="cs-CZ" smtClean="0"/>
              <a:t>16.8.2012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3789-14C1-4322-8AEC-20C5E3434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040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E3D1-0BB3-4619-8FBB-24178601237D}" type="datetimeFigureOut">
              <a:rPr lang="cs-CZ" smtClean="0"/>
              <a:t>16.8.2012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3789-14C1-4322-8AEC-20C5E3434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09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4E3D1-0BB3-4619-8FBB-24178601237D}" type="datetimeFigureOut">
              <a:rPr lang="cs-CZ" smtClean="0"/>
              <a:t>16.8.2012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3789-14C1-4322-8AEC-20C5E3434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089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4E3D1-0BB3-4619-8FBB-24178601237D}" type="datetimeFigureOut">
              <a:rPr lang="cs-CZ" smtClean="0"/>
              <a:t>16.8.2012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83789-14C1-4322-8AEC-20C5E34346D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621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9113" y="692150"/>
            <a:ext cx="7775575" cy="2016125"/>
          </a:xfrm>
        </p:spPr>
        <p:txBody>
          <a:bodyPr/>
          <a:lstStyle/>
          <a:p>
            <a:r>
              <a:rPr lang="cs-CZ" dirty="0" smtClean="0"/>
              <a:t>ČESKÁ LITERATURA 8 -9 </a:t>
            </a:r>
            <a:br>
              <a:rPr lang="cs-CZ" dirty="0" smtClean="0"/>
            </a:br>
            <a:r>
              <a:rPr lang="cs-CZ" dirty="0"/>
              <a:t>NEJSTARŠÍ LITERÁRNÍ PAMÁTKY</a:t>
            </a:r>
            <a:endParaRPr lang="cs-CZ" dirty="0" smtClean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type="subTitle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5661025"/>
            <a:ext cx="8064500" cy="742950"/>
          </a:xfrm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827088" y="4581525"/>
            <a:ext cx="7200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400" b="1" dirty="0" smtClean="0"/>
              <a:t>VY_32_INOVACE_X-A-15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68605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016223"/>
          </a:xfrm>
        </p:spPr>
        <p:txBody>
          <a:bodyPr/>
          <a:lstStyle/>
          <a:p>
            <a:r>
              <a:rPr lang="cs-CZ" dirty="0" smtClean="0"/>
              <a:t>NEJSTARŠÍ LITERÁRNÍ PAMÁTKY</a:t>
            </a:r>
            <a:endParaRPr lang="cs-CZ" dirty="0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1403648" y="2564904"/>
            <a:ext cx="6400800" cy="2857872"/>
          </a:xfrm>
        </p:spPr>
        <p:txBody>
          <a:bodyPr/>
          <a:lstStyle/>
          <a:p>
            <a:r>
              <a:rPr lang="cs-CZ" b="1" u="sng" dirty="0" smtClean="0">
                <a:solidFill>
                  <a:srgbClr val="FF0000"/>
                </a:solidFill>
              </a:rPr>
              <a:t>Z 10.- 12. STOLETÍ</a:t>
            </a:r>
          </a:p>
          <a:p>
            <a:endParaRPr lang="cs-CZ" b="1" u="sng" dirty="0" smtClean="0">
              <a:solidFill>
                <a:srgbClr val="FF0000"/>
              </a:solidFill>
            </a:endParaRPr>
          </a:p>
          <a:p>
            <a:r>
              <a:rPr lang="cs-CZ" b="1" i="1" dirty="0" smtClean="0">
                <a:solidFill>
                  <a:srgbClr val="FFC000"/>
                </a:solidFill>
              </a:rPr>
              <a:t>STAROSLOVĚNSKY A LATINSKY PSANÉ</a:t>
            </a:r>
          </a:p>
        </p:txBody>
      </p:sp>
    </p:spTree>
    <p:extLst>
      <p:ext uri="{BB962C8B-B14F-4D97-AF65-F5344CB8AC3E}">
        <p14:creationId xmlns:p14="http://schemas.microsoft.com/office/powerpoint/2010/main" val="316500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r>
              <a:rPr lang="cs-CZ" u="sng" dirty="0" smtClean="0"/>
              <a:t>STAROSLOVĚNSKY PSANÉ TEXTY</a:t>
            </a:r>
            <a:br>
              <a:rPr lang="cs-CZ" u="sng" dirty="0" smtClean="0"/>
            </a:br>
            <a:r>
              <a:rPr lang="cs-CZ" u="sng" dirty="0" smtClean="0"/>
              <a:t> (9. – 10.století)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281339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cs-CZ" sz="6700" dirty="0" smtClean="0"/>
              <a:t> z </a:t>
            </a:r>
            <a:r>
              <a:rPr lang="cs-CZ" sz="6700" b="1" u="sng" dirty="0" smtClean="0">
                <a:solidFill>
                  <a:srgbClr val="00B050"/>
                </a:solidFill>
              </a:rPr>
              <a:t>Velké Moravy </a:t>
            </a:r>
            <a:r>
              <a:rPr lang="cs-CZ" sz="6700" dirty="0" smtClean="0"/>
              <a:t>– jsou spojeny s </a:t>
            </a:r>
            <a:r>
              <a:rPr lang="cs-CZ" sz="6700" b="1" i="1" dirty="0" smtClean="0">
                <a:solidFill>
                  <a:srgbClr val="92D050"/>
                </a:solidFill>
              </a:rPr>
              <a:t>působením věrozvěstů Konstantina (Cyrila) a Metoděje</a:t>
            </a:r>
          </a:p>
          <a:p>
            <a:pPr marL="0" indent="0">
              <a:buNone/>
            </a:pPr>
            <a:r>
              <a:rPr lang="cs-CZ" sz="6700" dirty="0" smtClean="0"/>
              <a:t>     - psány </a:t>
            </a:r>
            <a:r>
              <a:rPr lang="cs-CZ" sz="6700" b="1" i="1" u="sng" dirty="0" smtClean="0">
                <a:solidFill>
                  <a:srgbClr val="00B050"/>
                </a:solidFill>
              </a:rPr>
              <a:t>hlaholicí</a:t>
            </a:r>
            <a:r>
              <a:rPr lang="cs-CZ" sz="6700" dirty="0" smtClean="0"/>
              <a:t> ( písmo vytvořené      věrozvěsty) </a:t>
            </a:r>
            <a:r>
              <a:rPr lang="cs-CZ" sz="6700" b="1" i="1" dirty="0" smtClean="0">
                <a:solidFill>
                  <a:srgbClr val="00B050"/>
                </a:solidFill>
              </a:rPr>
              <a:t>a </a:t>
            </a:r>
            <a:r>
              <a:rPr lang="cs-CZ" sz="6700" dirty="0" smtClean="0"/>
              <a:t>později zjednodušenou </a:t>
            </a:r>
            <a:r>
              <a:rPr lang="cs-CZ" sz="6700" b="1" i="1" u="sng" dirty="0" smtClean="0">
                <a:solidFill>
                  <a:srgbClr val="00B050"/>
                </a:solidFill>
              </a:rPr>
              <a:t>cyrilicí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sz="4600" dirty="0"/>
              <a:t> </a:t>
            </a:r>
            <a:r>
              <a:rPr lang="cs-CZ" sz="4600" dirty="0" smtClean="0"/>
              <a:t>   </a:t>
            </a:r>
            <a:r>
              <a:rPr lang="cs-CZ" sz="6700" b="1" i="1" u="sng" dirty="0" smtClean="0">
                <a:solidFill>
                  <a:srgbClr val="FF0066"/>
                </a:solidFill>
              </a:rPr>
              <a:t>části BIBLE </a:t>
            </a:r>
            <a:r>
              <a:rPr lang="cs-CZ" sz="6700" dirty="0" smtClean="0"/>
              <a:t>– překlad pro potřeby kněžích</a:t>
            </a:r>
          </a:p>
          <a:p>
            <a:r>
              <a:rPr lang="cs-CZ" sz="6700" dirty="0"/>
              <a:t> </a:t>
            </a:r>
            <a:r>
              <a:rPr lang="cs-CZ" sz="6700" dirty="0" smtClean="0"/>
              <a:t>   </a:t>
            </a:r>
            <a:r>
              <a:rPr lang="cs-CZ" sz="6700" b="1" dirty="0" smtClean="0">
                <a:solidFill>
                  <a:schemeClr val="accent6"/>
                </a:solidFill>
              </a:rPr>
              <a:t>legendy</a:t>
            </a:r>
            <a:r>
              <a:rPr lang="cs-CZ" sz="6700" dirty="0" smtClean="0"/>
              <a:t>      </a:t>
            </a:r>
            <a:r>
              <a:rPr lang="cs-CZ" sz="6700" b="1" i="1" u="sng" dirty="0" smtClean="0">
                <a:solidFill>
                  <a:srgbClr val="FF0066"/>
                </a:solidFill>
              </a:rPr>
              <a:t>ŽIVOT KONSTANTINŮV</a:t>
            </a:r>
          </a:p>
          <a:p>
            <a:pPr marL="0" indent="0">
              <a:buNone/>
            </a:pPr>
            <a:r>
              <a:rPr lang="cs-CZ" sz="6700" b="1" i="1" dirty="0" smtClean="0">
                <a:solidFill>
                  <a:srgbClr val="FF0066"/>
                </a:solidFill>
              </a:rPr>
              <a:t>                            </a:t>
            </a:r>
            <a:r>
              <a:rPr lang="cs-CZ" sz="6700" b="1" i="1" u="sng" dirty="0" smtClean="0">
                <a:solidFill>
                  <a:srgbClr val="FF0066"/>
                </a:solidFill>
              </a:rPr>
              <a:t>ŽIVOT METODĚJŮV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628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/>
              <a:t>STAROSLOVĚNSKY PSANÉ TEXTY</a:t>
            </a:r>
            <a:br>
              <a:rPr lang="cs-CZ" u="sng" dirty="0"/>
            </a:br>
            <a:r>
              <a:rPr lang="cs-CZ" u="sng" dirty="0"/>
              <a:t> </a:t>
            </a:r>
            <a:r>
              <a:rPr lang="cs-CZ" u="sng" dirty="0" smtClean="0"/>
              <a:t>(10. století</a:t>
            </a:r>
            <a:r>
              <a:rPr lang="cs-CZ" u="sng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cs-CZ" dirty="0" smtClean="0"/>
              <a:t> </a:t>
            </a:r>
            <a:r>
              <a:rPr lang="cs-CZ" b="1" u="sng" dirty="0" smtClean="0">
                <a:solidFill>
                  <a:srgbClr val="00B050"/>
                </a:solidFill>
              </a:rPr>
              <a:t>z Čech </a:t>
            </a:r>
            <a:r>
              <a:rPr lang="cs-CZ" dirty="0" smtClean="0"/>
              <a:t>– spojeny </a:t>
            </a:r>
            <a:r>
              <a:rPr lang="cs-CZ" b="1" u="sng" dirty="0" smtClean="0">
                <a:solidFill>
                  <a:srgbClr val="00B050"/>
                </a:solidFill>
              </a:rPr>
              <a:t>se Sázavským klášterem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nejstarší </a:t>
            </a:r>
            <a:r>
              <a:rPr lang="cs-CZ" b="1" dirty="0" smtClean="0">
                <a:solidFill>
                  <a:schemeClr val="accent6"/>
                </a:solidFill>
              </a:rPr>
              <a:t>duchovní píseň  z konce 10. století,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6"/>
                </a:solidFill>
              </a:rPr>
              <a:t>     staroslověnského původu</a:t>
            </a:r>
          </a:p>
          <a:p>
            <a:pPr marL="0" indent="0" algn="ctr">
              <a:buNone/>
            </a:pPr>
            <a:r>
              <a:rPr lang="cs-CZ" b="1" i="1" u="sng" dirty="0">
                <a:solidFill>
                  <a:srgbClr val="FF0066"/>
                </a:solidFill>
              </a:rPr>
              <a:t> </a:t>
            </a:r>
            <a:r>
              <a:rPr lang="cs-CZ" b="1" i="1" u="sng" dirty="0" smtClean="0">
                <a:solidFill>
                  <a:srgbClr val="FF0066"/>
                </a:solidFill>
              </a:rPr>
              <a:t>    HOSPODINE, POMILUJ NY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- je modlitbou za mír, hojnost úrody  a ochranu země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- sloužila jako první hymna</a:t>
            </a:r>
          </a:p>
          <a:p>
            <a:r>
              <a:rPr lang="cs-CZ" dirty="0"/>
              <a:t> </a:t>
            </a:r>
            <a:r>
              <a:rPr lang="cs-CZ" b="1" dirty="0" smtClean="0">
                <a:solidFill>
                  <a:schemeClr val="accent6"/>
                </a:solidFill>
              </a:rPr>
              <a:t>legenda</a:t>
            </a:r>
            <a:r>
              <a:rPr lang="cs-CZ" dirty="0" smtClean="0"/>
              <a:t>     </a:t>
            </a:r>
            <a:r>
              <a:rPr lang="cs-CZ" b="1" i="1" u="sng" dirty="0" smtClean="0">
                <a:solidFill>
                  <a:srgbClr val="FF0066"/>
                </a:solidFill>
              </a:rPr>
              <a:t>ŽIVOT SVATÉHO VÁCLAVA</a:t>
            </a:r>
            <a:endParaRPr lang="cs-CZ" b="1" i="1" u="sng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106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u="sng" dirty="0" smtClean="0">
                <a:solidFill>
                  <a:srgbClr val="FF0066"/>
                </a:solidFill>
              </a:rPr>
              <a:t>Hospodine pomiluj </a:t>
            </a:r>
            <a:r>
              <a:rPr lang="cs-CZ" b="1" i="1" u="sng" dirty="0" err="1" smtClean="0">
                <a:solidFill>
                  <a:srgbClr val="FF0066"/>
                </a:solidFill>
              </a:rPr>
              <a:t>ny</a:t>
            </a:r>
            <a:endParaRPr lang="cs-CZ" b="1" i="1" u="sng" dirty="0">
              <a:solidFill>
                <a:srgbClr val="FF006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HOSPODINE, POMILUJ NY!</a:t>
            </a:r>
            <a:r>
              <a:rPr lang="cs-CZ" sz="2400" dirty="0" smtClean="0"/>
              <a:t> Smiluj se nad námi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JEZIKRISTE, POMILUJ NY!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TY, SPASE VŠEHO MIRA, </a:t>
            </a:r>
            <a:r>
              <a:rPr lang="cs-CZ" sz="2400" dirty="0" smtClean="0"/>
              <a:t>spasiteli celého světa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SPASIŽ NY; I USLYŠIŽ, </a:t>
            </a:r>
            <a:r>
              <a:rPr lang="cs-CZ" sz="2400" dirty="0" smtClean="0"/>
              <a:t>spas nás a slyš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HOSPODINE, HLASY NÁŠĚ!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DAJ NÁM VŠĚM, HOSPODINE,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ŽIZŇ A MIR V ZEMI! </a:t>
            </a:r>
            <a:r>
              <a:rPr lang="cs-CZ" sz="2400" dirty="0" smtClean="0"/>
              <a:t>Život (hojnost úrody) a pokoj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KRLEŠ! KRLEŠ! KRLEŠ!</a:t>
            </a:r>
            <a:r>
              <a:rPr lang="cs-CZ" sz="2400" dirty="0" smtClean="0"/>
              <a:t> (</a:t>
            </a:r>
            <a:r>
              <a:rPr lang="cs-CZ" sz="2400" dirty="0"/>
              <a:t>K</a:t>
            </a:r>
            <a:r>
              <a:rPr lang="cs-CZ" sz="2400" dirty="0" smtClean="0"/>
              <a:t>yrie </a:t>
            </a:r>
            <a:r>
              <a:rPr lang="cs-CZ" sz="2400" dirty="0" err="1" smtClean="0"/>
              <a:t>eleison</a:t>
            </a:r>
            <a:r>
              <a:rPr lang="cs-CZ" sz="2400" dirty="0" smtClean="0"/>
              <a:t>!)z řečtiny) pane, smiluj 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01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u="sng" dirty="0" smtClean="0"/>
              <a:t>LATINSKY </a:t>
            </a:r>
            <a:r>
              <a:rPr lang="cs-CZ" u="sng" dirty="0"/>
              <a:t>PSANÉ TEXTY</a:t>
            </a:r>
            <a:br>
              <a:rPr lang="cs-CZ" u="sng" dirty="0"/>
            </a:br>
            <a:r>
              <a:rPr lang="cs-CZ" u="sng" dirty="0"/>
              <a:t> </a:t>
            </a:r>
            <a:r>
              <a:rPr lang="cs-CZ" u="sng" dirty="0" smtClean="0"/>
              <a:t>(10. </a:t>
            </a:r>
            <a:r>
              <a:rPr lang="cs-CZ" u="sng" dirty="0"/>
              <a:t>– </a:t>
            </a:r>
            <a:r>
              <a:rPr lang="cs-CZ" u="sng" dirty="0" smtClean="0"/>
              <a:t>12. století</a:t>
            </a:r>
            <a:r>
              <a:rPr lang="cs-CZ" u="sng" dirty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>
                <a:solidFill>
                  <a:schemeClr val="accent6"/>
                </a:solidFill>
              </a:rPr>
              <a:t>legenda z 10. století</a:t>
            </a:r>
          </a:p>
          <a:p>
            <a:pPr marL="0" indent="0" algn="ctr">
              <a:buNone/>
            </a:pPr>
            <a:r>
              <a:rPr lang="cs-CZ" b="1" i="1" u="sng" dirty="0" smtClean="0">
                <a:solidFill>
                  <a:srgbClr val="FF0066"/>
                </a:solidFill>
              </a:rPr>
              <a:t>KRISTIÁNOVA LEGENDA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- o životě a smrti svaté Ludmily a svatého Václava</a:t>
            </a:r>
          </a:p>
          <a:p>
            <a:r>
              <a:rPr lang="cs-CZ" b="1" dirty="0">
                <a:solidFill>
                  <a:schemeClr val="accent6"/>
                </a:solidFill>
              </a:rPr>
              <a:t>k</a:t>
            </a:r>
            <a:r>
              <a:rPr lang="cs-CZ" b="1" dirty="0" smtClean="0">
                <a:solidFill>
                  <a:schemeClr val="accent6"/>
                </a:solidFill>
              </a:rPr>
              <a:t>ronika z počátku 12. století 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b="1" i="1" dirty="0">
                <a:solidFill>
                  <a:srgbClr val="FF0066"/>
                </a:solidFill>
              </a:rPr>
              <a:t> </a:t>
            </a:r>
            <a:r>
              <a:rPr lang="cs-CZ" b="1" i="1" dirty="0" smtClean="0">
                <a:solidFill>
                  <a:srgbClr val="FF0066"/>
                </a:solidFill>
              </a:rPr>
              <a:t>                  </a:t>
            </a:r>
            <a:r>
              <a:rPr lang="cs-CZ" b="1" i="1" u="sng" dirty="0" smtClean="0">
                <a:solidFill>
                  <a:srgbClr val="FF0066"/>
                </a:solidFill>
              </a:rPr>
              <a:t>KOSMAS – KRONIKA ČESKÁ</a:t>
            </a:r>
          </a:p>
          <a:p>
            <a:pPr marL="0" indent="0">
              <a:buNone/>
            </a:pPr>
            <a:r>
              <a:rPr lang="cs-CZ" b="1" i="1" dirty="0" smtClean="0">
                <a:solidFill>
                  <a:srgbClr val="FF0066"/>
                </a:solidFill>
              </a:rPr>
              <a:t>    </a:t>
            </a:r>
            <a:r>
              <a:rPr lang="cs-CZ" sz="3000" dirty="0" smtClean="0">
                <a:solidFill>
                  <a:srgbClr val="FF0066"/>
                </a:solidFill>
              </a:rPr>
              <a:t>Kosmas - </a:t>
            </a:r>
            <a:r>
              <a:rPr lang="cs-CZ" sz="3000" dirty="0" smtClean="0"/>
              <a:t>děkan svatovítské kapituly</a:t>
            </a:r>
          </a:p>
          <a:p>
            <a:pPr marL="0" indent="0">
              <a:buNone/>
            </a:pPr>
            <a:r>
              <a:rPr lang="cs-CZ" sz="3000" b="1" i="1" dirty="0">
                <a:solidFill>
                  <a:srgbClr val="FF0066"/>
                </a:solidFill>
              </a:rPr>
              <a:t> </a:t>
            </a:r>
            <a:r>
              <a:rPr lang="cs-CZ" sz="3000" b="1" i="1" dirty="0" smtClean="0">
                <a:solidFill>
                  <a:srgbClr val="FF0066"/>
                </a:solidFill>
              </a:rPr>
              <a:t>            </a:t>
            </a:r>
            <a:r>
              <a:rPr lang="cs-CZ" sz="3000" dirty="0" smtClean="0"/>
              <a:t>- líčí události od nejstarších dob do roku  1125</a:t>
            </a:r>
            <a:endParaRPr lang="cs-CZ" sz="3000" b="1" i="1" u="sng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027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ŽÁNRY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cs-CZ" dirty="0" smtClean="0"/>
              <a:t> </a:t>
            </a:r>
            <a:r>
              <a:rPr lang="cs-CZ" b="1" u="sng" dirty="0" smtClean="0">
                <a:solidFill>
                  <a:schemeClr val="accent6"/>
                </a:solidFill>
              </a:rPr>
              <a:t>DUCHOVNÍ PÍSEŇ </a:t>
            </a:r>
            <a:r>
              <a:rPr lang="cs-CZ" sz="3000" dirty="0" smtClean="0"/>
              <a:t>– lyrika</a:t>
            </a:r>
          </a:p>
          <a:p>
            <a:pPr marL="0" indent="0">
              <a:buNone/>
            </a:pPr>
            <a:r>
              <a:rPr lang="cs-CZ" sz="3000" dirty="0" smtClean="0"/>
              <a:t>                     - sloužila často jako modlitba k bohu, byla zpívána při církevních obřadech </a:t>
            </a:r>
          </a:p>
          <a:p>
            <a:pPr>
              <a:buFont typeface="Wingdings" pitchFamily="2" charset="2"/>
              <a:buChar char="v"/>
            </a:pPr>
            <a:r>
              <a:rPr lang="cs-CZ" sz="3000" b="1" dirty="0" smtClean="0"/>
              <a:t> </a:t>
            </a:r>
            <a:r>
              <a:rPr lang="cs-CZ" b="1" u="sng" dirty="0" smtClean="0">
                <a:solidFill>
                  <a:schemeClr val="accent6"/>
                </a:solidFill>
              </a:rPr>
              <a:t>LEGENDA</a:t>
            </a:r>
            <a:r>
              <a:rPr lang="cs-CZ" u="sng" dirty="0" smtClean="0"/>
              <a:t> </a:t>
            </a:r>
            <a:r>
              <a:rPr lang="cs-CZ" dirty="0" smtClean="0"/>
              <a:t>– </a:t>
            </a:r>
            <a:r>
              <a:rPr lang="cs-CZ" sz="2800" dirty="0" smtClean="0"/>
              <a:t>veršovaný nebo prozaický útvar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  - vypráví o životě, skutcích, zázracích a umučení církevních světců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  - ukazovala vzory křesťanského chování</a:t>
            </a:r>
          </a:p>
          <a:p>
            <a:pPr>
              <a:buFont typeface="Wingdings" pitchFamily="2" charset="2"/>
              <a:buChar char="v"/>
            </a:pPr>
            <a:r>
              <a:rPr lang="cs-CZ" dirty="0"/>
              <a:t> </a:t>
            </a:r>
            <a:r>
              <a:rPr lang="cs-CZ" b="1" u="sng" dirty="0" smtClean="0">
                <a:solidFill>
                  <a:schemeClr val="accent6"/>
                </a:solidFill>
              </a:rPr>
              <a:t>KRONIKA</a:t>
            </a:r>
            <a:r>
              <a:rPr lang="cs-CZ" dirty="0" smtClean="0"/>
              <a:t> </a:t>
            </a:r>
            <a:r>
              <a:rPr lang="cs-CZ" sz="2800" dirty="0" smtClean="0"/>
              <a:t>– epický žánr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                   - vypráví o historických událostech v </a:t>
            </a:r>
            <a:r>
              <a:rPr lang="cs-CZ" sz="2800" smtClean="0"/>
              <a:t>časové posloupnosti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52610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POUŽITÉ MATERIÁLY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SOUKAL. J.: Literární výchova pro 2.stupeň základní školy. 1. vyd. SPN Praha 2002.s.56 – 66.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89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Metodické pokyny</a:t>
            </a:r>
            <a:endParaRPr lang="cs-CZ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Výklad nového učiva</a:t>
            </a:r>
          </a:p>
          <a:p>
            <a:r>
              <a:rPr lang="cs-CZ" dirty="0" smtClean="0"/>
              <a:t>Zápis </a:t>
            </a:r>
            <a:r>
              <a:rPr lang="cs-CZ" smtClean="0"/>
              <a:t>nového učiva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292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344</Words>
  <Application>Microsoft Office PowerPoint</Application>
  <PresentationFormat>Předvádění na obrazovce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ČESKÁ LITERATURA 8 -9  NEJSTARŠÍ LITERÁRNÍ PAMÁTKY</vt:lpstr>
      <vt:lpstr>NEJSTARŠÍ LITERÁRNÍ PAMÁTKY</vt:lpstr>
      <vt:lpstr>STAROSLOVĚNSKY PSANÉ TEXTY  (9. – 10.století)</vt:lpstr>
      <vt:lpstr>STAROSLOVĚNSKY PSANÉ TEXTY  (10. století)</vt:lpstr>
      <vt:lpstr>Hospodine pomiluj ny</vt:lpstr>
      <vt:lpstr>LATINSKY PSANÉ TEXTY  (10. – 12. století)</vt:lpstr>
      <vt:lpstr>ŽÁNRY</vt:lpstr>
      <vt:lpstr>POUŽITÉ MATERIÁLY</vt:lpstr>
      <vt:lpstr>Metodické pokyny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NEJSTARŠÍ ČESKÁ LITERATURA</dc:title>
  <dc:creator>Renata Krejčíková</dc:creator>
  <cp:lastModifiedBy>Renata Krejčíková</cp:lastModifiedBy>
  <cp:revision>22</cp:revision>
  <dcterms:created xsi:type="dcterms:W3CDTF">2011-08-25T20:56:49Z</dcterms:created>
  <dcterms:modified xsi:type="dcterms:W3CDTF">2012-08-16T11:52:22Z</dcterms:modified>
</cp:coreProperties>
</file>