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261" r:id="rId4"/>
    <p:sldId id="300" r:id="rId5"/>
    <p:sldId id="262" r:id="rId6"/>
    <p:sldId id="265" r:id="rId7"/>
    <p:sldId id="298" r:id="rId8"/>
    <p:sldId id="277" r:id="rId9"/>
    <p:sldId id="278" r:id="rId10"/>
    <p:sldId id="270" r:id="rId11"/>
    <p:sldId id="294" r:id="rId12"/>
    <p:sldId id="286" r:id="rId13"/>
    <p:sldId id="299" r:id="rId14"/>
    <p:sldId id="287" r:id="rId15"/>
    <p:sldId id="289" r:id="rId16"/>
    <p:sldId id="297" r:id="rId17"/>
    <p:sldId id="293" r:id="rId18"/>
    <p:sldId id="295" r:id="rId19"/>
    <p:sldId id="296" r:id="rId20"/>
    <p:sldId id="28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78" autoAdjust="0"/>
    <p:restoredTop sz="94660"/>
  </p:normalViewPr>
  <p:slideViewPr>
    <p:cSldViewPr>
      <p:cViewPr varScale="1">
        <p:scale>
          <a:sx n="91" d="100"/>
          <a:sy n="91" d="100"/>
        </p:scale>
        <p:origin x="-9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02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38189-294E-456D-B04C-A651C096EDD5}" type="datetimeFigureOut">
              <a:rPr lang="cs-CZ" smtClean="0"/>
              <a:pPr/>
              <a:t>25. 3. 2020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DABA5-36C9-4401-BC9F-7185EAC99F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6764B-E597-492C-9798-BE7B07CB7637}" type="datetimeFigureOut">
              <a:rPr lang="cs-CZ" smtClean="0"/>
              <a:pPr/>
              <a:t>25. 3. 2020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41537-89F7-4E94-8BA3-0FEB519E66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1537-89F7-4E94-8BA3-0FEB519E66A2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3" r:id="rId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572000" y="2943225"/>
            <a:ext cx="417671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Předmět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Zařízení provozoven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 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Ročník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1. ročník 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Ověřování gastronomických             dovedností a vědomostí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Vypracoval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Libuše Rambousková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Materiál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VY_32_ INOVACE 414 </a:t>
            </a:r>
          </a:p>
          <a:p>
            <a:pPr defTabSz="719138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Datum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13.2.2013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Anotace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: Alternativní test k ověřování</a:t>
            </a:r>
          </a:p>
          <a:p>
            <a:pPr defTabSz="719138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ročníkových znalostí</a:t>
            </a:r>
          </a:p>
          <a:p>
            <a:pPr defTabSz="719138"/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                              </a:t>
            </a:r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65100" y="1998663"/>
            <a:ext cx="35878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dirty="0">
                <a:latin typeface="Arial" charset="0"/>
              </a:rPr>
              <a:t>Obor: </a:t>
            </a:r>
            <a:r>
              <a:rPr lang="cs-CZ" sz="1600" dirty="0" smtClean="0">
                <a:latin typeface="Arial" charset="0"/>
              </a:rPr>
              <a:t>65 – 51 – H/001 Kuchař- číšník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1000108"/>
            <a:ext cx="77599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15.  </a:t>
            </a:r>
            <a:r>
              <a:rPr lang="cs-CZ" sz="2000" b="1" u="sng" dirty="0" smtClean="0">
                <a:latin typeface="+mn-lt"/>
              </a:rPr>
              <a:t>Jaký sortiment pokrmů a nápojů nabízí kavárny?      </a:t>
            </a:r>
          </a:p>
          <a:p>
            <a:r>
              <a:rPr lang="cs-CZ" sz="2000" b="1" u="sng" dirty="0" smtClean="0">
                <a:latin typeface="+mn-lt"/>
              </a:rPr>
              <a:t>  </a:t>
            </a: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hotové pokrmy, sýrové pochoutky, nealkoholické nápoje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výčepní pivo, hotové pokrmy, nápoje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teplé a studené nápoje, cukrářské výrobky, studené pokrmy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85984" y="3429000"/>
            <a:ext cx="21431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/>
            <a:r>
              <a:rPr lang="cs-CZ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1340768"/>
            <a:ext cx="4972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atin typeface="+mn-lt"/>
              </a:rPr>
              <a:t>Alternativní test – verze B</a:t>
            </a:r>
            <a:endParaRPr lang="cs-CZ" sz="3600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71600" y="764705"/>
            <a:ext cx="5886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cs-CZ" sz="2000" b="1" dirty="0" smtClean="0">
                <a:latin typeface="+mn-lt"/>
              </a:rPr>
              <a:t>1a</a:t>
            </a:r>
            <a:r>
              <a:rPr lang="cs-CZ" sz="2000" dirty="0" smtClean="0">
                <a:latin typeface="+mn-lt"/>
              </a:rPr>
              <a:t>.  </a:t>
            </a:r>
            <a:r>
              <a:rPr lang="cs-CZ" sz="2000" b="1" u="sng" dirty="0" smtClean="0">
                <a:latin typeface="+mn-lt"/>
              </a:rPr>
              <a:t>Ubytovací zařízení botel:</a:t>
            </a:r>
          </a:p>
          <a:p>
            <a:pPr marL="342900" indent="-342900"/>
            <a:endParaRPr lang="cs-CZ" sz="2000" b="1" u="sng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služby spojené s leteckou dopravou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ubytování v zakotvené lodi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jen účelové stravování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2a.  </a:t>
            </a:r>
            <a:r>
              <a:rPr lang="cs-CZ" sz="2000" b="1" u="sng" dirty="0" smtClean="0">
                <a:latin typeface="+mn-lt"/>
              </a:rPr>
              <a:t>Mezi pomocné sklady patří: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sklady brambor a zeleniny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 startAt="2"/>
            </a:pPr>
            <a:r>
              <a:rPr lang="cs-CZ" sz="2000" b="1" dirty="0" smtClean="0">
                <a:latin typeface="+mn-lt"/>
              </a:rPr>
              <a:t>sklady piva a pochutin</a:t>
            </a:r>
          </a:p>
          <a:p>
            <a:pPr marL="457200" indent="-457200">
              <a:buAutoNum type="alphaLcParenR" startAt="2"/>
            </a:pPr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c)    sklady obalů, paliva, odpadků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28596" y="157161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 </a:t>
            </a:r>
            <a:endParaRPr lang="cs-CZ" sz="2800" b="1" dirty="0" smtClean="0"/>
          </a:p>
        </p:txBody>
      </p:sp>
      <p:sp>
        <p:nvSpPr>
          <p:cNvPr id="6" name="TextovéPole 5"/>
          <p:cNvSpPr txBox="1"/>
          <p:nvPr/>
        </p:nvSpPr>
        <p:spPr>
          <a:xfrm flipH="1">
            <a:off x="714348" y="1214422"/>
            <a:ext cx="7215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3a.  </a:t>
            </a:r>
            <a:r>
              <a:rPr lang="cs-CZ" sz="2000" b="1" u="sng" dirty="0" smtClean="0">
                <a:latin typeface="+mn-lt"/>
              </a:rPr>
              <a:t>Přípojné strojky k univerzálnímu stroji  se připojují:</a:t>
            </a:r>
            <a:endParaRPr lang="cs-CZ" sz="2000" b="1" dirty="0" smtClean="0">
              <a:latin typeface="+mn-lt"/>
            </a:endParaRPr>
          </a:p>
          <a:p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do svislého horizontálního hliníkového podstavce</a:t>
            </a: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do vodorovného horizontálního otočného hřídele vyvedeného z litinového podstavce stroje.</a:t>
            </a: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do vodorovného vertikálního  otočného hřídele  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endParaRPr lang="cs-CZ" sz="2000" b="1" dirty="0" smtClean="0"/>
          </a:p>
          <a:p>
            <a:pPr marL="342900" indent="-342900"/>
            <a:endParaRPr lang="cs-CZ" sz="2000" b="1" dirty="0"/>
          </a:p>
        </p:txBody>
      </p:sp>
      <p:sp>
        <p:nvSpPr>
          <p:cNvPr id="11" name="Obdélník 10"/>
          <p:cNvSpPr/>
          <p:nvPr/>
        </p:nvSpPr>
        <p:spPr>
          <a:xfrm>
            <a:off x="673120" y="3500438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 4a.  </a:t>
            </a:r>
            <a:r>
              <a:rPr lang="cs-CZ" sz="2000" b="1" u="sng" dirty="0" smtClean="0">
                <a:latin typeface="+mn-lt"/>
              </a:rPr>
              <a:t>Kontaktní gril tvoří:</a:t>
            </a:r>
          </a:p>
          <a:p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plochy dvou desek elektricky vyhřívaných a ovládaných termostatem</a:t>
            </a: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litinová deska  vyhřívaná infračervenými paprsky</a:t>
            </a: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jehla na kterou potravinu napichujeme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03648" y="836712"/>
            <a:ext cx="605467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5a.  </a:t>
            </a:r>
            <a:r>
              <a:rPr lang="cs-CZ" sz="2000" b="1" u="sng" dirty="0" smtClean="0">
                <a:latin typeface="+mn-lt"/>
              </a:rPr>
              <a:t>Příruční sklady jsou určeny:</a:t>
            </a:r>
          </a:p>
          <a:p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k uskladnění všech potravin ve výrobním středisku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 startAt="2"/>
            </a:pPr>
            <a:r>
              <a:rPr lang="cs-CZ" sz="2000" b="1" dirty="0" smtClean="0">
                <a:latin typeface="+mn-lt"/>
              </a:rPr>
              <a:t>ke skladování potravin a nápojů na 1 den</a:t>
            </a:r>
          </a:p>
          <a:p>
            <a:pPr marL="457200" indent="-457200">
              <a:buAutoNum type="alphaLcParenR" startAt="2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 startAt="3"/>
            </a:pPr>
            <a:r>
              <a:rPr lang="cs-CZ" sz="2000" b="1" dirty="0" smtClean="0">
                <a:latin typeface="+mn-lt"/>
              </a:rPr>
              <a:t>k uskladnění nádobí 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 startAt="3"/>
            </a:pPr>
            <a:endParaRPr lang="cs-CZ" sz="2000" b="1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6a.  </a:t>
            </a:r>
            <a:r>
              <a:rPr lang="cs-CZ" sz="2000" b="1" u="sng" dirty="0" err="1" smtClean="0">
                <a:latin typeface="+mn-lt"/>
              </a:rPr>
              <a:t>Termoporty</a:t>
            </a:r>
            <a:r>
              <a:rPr lang="cs-CZ" sz="2000" b="1" u="sng" dirty="0" smtClean="0">
                <a:latin typeface="+mn-lt"/>
              </a:rPr>
              <a:t> jsou  určeny: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ke smažení pokrmů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  k mražení pokrmů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  k přepravě pokrmů a nápojů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908720"/>
            <a:ext cx="6319551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7a</a:t>
            </a:r>
            <a:r>
              <a:rPr lang="cs-CZ" sz="2000" dirty="0" smtClean="0">
                <a:latin typeface="+mn-lt"/>
              </a:rPr>
              <a:t>.  </a:t>
            </a:r>
            <a:r>
              <a:rPr lang="cs-CZ" sz="2000" b="1" u="sng" dirty="0" smtClean="0">
                <a:latin typeface="+mn-lt"/>
              </a:rPr>
              <a:t>Kotle rozdělujeme podle konstrukčního provedení na</a:t>
            </a:r>
            <a:r>
              <a:rPr lang="cs-CZ" sz="2000" b="1" dirty="0" smtClean="0">
                <a:latin typeface="+mn-lt"/>
              </a:rPr>
              <a:t>:</a:t>
            </a:r>
          </a:p>
          <a:p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pevné a sklopné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zavřené a otevřené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klasické a skříňové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8a.   </a:t>
            </a:r>
            <a:r>
              <a:rPr lang="cs-CZ" sz="2000" b="1" u="sng" dirty="0" smtClean="0">
                <a:latin typeface="+mn-lt"/>
              </a:rPr>
              <a:t>Teplotu u elektrických sporáků regulujeme: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plynovým tělesem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Termostatem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pevnými palivy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54868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9a</a:t>
            </a:r>
            <a:r>
              <a:rPr lang="cs-CZ" sz="2000" dirty="0" smtClean="0">
                <a:latin typeface="+mn-lt"/>
              </a:rPr>
              <a:t>.  </a:t>
            </a:r>
            <a:r>
              <a:rPr lang="cs-CZ" sz="2000" b="1" u="sng" dirty="0" smtClean="0">
                <a:latin typeface="+mn-lt"/>
              </a:rPr>
              <a:t>K čemu nám slouží  </a:t>
            </a:r>
            <a:r>
              <a:rPr lang="cs-CZ" sz="2000" b="1" u="sng" dirty="0" err="1" smtClean="0">
                <a:latin typeface="+mn-lt"/>
              </a:rPr>
              <a:t>režony</a:t>
            </a:r>
            <a:r>
              <a:rPr lang="cs-CZ" sz="2000" b="1" u="sng" dirty="0" smtClean="0">
                <a:latin typeface="+mn-lt"/>
              </a:rPr>
              <a:t>?</a:t>
            </a:r>
            <a:endParaRPr lang="cs-CZ" sz="2000" u="sng" dirty="0" smtClean="0">
              <a:latin typeface="+mn-lt"/>
            </a:endParaRPr>
          </a:p>
          <a:p>
            <a:endParaRPr lang="cs-CZ" sz="2000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k přípravě  a výrobě zmrzliny a následného dlouhodobého uchování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k dlouhodobému uchování jídel a nápojů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k ohřívání porcelánového nádobí a krátkodobému uchování pokrmů</a:t>
            </a:r>
            <a:endParaRPr lang="cs-CZ" sz="2000" b="1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71472" y="3214686"/>
            <a:ext cx="74295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cs-CZ" sz="2000" b="1" dirty="0" smtClean="0">
                <a:latin typeface="+mn-lt"/>
              </a:rPr>
              <a:t>10a.  </a:t>
            </a:r>
            <a:r>
              <a:rPr lang="cs-CZ" sz="2000" b="1" u="sng" dirty="0" smtClean="0">
                <a:latin typeface="+mn-lt"/>
              </a:rPr>
              <a:t>Jaká je požadovaná teplota a vlhkost vzduchu u suchého     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  skladu?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+ 5° C, relativní vlhkost  60 až 70 %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+ 19° C, relativní vlhkost  80 až 90 %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+ 15° C, relativní vlhkost  50 až 60 %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7224" y="714356"/>
            <a:ext cx="7286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11a.  </a:t>
            </a:r>
            <a:r>
              <a:rPr lang="cs-CZ" sz="2000" b="1" u="sng" dirty="0" smtClean="0">
                <a:latin typeface="+mn-lt"/>
              </a:rPr>
              <a:t>Co jsou salamandry?</a:t>
            </a:r>
          </a:p>
          <a:p>
            <a:endParaRPr lang="cs-CZ" sz="2000" b="1" u="sng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a)   jsou to zařízení se speciálně upravenou litinovou deskou</a:t>
            </a:r>
          </a:p>
          <a:p>
            <a:pPr marL="457200" indent="-457200"/>
            <a:r>
              <a:rPr lang="cs-CZ" sz="2000" b="1" dirty="0" smtClean="0">
                <a:latin typeface="+mn-lt"/>
              </a:rPr>
              <a:t>b)   jsou to zařízení s rýhovanou deskou ve vysokém lesku</a:t>
            </a:r>
          </a:p>
          <a:p>
            <a:pPr marL="457200" indent="-457200"/>
            <a:r>
              <a:rPr lang="cs-CZ" sz="2000" b="1" dirty="0" smtClean="0">
                <a:latin typeface="+mn-lt"/>
              </a:rPr>
              <a:t>c)   jsou to otevřená zařízení, využívající žár sálající shora dolů</a:t>
            </a:r>
          </a:p>
          <a:p>
            <a:endParaRPr lang="cs-CZ" sz="3200" b="1" dirty="0" smtClean="0"/>
          </a:p>
        </p:txBody>
      </p:sp>
      <p:sp>
        <p:nvSpPr>
          <p:cNvPr id="3" name="Obdélník 2"/>
          <p:cNvSpPr/>
          <p:nvPr/>
        </p:nvSpPr>
        <p:spPr>
          <a:xfrm>
            <a:off x="883444" y="2928934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12a.   </a:t>
            </a:r>
            <a:r>
              <a:rPr lang="cs-CZ" sz="2000" b="1" u="sng" dirty="0" smtClean="0">
                <a:latin typeface="+mn-lt"/>
              </a:rPr>
              <a:t>Jak se vyrábí nápojový led?</a:t>
            </a:r>
          </a:p>
          <a:p>
            <a:endParaRPr lang="cs-CZ" sz="2000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mechanicky – na hřídeli  jsou ostny a nabírají vodu a ta namrzá</a:t>
            </a: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automaticky  a to tak, že se na hřídeli otáčející ostny ponořují do vody v chlazeném prostoru, na ostnech namrzá led.</a:t>
            </a: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mechanicky přes pásový dopravník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42910" y="785794"/>
            <a:ext cx="7975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13a.  </a:t>
            </a:r>
            <a:r>
              <a:rPr lang="cs-CZ" sz="2000" b="1" u="sng" dirty="0" smtClean="0">
                <a:latin typeface="+mn-lt"/>
              </a:rPr>
              <a:t>Ubytovací zařízení Mote</a:t>
            </a:r>
            <a:r>
              <a:rPr lang="cs-CZ" sz="2000" b="1" dirty="0" smtClean="0">
                <a:latin typeface="+mn-lt"/>
              </a:rPr>
              <a:t>l</a:t>
            </a:r>
          </a:p>
          <a:p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přechodné ubytování  a služby  s tím spojené pro motoristy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dlouhodobé ubytování pro turisty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služby a zázemí pro automobilové závodníky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14a</a:t>
            </a:r>
            <a:r>
              <a:rPr lang="cs-CZ" sz="2000" dirty="0" smtClean="0">
                <a:latin typeface="+mn-lt"/>
              </a:rPr>
              <a:t>.  </a:t>
            </a:r>
            <a:r>
              <a:rPr lang="cs-CZ" sz="2000" b="1" u="sng" dirty="0" smtClean="0">
                <a:latin typeface="+mn-lt"/>
              </a:rPr>
              <a:t>Ubytovací zařízení hotel </a:t>
            </a:r>
            <a:r>
              <a:rPr lang="cs-CZ" sz="2000" b="1" u="sng" dirty="0" err="1" smtClean="0">
                <a:latin typeface="+mn-lt"/>
              </a:rPr>
              <a:t>garni</a:t>
            </a:r>
            <a:r>
              <a:rPr lang="cs-CZ" sz="2000" b="1" u="sng" dirty="0" smtClean="0">
                <a:latin typeface="+mn-lt"/>
              </a:rPr>
              <a:t>:</a:t>
            </a:r>
          </a:p>
          <a:p>
            <a:pPr marL="342900" indent="-342900"/>
            <a:endParaRPr lang="cs-CZ" sz="2000" b="1" u="sng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poskytuje  široký rozsah stravování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neposkytuje  žádné stravování , slouží pouze k noclehu hostů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má vybavení jen pro omezený způsob stravování.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61744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    15a.  </a:t>
            </a:r>
            <a:r>
              <a:rPr lang="cs-CZ" sz="2000" b="1" u="sng" dirty="0" smtClean="0">
                <a:latin typeface="+mn-lt"/>
              </a:rPr>
              <a:t>Které potraviny řadíme do chladícího skladu?</a:t>
            </a:r>
          </a:p>
          <a:p>
            <a:endParaRPr lang="cs-CZ" sz="2000" b="1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     a) uzenina, mouka, cukr, těstoviny</a:t>
            </a:r>
          </a:p>
          <a:p>
            <a:endParaRPr lang="cs-CZ" sz="2000" b="1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     b) máslo, uzenina, lahůdky</a:t>
            </a:r>
          </a:p>
          <a:p>
            <a:endParaRPr lang="cs-CZ" sz="2000" b="1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     c) konzervy, strouhanka, koření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692696"/>
            <a:ext cx="735194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latin typeface="+mn-lt"/>
              </a:rPr>
              <a:t>Vypracujte  test odborných znalostí dle zadání:</a:t>
            </a:r>
          </a:p>
          <a:p>
            <a:endParaRPr lang="cs-CZ" sz="2800" b="1" dirty="0" smtClean="0">
              <a:latin typeface="+mn-lt"/>
            </a:endParaRPr>
          </a:p>
          <a:p>
            <a:endParaRPr lang="cs-CZ" sz="2800" b="1" dirty="0" smtClean="0">
              <a:latin typeface="+mn-lt"/>
            </a:endParaRPr>
          </a:p>
          <a:p>
            <a:r>
              <a:rPr lang="cs-CZ" sz="2800" b="1" dirty="0" smtClean="0">
                <a:latin typeface="+mn-lt"/>
              </a:rPr>
              <a:t>Označte  vždy jednu  správnou odpověď</a:t>
            </a:r>
          </a:p>
          <a:p>
            <a:r>
              <a:rPr lang="cs-CZ" sz="2800" b="1" dirty="0" smtClean="0">
                <a:latin typeface="+mn-lt"/>
              </a:rPr>
              <a:t>u alternativního testu</a:t>
            </a:r>
            <a:endParaRPr lang="cs-CZ" sz="2800" b="1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96136" y="3717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3429000"/>
            <a:ext cx="51120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Hodnocení: 2 chyby    -     výborný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                     4 chyby    -     chvalitebný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                      6 chyb     -     dobrý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                      8 chyb     -     dostatečný</a:t>
            </a:r>
          </a:p>
          <a:p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                     10 chyb     -     nedostatečný</a:t>
            </a:r>
            <a:endParaRPr lang="cs-CZ" sz="24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42976" y="928670"/>
            <a:ext cx="571502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u="sng" dirty="0" smtClean="0">
                <a:latin typeface="+mn-lt"/>
              </a:rPr>
              <a:t>Použitá literatura:</a:t>
            </a:r>
          </a:p>
          <a:p>
            <a:endParaRPr lang="cs-CZ" sz="2000" b="1" u="sng" dirty="0" smtClean="0">
              <a:latin typeface="+mn-lt"/>
            </a:endParaRPr>
          </a:p>
          <a:p>
            <a:endParaRPr lang="cs-CZ" sz="2000" b="1" u="sng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Učebnice:</a:t>
            </a:r>
          </a:p>
          <a:p>
            <a:r>
              <a:rPr lang="cs-CZ" sz="2000" b="1" dirty="0" smtClean="0">
                <a:latin typeface="+mn-lt"/>
              </a:rPr>
              <a:t>Zařízení závodů pro odborná učiliště</a:t>
            </a:r>
          </a:p>
          <a:p>
            <a:r>
              <a:rPr lang="cs-CZ" sz="2000" b="1" dirty="0" smtClean="0">
                <a:latin typeface="+mn-lt"/>
              </a:rPr>
              <a:t>Nakladatelství Parta 2005</a:t>
            </a:r>
          </a:p>
          <a:p>
            <a:r>
              <a:rPr lang="cs-CZ" sz="2000" b="1" dirty="0" smtClean="0">
                <a:latin typeface="+mn-lt"/>
              </a:rPr>
              <a:t>ISBN 80-7320-076-7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14348" y="620689"/>
            <a:ext cx="6593956" cy="532453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cs-CZ" sz="2000" b="1" dirty="0" smtClean="0"/>
          </a:p>
          <a:p>
            <a:pPr marL="457200" indent="-457200"/>
            <a:r>
              <a:rPr lang="cs-CZ" sz="2000" b="1" dirty="0" smtClean="0"/>
              <a:t>1.  </a:t>
            </a:r>
            <a:r>
              <a:rPr lang="cs-CZ" sz="2000" b="1" u="sng" dirty="0" smtClean="0"/>
              <a:t>Která střediska řadíme do účelového stravování?</a:t>
            </a:r>
          </a:p>
          <a:p>
            <a:pPr marL="457200" indent="-457200"/>
            <a:endParaRPr lang="cs-CZ" sz="2000" b="1" dirty="0" smtClean="0"/>
          </a:p>
          <a:p>
            <a:pPr marL="457200" indent="-457200"/>
            <a:r>
              <a:rPr lang="cs-CZ" sz="2000" b="1" dirty="0" smtClean="0"/>
              <a:t> a)  pizzerie,  kavárna, espreso, </a:t>
            </a:r>
          </a:p>
          <a:p>
            <a:pPr marL="457200" indent="-457200"/>
            <a:r>
              <a:rPr lang="cs-CZ" sz="2000" b="1" dirty="0" smtClean="0"/>
              <a:t> b)  ústavní stravování, závodní stravování, školní jídelny              </a:t>
            </a:r>
          </a:p>
          <a:p>
            <a:pPr marL="457200" indent="-457200"/>
            <a:r>
              <a:rPr lang="cs-CZ" sz="2000" b="1" dirty="0" smtClean="0"/>
              <a:t> c)   motorest, restaurace, </a:t>
            </a:r>
            <a:r>
              <a:rPr lang="cs-CZ" sz="2000" b="1" dirty="0" err="1" smtClean="0"/>
              <a:t>snack</a:t>
            </a:r>
            <a:r>
              <a:rPr lang="cs-CZ" sz="2000" b="1" dirty="0" smtClean="0"/>
              <a:t>-bar, vinárna</a:t>
            </a:r>
          </a:p>
          <a:p>
            <a:pPr marL="457200" indent="-457200"/>
            <a:endParaRPr lang="cs-CZ" sz="2000" b="1" dirty="0" smtClean="0"/>
          </a:p>
          <a:p>
            <a:pPr marL="457200" indent="-457200"/>
            <a:endParaRPr lang="cs-CZ" sz="2000" b="1" dirty="0" smtClean="0"/>
          </a:p>
          <a:p>
            <a:pPr marL="457200" indent="-457200"/>
            <a:r>
              <a:rPr lang="cs-CZ" sz="2000" b="1" dirty="0" smtClean="0"/>
              <a:t>2.  </a:t>
            </a:r>
            <a:r>
              <a:rPr lang="cs-CZ" sz="2000" b="1" u="sng" dirty="0" smtClean="0"/>
              <a:t>Která střediska řadíme do veřejného stravování?</a:t>
            </a:r>
          </a:p>
          <a:p>
            <a:pPr marL="457200" indent="-457200"/>
            <a:endParaRPr lang="cs-CZ" sz="2000" b="1" u="sng" dirty="0" smtClean="0"/>
          </a:p>
          <a:p>
            <a:pPr marL="457200" indent="-457200"/>
            <a:r>
              <a:rPr lang="cs-CZ" sz="2000" b="1" dirty="0" smtClean="0"/>
              <a:t>a)  vězeňské stravování, </a:t>
            </a:r>
            <a:r>
              <a:rPr lang="cs-CZ" sz="2000" b="1" dirty="0" err="1" smtClean="0"/>
              <a:t>stravování</a:t>
            </a:r>
            <a:r>
              <a:rPr lang="cs-CZ" sz="2000" b="1" dirty="0" smtClean="0"/>
              <a:t> v ozdravovnách</a:t>
            </a:r>
          </a:p>
          <a:p>
            <a:pPr marL="457200" indent="-457200"/>
            <a:r>
              <a:rPr lang="cs-CZ" sz="2000" b="1" dirty="0" smtClean="0"/>
              <a:t>b)  stravování ve zdravotnických zařízení</a:t>
            </a:r>
          </a:p>
          <a:p>
            <a:pPr marL="457200" indent="-457200"/>
            <a:r>
              <a:rPr lang="cs-CZ" sz="2000" b="1" dirty="0" smtClean="0"/>
              <a:t>c)  kasino, vinárna, denní bar</a:t>
            </a:r>
          </a:p>
          <a:p>
            <a:pPr marL="457200" indent="-457200">
              <a:buAutoNum type="alphaLcParenR"/>
            </a:pPr>
            <a:endParaRPr lang="cs-CZ" sz="2000" b="1" dirty="0" smtClean="0"/>
          </a:p>
          <a:p>
            <a:pPr marL="457200" indent="-457200"/>
            <a:endParaRPr lang="cs-CZ" sz="2000" b="1" dirty="0" smtClean="0"/>
          </a:p>
          <a:p>
            <a:pPr marL="457200" indent="-457200"/>
            <a:endParaRPr lang="cs-CZ" sz="2000" b="1" dirty="0" smtClean="0"/>
          </a:p>
          <a:p>
            <a:pPr marL="457200" indent="-457200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836712"/>
            <a:ext cx="43041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3.  </a:t>
            </a:r>
            <a:r>
              <a:rPr lang="cs-CZ" sz="2000" b="1" u="sng" dirty="0" smtClean="0">
                <a:latin typeface="+mn-lt"/>
              </a:rPr>
              <a:t>Výdejní ohřívací stoly se vyrábějí :</a:t>
            </a:r>
          </a:p>
          <a:p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z hliníku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ze smaltu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z chromniklové oceli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4.  </a:t>
            </a:r>
            <a:r>
              <a:rPr lang="cs-CZ" sz="2000" b="1" u="sng" dirty="0" err="1" smtClean="0">
                <a:latin typeface="+mn-lt"/>
              </a:rPr>
              <a:t>Režony</a:t>
            </a:r>
            <a:r>
              <a:rPr lang="cs-CZ" sz="2000" b="1" u="sng" dirty="0" smtClean="0">
                <a:latin typeface="+mn-lt"/>
              </a:rPr>
              <a:t> jsou vyhřívány: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vodní lázní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suchým teplem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párou</a:t>
            </a:r>
            <a:endParaRPr lang="cs-CZ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188640"/>
            <a:ext cx="7488832" cy="40934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/>
            <a:endParaRPr lang="cs-CZ" sz="2000" b="1" dirty="0" smtClean="0"/>
          </a:p>
          <a:p>
            <a:pPr marL="457200" indent="-457200" algn="ctr"/>
            <a:endParaRPr lang="cs-CZ" sz="2000" b="1" dirty="0" smtClean="0"/>
          </a:p>
          <a:p>
            <a:pPr marL="457200" indent="-457200" algn="ctr"/>
            <a:r>
              <a:rPr lang="cs-CZ" sz="2000" b="1" dirty="0" smtClean="0"/>
              <a:t>5. </a:t>
            </a:r>
            <a:r>
              <a:rPr lang="cs-CZ" sz="2000" b="1" u="sng" dirty="0" smtClean="0"/>
              <a:t>Pomocné</a:t>
            </a:r>
            <a:r>
              <a:rPr lang="cs-CZ" sz="2000" b="1" i="1" u="sng" dirty="0" smtClean="0"/>
              <a:t>  </a:t>
            </a:r>
            <a:r>
              <a:rPr lang="cs-CZ" sz="2000" b="1" u="sng" dirty="0" smtClean="0"/>
              <a:t>provozy ve výrobních a odbytových střediscích tvoří:</a:t>
            </a:r>
          </a:p>
          <a:p>
            <a:pPr marL="457200" indent="-457200" algn="ctr"/>
            <a:endParaRPr lang="cs-CZ" sz="2000" dirty="0" smtClean="0"/>
          </a:p>
          <a:p>
            <a:pPr marL="342900" indent="-342900"/>
            <a:r>
              <a:rPr lang="cs-CZ" sz="2000" b="1" dirty="0" smtClean="0"/>
              <a:t>     a)   mixery, sporáky, </a:t>
            </a:r>
            <a:r>
              <a:rPr lang="cs-CZ" sz="2000" b="1" dirty="0" err="1" smtClean="0"/>
              <a:t>konvektomaty</a:t>
            </a:r>
            <a:r>
              <a:rPr lang="cs-CZ" sz="2000" b="1" dirty="0" smtClean="0"/>
              <a:t>, hrnce, kastroly, nerezové stoly</a:t>
            </a:r>
          </a:p>
          <a:p>
            <a:pPr marL="342900" indent="-342900"/>
            <a:r>
              <a:rPr lang="cs-CZ" sz="2000" b="1" dirty="0" smtClean="0"/>
              <a:t>     b)   hlavní kuchyně, varný blok, jídelna, cukrářská výrobna, kávová</a:t>
            </a:r>
          </a:p>
          <a:p>
            <a:pPr marL="342900" indent="-342900"/>
            <a:r>
              <a:rPr lang="cs-CZ" sz="2000" b="1" dirty="0" smtClean="0"/>
              <a:t>            kuchyňka </a:t>
            </a:r>
          </a:p>
          <a:p>
            <a:pPr marL="342900" indent="-342900"/>
            <a:r>
              <a:rPr lang="cs-CZ" sz="2000" b="1" dirty="0" smtClean="0"/>
              <a:t>     c)   sklady, hrubé a čisté přípravny, umývárny černého a bílého                                         </a:t>
            </a:r>
          </a:p>
          <a:p>
            <a:pPr marL="342900" indent="-342900"/>
            <a:r>
              <a:rPr lang="cs-CZ" sz="2000" b="1" dirty="0" smtClean="0"/>
              <a:t>             nádobí, sociální zařízení, office</a:t>
            </a:r>
          </a:p>
          <a:p>
            <a:pPr marL="342900" indent="-342900"/>
            <a:endParaRPr lang="cs-CZ" sz="2000" b="1" dirty="0" smtClean="0"/>
          </a:p>
          <a:p>
            <a:pPr marL="342900" indent="-342900"/>
            <a:endParaRPr lang="cs-CZ" sz="2000" b="1" dirty="0" smtClean="0"/>
          </a:p>
          <a:p>
            <a:pPr marL="342900" indent="-342900">
              <a:buAutoNum type="alphaLcParenR"/>
            </a:pPr>
            <a:endParaRPr lang="cs-CZ" sz="2000" b="1" dirty="0" smtClean="0"/>
          </a:p>
          <a:p>
            <a:pPr marL="342900" indent="-342900">
              <a:buAutoNum type="alphaLcParenR"/>
            </a:pPr>
            <a:endParaRPr lang="cs-CZ" sz="20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642910" y="3357562"/>
            <a:ext cx="6215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+mn-lt"/>
              </a:rPr>
              <a:t>         6.</a:t>
            </a:r>
            <a:r>
              <a:rPr lang="cs-CZ" sz="2000" b="1" dirty="0" smtClean="0">
                <a:latin typeface="+mn-lt"/>
              </a:rPr>
              <a:t>  </a:t>
            </a:r>
            <a:r>
              <a:rPr lang="cs-CZ" sz="2000" b="1" u="sng" dirty="0" smtClean="0">
                <a:latin typeface="+mn-lt"/>
              </a:rPr>
              <a:t>K čemu se používají kutry?</a:t>
            </a:r>
          </a:p>
          <a:p>
            <a:endParaRPr lang="cs-CZ" sz="2000" b="1" u="sng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        a)   k bourání masa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b)  k tvarování mletého masa do požadovaných tvarů 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     a velikostí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c)  kutry sekají a současně míchají maso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7158" y="785794"/>
            <a:ext cx="921181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cs-CZ" sz="2000" b="1" dirty="0" smtClean="0"/>
              <a:t> </a:t>
            </a:r>
            <a:r>
              <a:rPr lang="cs-CZ" sz="2000" b="1" dirty="0" smtClean="0">
                <a:latin typeface="+mn-lt"/>
              </a:rPr>
              <a:t>7.  </a:t>
            </a:r>
            <a:r>
              <a:rPr lang="cs-CZ" sz="2000" b="1" u="sng" dirty="0" smtClean="0">
                <a:latin typeface="+mn-lt"/>
              </a:rPr>
              <a:t>Označte základní části kutru?</a:t>
            </a:r>
          </a:p>
          <a:p>
            <a:pPr marL="742950" indent="-742950"/>
            <a:endParaRPr lang="cs-CZ" sz="2800" b="1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   a)  kovový válec s podávacím šnekem a s ručním nebo elektrickým pohonem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b)  kruhová mísa s ochranným krytem, soustava srpovitých noži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c)  okružní a kotoučová pila upevněná na hřídeli</a:t>
            </a:r>
          </a:p>
          <a:p>
            <a:pPr marL="342900" indent="-342900">
              <a:buAutoNum type="alphaLcParenR"/>
            </a:pPr>
            <a:endParaRPr lang="cs-CZ" sz="2000" b="1" dirty="0" smtClean="0"/>
          </a:p>
          <a:p>
            <a:pPr marL="342900" indent="-342900"/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357158" y="2714620"/>
            <a:ext cx="65008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  </a:t>
            </a:r>
            <a:r>
              <a:rPr lang="cs-CZ" sz="2000" b="1" dirty="0" smtClean="0">
                <a:latin typeface="+mn-lt"/>
              </a:rPr>
              <a:t>8.  </a:t>
            </a:r>
            <a:r>
              <a:rPr lang="cs-CZ" sz="2000" b="1" u="sng" dirty="0" smtClean="0">
                <a:latin typeface="+mn-lt"/>
              </a:rPr>
              <a:t>V čem je odlišný princip práce v </a:t>
            </a:r>
            <a:r>
              <a:rPr lang="cs-CZ" sz="2000" b="1" u="sng" dirty="0" err="1" smtClean="0">
                <a:latin typeface="+mn-lt"/>
              </a:rPr>
              <a:t>konvektomatu</a:t>
            </a:r>
            <a:r>
              <a:rPr lang="cs-CZ" sz="2000" b="1" u="sng" dirty="0" smtClean="0">
                <a:latin typeface="+mn-lt"/>
              </a:rPr>
              <a:t> od</a:t>
            </a:r>
            <a:r>
              <a:rPr lang="cs-CZ" sz="2000" b="1" dirty="0" smtClean="0">
                <a:latin typeface="+mn-lt"/>
              </a:rPr>
              <a:t>          </a:t>
            </a:r>
          </a:p>
          <a:p>
            <a:r>
              <a:rPr lang="cs-CZ" sz="2000" b="1" dirty="0" smtClean="0">
                <a:latin typeface="+mn-lt"/>
              </a:rPr>
              <a:t>        </a:t>
            </a:r>
            <a:r>
              <a:rPr lang="cs-CZ" sz="2000" b="1" u="sng" dirty="0" smtClean="0">
                <a:latin typeface="+mn-lt"/>
              </a:rPr>
              <a:t>horkovzdušné pece?</a:t>
            </a:r>
          </a:p>
          <a:p>
            <a:endParaRPr lang="cs-CZ" sz="2000" b="1" u="sng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    a)  princip práce u obou zařízení se neliší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b)  princip je stejný, ale horkovzdušné pece nemají  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  </a:t>
            </a:r>
            <a:r>
              <a:rPr lang="cs-CZ" sz="2000" b="1" dirty="0" err="1" smtClean="0">
                <a:latin typeface="+mn-lt"/>
              </a:rPr>
              <a:t>výrobník</a:t>
            </a:r>
            <a:r>
              <a:rPr lang="cs-CZ" sz="2000" b="1" dirty="0" smtClean="0">
                <a:latin typeface="+mn-lt"/>
              </a:rPr>
              <a:t> páry         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c)  princip je stejný, ale </a:t>
            </a:r>
            <a:r>
              <a:rPr lang="cs-CZ" sz="2000" b="1" dirty="0" err="1" smtClean="0">
                <a:latin typeface="+mn-lt"/>
              </a:rPr>
              <a:t>konvektomat</a:t>
            </a:r>
            <a:r>
              <a:rPr lang="cs-CZ" sz="2000" b="1" dirty="0" smtClean="0">
                <a:latin typeface="+mn-lt"/>
              </a:rPr>
              <a:t> má speciálně   </a:t>
            </a:r>
          </a:p>
          <a:p>
            <a:pPr marL="342900" indent="-342900"/>
            <a:r>
              <a:rPr lang="cs-CZ" sz="2000" b="1" dirty="0" smtClean="0">
                <a:latin typeface="+mn-lt"/>
              </a:rPr>
              <a:t>          upravený litinový povrch</a:t>
            </a:r>
            <a:endParaRPr lang="cs-CZ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497809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latin typeface="+mn-lt"/>
              </a:rPr>
              <a:t>9.  </a:t>
            </a:r>
            <a:r>
              <a:rPr lang="cs-CZ" sz="2000" b="1" u="sng" dirty="0" smtClean="0">
                <a:latin typeface="+mn-lt"/>
              </a:rPr>
              <a:t>Jednoúčelové strojky  provádí:</a:t>
            </a:r>
          </a:p>
          <a:p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jednu operaci s vysokým výkonem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více operací s nízkým výkonem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10.  </a:t>
            </a:r>
            <a:r>
              <a:rPr lang="cs-CZ" sz="2000" b="1" u="sng" dirty="0" smtClean="0">
                <a:latin typeface="+mn-lt"/>
              </a:rPr>
              <a:t>Do mikrovlnných trub se používá nádobí: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hliníkové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pouze k tomu určené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nerezové</a:t>
            </a:r>
            <a:endParaRPr lang="cs-CZ" sz="2000" b="1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404664"/>
            <a:ext cx="52422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1"/>
            </a:pPr>
            <a:r>
              <a:rPr lang="cs-CZ" sz="2000" b="1" u="sng" dirty="0" smtClean="0">
                <a:latin typeface="+mn-lt"/>
              </a:rPr>
              <a:t>Které potraviny řadíme do suchého skladu?</a:t>
            </a:r>
          </a:p>
          <a:p>
            <a:pPr marL="457200" indent="-457200"/>
            <a:r>
              <a:rPr lang="cs-CZ" sz="2000" b="1" dirty="0" smtClean="0">
                <a:latin typeface="+mn-lt"/>
              </a:rPr>
              <a:t>         </a:t>
            </a:r>
          </a:p>
          <a:p>
            <a:pPr marL="457200" indent="-457200"/>
            <a:r>
              <a:rPr lang="cs-CZ" sz="2000" b="1" dirty="0" smtClean="0">
                <a:latin typeface="+mn-lt"/>
              </a:rPr>
              <a:t>  a)   mák, koření, káva, čaj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  b)   úklidové prostředky,  vejce, brambory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  c)   zbytky jídel, mák, zelenina </a:t>
            </a:r>
          </a:p>
          <a:p>
            <a:pPr marL="457200" indent="-457200"/>
            <a:r>
              <a:rPr lang="cs-CZ" sz="2000" b="1" dirty="0" smtClean="0">
                <a:latin typeface="+mn-lt"/>
              </a:rPr>
              <a:t>  </a:t>
            </a: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pPr marL="457200" indent="-457200"/>
            <a:endParaRPr lang="cs-CZ" sz="2000" b="1" dirty="0" smtClean="0">
              <a:latin typeface="+mn-lt"/>
            </a:endParaRPr>
          </a:p>
          <a:p>
            <a:r>
              <a:rPr lang="cs-CZ" sz="2000" b="1" dirty="0" smtClean="0">
                <a:latin typeface="+mn-lt"/>
              </a:rPr>
              <a:t> </a:t>
            </a:r>
            <a:endParaRPr lang="cs-CZ" sz="2000" b="1" u="sng" dirty="0" smtClean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2996952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12.   </a:t>
            </a:r>
            <a:r>
              <a:rPr lang="cs-CZ" sz="2000" b="1" u="sng" dirty="0" smtClean="0">
                <a:latin typeface="+mn-lt"/>
              </a:rPr>
              <a:t>Lobby- bary:</a:t>
            </a:r>
          </a:p>
          <a:p>
            <a:endParaRPr lang="cs-CZ" sz="2000" dirty="0" smtClean="0">
              <a:latin typeface="+mn-lt"/>
            </a:endParaRPr>
          </a:p>
          <a:p>
            <a:pPr marL="457200" indent="-457200">
              <a:buAutoNum type="alphaLcParenR"/>
            </a:pPr>
            <a:r>
              <a:rPr lang="cs-CZ" sz="2000" b="1" dirty="0" smtClean="0">
                <a:latin typeface="+mn-lt"/>
              </a:rPr>
              <a:t>slouží  jako rychlého občerstvení na ulici</a:t>
            </a:r>
          </a:p>
          <a:p>
            <a:pPr marL="457200" indent="-4572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457200" indent="-457200">
              <a:buAutoNum type="alphaLcParenR" startAt="2"/>
            </a:pPr>
            <a:r>
              <a:rPr lang="cs-CZ" sz="2000" b="1" dirty="0" smtClean="0">
                <a:latin typeface="+mn-lt"/>
              </a:rPr>
              <a:t>jsou součástí hotelu a poskytují úzký sortiment občerstvení</a:t>
            </a:r>
          </a:p>
          <a:p>
            <a:pPr marL="457200" indent="-457200">
              <a:buAutoNum type="alphaLcParenR" startAt="2"/>
            </a:pPr>
            <a:endParaRPr lang="cs-CZ" sz="2000" b="1" dirty="0" smtClean="0">
              <a:latin typeface="+mn-lt"/>
            </a:endParaRPr>
          </a:p>
          <a:p>
            <a:pPr marL="457200" indent="-457200"/>
            <a:r>
              <a:rPr lang="cs-CZ" sz="2000" b="1" dirty="0" smtClean="0">
                <a:latin typeface="+mn-lt"/>
              </a:rPr>
              <a:t>c)     jsou  odbytová  střediska v kempech a chatových osadách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14348" y="928670"/>
            <a:ext cx="70009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+mn-lt"/>
              </a:rPr>
              <a:t>13.  </a:t>
            </a:r>
            <a:r>
              <a:rPr lang="cs-CZ" sz="2000" b="1" u="sng" dirty="0" smtClean="0">
                <a:latin typeface="+mn-lt"/>
              </a:rPr>
              <a:t>Při jaké teplotě se expedují pokrmy ?</a:t>
            </a:r>
          </a:p>
          <a:p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90°  C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73°  C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58 ° C</a:t>
            </a:r>
          </a:p>
          <a:p>
            <a:pPr marL="342900" indent="-342900"/>
            <a:endParaRPr lang="cs-CZ" sz="2000" b="1" dirty="0" smtClean="0">
              <a:latin typeface="+mn-lt"/>
            </a:endParaRPr>
          </a:p>
          <a:p>
            <a:pPr marL="342900" indent="-342900"/>
            <a:r>
              <a:rPr lang="cs-CZ" sz="2000" b="1" dirty="0" smtClean="0">
                <a:latin typeface="+mn-lt"/>
              </a:rPr>
              <a:t> 14. </a:t>
            </a:r>
            <a:r>
              <a:rPr lang="cs-CZ" sz="2000" b="1" u="sng" dirty="0" smtClean="0">
                <a:latin typeface="+mn-lt"/>
              </a:rPr>
              <a:t>Při jaké teplotě uchováváme zmrazené potraviny?</a:t>
            </a:r>
          </a:p>
          <a:p>
            <a:pPr marL="342900" indent="-342900"/>
            <a:endParaRPr lang="cs-CZ" sz="2000" b="1" u="sng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- 12  - 15°  C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-   8 – 12°   C</a:t>
            </a:r>
          </a:p>
          <a:p>
            <a:pPr marL="342900" indent="-342900">
              <a:buAutoNum type="alphaLcParenR"/>
            </a:pPr>
            <a:endParaRPr lang="cs-CZ" sz="2000" b="1" dirty="0" smtClean="0">
              <a:latin typeface="+mn-lt"/>
            </a:endParaRPr>
          </a:p>
          <a:p>
            <a:pPr marL="342900" indent="-342900">
              <a:buAutoNum type="alphaLcParenR"/>
            </a:pPr>
            <a:r>
              <a:rPr lang="cs-CZ" sz="2000" b="1" dirty="0" smtClean="0">
                <a:latin typeface="+mn-lt"/>
              </a:rPr>
              <a:t> - 18 – 24° 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4354</TotalTime>
  <Words>992</Words>
  <Application>Microsoft Office PowerPoint</Application>
  <PresentationFormat>Předvádění na obrazovce (4:3)</PresentationFormat>
  <Paragraphs>263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PC2013</cp:lastModifiedBy>
  <cp:revision>276</cp:revision>
  <dcterms:created xsi:type="dcterms:W3CDTF">2012-07-03T06:04:02Z</dcterms:created>
  <dcterms:modified xsi:type="dcterms:W3CDTF">2020-03-25T10:09:32Z</dcterms:modified>
</cp:coreProperties>
</file>