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A14F0-F433-40B1-9590-A85C37C0C540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C800-DF83-4768-B8DD-5D2C1F762D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297E-9F56-44B4-8DCC-996CFCC2C6C8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32BE-A3FF-49F1-97AA-8D2D386C91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B2AF61-789F-45C6-8563-3673877DA725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D29F3-14E8-40D4-97F2-D0CF1B0BC1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9AF47-88EC-49BA-9D90-97D552766B48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B0707-4436-49B1-8B32-F51B27F7B08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1D47-43EE-4FAF-A67C-BA788C805CAD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AEB6C-0EB8-4A55-83A3-3DAD987828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358DF-0D4E-463C-8683-82CF2B58179E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98380-F63C-4136-866C-8E1F57A2C1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2BB80-19F9-492E-9400-482A84D7E0F1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6DC7-74B9-458B-9843-4A2CC71FDB0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B42C-303A-4CBE-99EB-FBEB4980CC05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1BA96-2D6D-42D4-A6CF-7FC558E6F7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DC68B-94E0-4570-8375-186E50791E4B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8CFF-6FAC-436E-9968-0FF7AD3CD7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ECF44-332D-4D4A-A990-A751EEE959C1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F9C6F-2D22-4F9B-A3D5-69C6057EB6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2C6F4-5AB4-443E-91C1-42966AD69A92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D1915-7103-41C9-A57B-D334526C93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B02DF2-5CB2-48D4-9E5F-765B9A9D760A}" type="datetimeFigureOut">
              <a:rPr lang="cs-CZ"/>
              <a:pPr>
                <a:defRPr/>
              </a:pPr>
              <a:t>20.03.2020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AE24E2B-7700-492C-AD47-8ED008C617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St%C3%A1t" TargetMode="External"/><Relationship Id="rId2" Type="http://schemas.openxmlformats.org/officeDocument/2006/relationships/hyperlink" Target="https://cs.wikipedia.org/wiki/Financ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84213" y="620713"/>
            <a:ext cx="7772400" cy="792162"/>
          </a:xfrm>
        </p:spPr>
        <p:txBody>
          <a:bodyPr/>
          <a:lstStyle/>
          <a:p>
            <a:r>
              <a:rPr lang="cs-CZ" smtClean="0"/>
              <a:t>STÁTNÍ ROZPOČET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650" y="1700213"/>
            <a:ext cx="7345363" cy="393858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cs-CZ" sz="2600" smtClean="0">
                <a:solidFill>
                  <a:schemeClr val="tx1"/>
                </a:solidFill>
              </a:rPr>
              <a:t>= plán </a:t>
            </a:r>
            <a:r>
              <a:rPr lang="cs-CZ" sz="2600" smtClean="0">
                <a:solidFill>
                  <a:schemeClr val="tx1"/>
                </a:solidFill>
                <a:hlinkClick r:id="rId2" tooltip="Finance"/>
              </a:rPr>
              <a:t>finančního hospodaření</a:t>
            </a:r>
            <a:r>
              <a:rPr lang="cs-CZ" sz="2600" smtClean="0">
                <a:solidFill>
                  <a:schemeClr val="tx1"/>
                </a:solidFill>
              </a:rPr>
              <a:t> </a:t>
            </a:r>
            <a:r>
              <a:rPr lang="cs-CZ" sz="2600" smtClean="0">
                <a:solidFill>
                  <a:schemeClr val="tx1"/>
                </a:solidFill>
                <a:hlinkClick r:id="rId3" tooltip="Stát"/>
              </a:rPr>
              <a:t>státu</a:t>
            </a:r>
            <a:r>
              <a:rPr lang="cs-CZ" sz="2600" smtClean="0">
                <a:solidFill>
                  <a:schemeClr val="tx1"/>
                </a:solidFill>
              </a:rPr>
              <a:t>, obvykle na jeden rok, který zajišťuje ekonomické, sociální a politické funkce státu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cs-CZ" sz="2600" b="1" u="sng" smtClean="0">
                <a:solidFill>
                  <a:schemeClr val="tx1"/>
                </a:solidFill>
              </a:rPr>
              <a:t>má formu zákona</a:t>
            </a:r>
            <a:r>
              <a:rPr lang="cs-CZ" sz="2600" b="1" u="sng" smtClean="0">
                <a:solidFill>
                  <a:schemeClr val="tx1"/>
                </a:solidFill>
                <a:latin typeface="Arial" charset="0"/>
              </a:rPr>
              <a:t> (</a:t>
            </a:r>
            <a:r>
              <a:rPr lang="cs-CZ" sz="2000" b="1" u="sng" smtClean="0">
                <a:solidFill>
                  <a:schemeClr val="tx1"/>
                </a:solidFill>
                <a:latin typeface="Arial" charset="0"/>
              </a:rPr>
              <a:t>355/2019 Zákon o stát. rozpočtu)</a:t>
            </a:r>
            <a:r>
              <a:rPr lang="cs-CZ" sz="2000" u="sng" smtClean="0">
                <a:solidFill>
                  <a:schemeClr val="tx1"/>
                </a:solidFill>
              </a:rPr>
              <a:t>!,</a:t>
            </a:r>
            <a:r>
              <a:rPr lang="cs-CZ" sz="2600" u="sng" smtClean="0">
                <a:solidFill>
                  <a:schemeClr val="tx1"/>
                </a:solidFill>
              </a:rPr>
              <a:t> </a:t>
            </a:r>
            <a:r>
              <a:rPr lang="cs-CZ" sz="2600" smtClean="0">
                <a:solidFill>
                  <a:schemeClr val="tx1"/>
                </a:solidFill>
              </a:rPr>
              <a:t>který navrhuje vláda a poté schvaluje Poslanecká sněmovna (PS)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cs-CZ" sz="2600" smtClean="0">
                <a:solidFill>
                  <a:schemeClr val="tx1"/>
                </a:solidFill>
              </a:rPr>
              <a:t> může být </a:t>
            </a:r>
            <a:r>
              <a:rPr lang="cs-CZ" sz="2600" smtClean="0">
                <a:solidFill>
                  <a:schemeClr val="accent2"/>
                </a:solidFill>
              </a:rPr>
              <a:t>vyrovnaný </a:t>
            </a:r>
            <a:r>
              <a:rPr lang="cs-CZ" sz="2600" smtClean="0">
                <a:solidFill>
                  <a:schemeClr val="tx1"/>
                </a:solidFill>
              </a:rPr>
              <a:t>(P</a:t>
            </a:r>
            <a:r>
              <a:rPr lang="cs-CZ" sz="2600" smtClean="0">
                <a:solidFill>
                  <a:schemeClr val="tx1"/>
                </a:solidFill>
                <a:latin typeface="Arial" charset="0"/>
              </a:rPr>
              <a:t>říjmy</a:t>
            </a:r>
            <a:r>
              <a:rPr lang="cs-CZ" sz="2600" smtClean="0">
                <a:solidFill>
                  <a:schemeClr val="tx1"/>
                </a:solidFill>
              </a:rPr>
              <a:t>=V</a:t>
            </a:r>
            <a:r>
              <a:rPr lang="cs-CZ" sz="2600" smtClean="0">
                <a:solidFill>
                  <a:schemeClr val="tx1"/>
                </a:solidFill>
                <a:latin typeface="Arial" charset="0"/>
              </a:rPr>
              <a:t>ýdaje</a:t>
            </a:r>
            <a:r>
              <a:rPr lang="cs-CZ" sz="2600" smtClean="0">
                <a:solidFill>
                  <a:schemeClr val="tx1"/>
                </a:solidFill>
              </a:rPr>
              <a:t>), </a:t>
            </a:r>
            <a:r>
              <a:rPr lang="cs-CZ" sz="2600" smtClean="0">
                <a:solidFill>
                  <a:schemeClr val="accent2"/>
                </a:solidFill>
              </a:rPr>
              <a:t>schodkový </a:t>
            </a:r>
            <a:r>
              <a:rPr lang="en-US" sz="2600" smtClean="0">
                <a:solidFill>
                  <a:schemeClr val="accent2"/>
                </a:solidFill>
              </a:rPr>
              <a:t>neboli deficitn</a:t>
            </a:r>
            <a:r>
              <a:rPr lang="cs-CZ" sz="2600" smtClean="0">
                <a:solidFill>
                  <a:schemeClr val="tx1"/>
                </a:solidFill>
              </a:rPr>
              <a:t>í (V</a:t>
            </a:r>
            <a:r>
              <a:rPr lang="en-US" sz="2600" smtClean="0">
                <a:solidFill>
                  <a:schemeClr val="tx1"/>
                </a:solidFill>
              </a:rPr>
              <a:t>&gt;P</a:t>
            </a:r>
            <a:r>
              <a:rPr lang="cs-CZ" sz="2600" smtClean="0">
                <a:solidFill>
                  <a:schemeClr val="tx1"/>
                </a:solidFill>
              </a:rPr>
              <a:t>)</a:t>
            </a:r>
            <a:r>
              <a:rPr lang="en-US" sz="2600" smtClean="0">
                <a:solidFill>
                  <a:schemeClr val="tx1"/>
                </a:solidFill>
              </a:rPr>
              <a:t> nebo </a:t>
            </a:r>
            <a:r>
              <a:rPr lang="en-US" sz="2600" smtClean="0">
                <a:solidFill>
                  <a:schemeClr val="accent2"/>
                </a:solidFill>
              </a:rPr>
              <a:t>p</a:t>
            </a:r>
            <a:r>
              <a:rPr lang="cs-CZ" sz="2600" smtClean="0">
                <a:solidFill>
                  <a:schemeClr val="accent2"/>
                </a:solidFill>
              </a:rPr>
              <a:t>ř</a:t>
            </a:r>
            <a:r>
              <a:rPr lang="en-US" sz="2600" smtClean="0">
                <a:solidFill>
                  <a:schemeClr val="accent2"/>
                </a:solidFill>
              </a:rPr>
              <a:t>eb</a:t>
            </a:r>
            <a:r>
              <a:rPr lang="cs-CZ" sz="2600" smtClean="0">
                <a:solidFill>
                  <a:schemeClr val="accent2"/>
                </a:solidFill>
              </a:rPr>
              <a:t>y</a:t>
            </a:r>
            <a:r>
              <a:rPr lang="en-US" sz="2600" smtClean="0">
                <a:solidFill>
                  <a:schemeClr val="accent2"/>
                </a:solidFill>
              </a:rPr>
              <a:t>tkov</a:t>
            </a:r>
            <a:r>
              <a:rPr lang="cs-CZ" sz="2600" smtClean="0">
                <a:solidFill>
                  <a:schemeClr val="accent2"/>
                </a:solidFill>
              </a:rPr>
              <a:t>ý</a:t>
            </a:r>
            <a:r>
              <a:rPr lang="cs-CZ" sz="2600" smtClean="0">
                <a:solidFill>
                  <a:schemeClr val="tx1"/>
                </a:solidFill>
              </a:rPr>
              <a:t> (P</a:t>
            </a:r>
            <a:r>
              <a:rPr lang="en-US" sz="2600" smtClean="0">
                <a:solidFill>
                  <a:schemeClr val="tx1"/>
                </a:solidFill>
              </a:rPr>
              <a:t>&gt;</a:t>
            </a:r>
            <a:r>
              <a:rPr lang="cs-CZ" sz="2600" smtClean="0">
                <a:solidFill>
                  <a:schemeClr val="tx1"/>
                </a:solidFill>
              </a:rPr>
              <a:t>V)</a:t>
            </a:r>
            <a:endParaRPr lang="cs-CZ" sz="260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cs-CZ" sz="2600" smtClean="0">
                <a:solidFill>
                  <a:schemeClr val="tx1"/>
                </a:solidFill>
                <a:latin typeface="Arial" charset="0"/>
              </a:rPr>
              <a:t> jedná se o souhrn očekávaných příjmů a výdajů</a:t>
            </a:r>
          </a:p>
          <a:p>
            <a:pPr algn="l">
              <a:lnSpc>
                <a:spcPct val="90000"/>
              </a:lnSpc>
              <a:buFontTx/>
              <a:buChar char="-"/>
            </a:pPr>
            <a:endParaRPr lang="cs-CZ" sz="26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solidFill>
            <a:srgbClr val="FFC000"/>
          </a:solidFill>
        </p:spPr>
        <p:txBody>
          <a:bodyPr/>
          <a:lstStyle/>
          <a:p>
            <a:r>
              <a:rPr lang="cs-CZ" b="1" smtClean="0"/>
              <a:t>PŘÍJMY STÁTNÍHO ROZPOČTU</a:t>
            </a:r>
          </a:p>
        </p:txBody>
      </p:sp>
      <p:sp>
        <p:nvSpPr>
          <p:cNvPr id="14338" name="Podnadpis 2"/>
          <p:cNvSpPr>
            <a:spLocks noGrp="1"/>
          </p:cNvSpPr>
          <p:nvPr>
            <p:ph type="subTitle" idx="1"/>
          </p:nvPr>
        </p:nvSpPr>
        <p:spPr>
          <a:xfrm>
            <a:off x="827088" y="1773238"/>
            <a:ext cx="7345362" cy="4535487"/>
          </a:xfrm>
        </p:spPr>
        <p:txBody>
          <a:bodyPr/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dělí se na daňové a nedaňové příjmy</a:t>
            </a:r>
          </a:p>
          <a:p>
            <a:pPr algn="l">
              <a:lnSpc>
                <a:spcPct val="80000"/>
              </a:lnSpc>
              <a:buFontTx/>
              <a:buNone/>
            </a:pPr>
            <a:endParaRPr lang="cs-CZ" sz="160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Tx/>
              <a:buNone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1.) </a:t>
            </a:r>
            <a:r>
              <a:rPr lang="cs-CZ" sz="1600" u="sng" smtClean="0">
                <a:solidFill>
                  <a:schemeClr val="tx1"/>
                </a:solidFill>
                <a:latin typeface="Arial" charset="0"/>
              </a:rPr>
              <a:t>daňové příjmy st. rozpočtu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: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b="1" smtClean="0">
                <a:solidFill>
                  <a:schemeClr val="tx1"/>
                </a:solidFill>
              </a:rPr>
              <a:t> DANĚ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(daň z příjmů, dědická, darovací daň, z nemovitostí, z převodu nemovitostí, silniční, spotřební daně, </a:t>
            </a:r>
            <a:r>
              <a:rPr lang="cs-CZ" sz="1600" smtClean="0">
                <a:solidFill>
                  <a:schemeClr val="accent2"/>
                </a:solidFill>
                <a:latin typeface="Arial" charset="0"/>
              </a:rPr>
              <a:t>DPH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1600" b="1" smtClean="0">
                <a:solidFill>
                  <a:schemeClr val="tx1"/>
                </a:solidFill>
                <a:latin typeface="Arial" charset="0"/>
              </a:rPr>
              <a:t>pojistné na sociální zabezpečení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(důchodové, nemocenské pojištění, příspěvek na státní politiku zaměstnanosti) – tvoří </a:t>
            </a:r>
            <a:r>
              <a:rPr lang="cs-CZ" sz="1600" b="1" smtClean="0">
                <a:solidFill>
                  <a:schemeClr val="tx1"/>
                </a:solidFill>
                <a:latin typeface="Arial" charset="0"/>
              </a:rPr>
              <a:t>38%</a:t>
            </a: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všech daňových příjmů</a:t>
            </a:r>
          </a:p>
          <a:p>
            <a:pPr algn="l">
              <a:lnSpc>
                <a:spcPct val="80000"/>
              </a:lnSpc>
              <a:buFontTx/>
              <a:buNone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- poplatky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cs-CZ" sz="1600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2.) </a:t>
            </a:r>
            <a:r>
              <a:rPr lang="cs-CZ" sz="1600" u="sng" smtClean="0">
                <a:solidFill>
                  <a:schemeClr val="tx1"/>
                </a:solidFill>
                <a:latin typeface="Arial" charset="0"/>
              </a:rPr>
              <a:t>nedaňové příjmy st. rozpočtu: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přijaté úroky a výnosy ze státního majetku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cla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dary 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dotace z EU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přijaté splátky finančních výpomocí státu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cs-CZ" sz="1600" smtClean="0">
                <a:solidFill>
                  <a:schemeClr val="tx1"/>
                </a:solidFill>
                <a:latin typeface="Arial" charset="0"/>
              </a:rPr>
              <a:t> výnosy ze státních dluhopisů, atd.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152525"/>
          </a:xfrm>
          <a:solidFill>
            <a:srgbClr val="FFC000"/>
          </a:solidFill>
        </p:spPr>
        <p:txBody>
          <a:bodyPr/>
          <a:lstStyle/>
          <a:p>
            <a:r>
              <a:rPr lang="cs-CZ" smtClean="0"/>
              <a:t>VÝDAJE STÁTNÍHO ROZPOČTU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188" y="1700213"/>
            <a:ext cx="7705725" cy="4392612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buFontTx/>
              <a:buChar char="-"/>
            </a:pPr>
            <a:r>
              <a:rPr lang="cs-CZ" sz="2400" smtClean="0">
                <a:solidFill>
                  <a:srgbClr val="898989"/>
                </a:solidFill>
              </a:rPr>
              <a:t>tvoří je:</a:t>
            </a:r>
            <a:endParaRPr lang="cs-CZ" sz="2400" smtClean="0">
              <a:solidFill>
                <a:srgbClr val="898989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rgbClr val="898989"/>
                </a:solidFill>
                <a:latin typeface="Arial" charset="0"/>
              </a:rPr>
              <a:t>1.) </a:t>
            </a:r>
            <a:r>
              <a:rPr lang="cs-CZ" sz="2400" u="sng" smtClean="0">
                <a:solidFill>
                  <a:srgbClr val="898989"/>
                </a:solidFill>
                <a:latin typeface="Arial" charset="0"/>
              </a:rPr>
              <a:t>vládní výdaje</a:t>
            </a:r>
            <a:r>
              <a:rPr lang="cs-CZ" sz="2400" smtClean="0">
                <a:solidFill>
                  <a:srgbClr val="898989"/>
                </a:solidFill>
                <a:latin typeface="Arial" charset="0"/>
              </a:rPr>
              <a:t> na chod státních institucí:</a:t>
            </a:r>
            <a:r>
              <a:rPr lang="cs-CZ" sz="2400" b="1" smtClean="0">
                <a:solidFill>
                  <a:schemeClr val="tx1"/>
                </a:solidFill>
              </a:rPr>
              <a:t>NA ŠKOLSTVÍ, ZDRAVOTNICTVÍ, DOPRAVU, KULTURU, INFRASTRUKTRURU, OBRANU STÁTU, </a:t>
            </a:r>
            <a:r>
              <a:rPr lang="cs-CZ" sz="2400" b="1" smtClean="0">
                <a:solidFill>
                  <a:schemeClr val="tx1"/>
                </a:solidFill>
                <a:latin typeface="Arial" charset="0"/>
              </a:rPr>
              <a:t>vládní dotační programy,</a:t>
            </a:r>
            <a:r>
              <a:rPr lang="cs-CZ" sz="2400" b="1" smtClean="0">
                <a:solidFill>
                  <a:schemeClr val="tx1"/>
                </a:solidFill>
              </a:rPr>
              <a:t>atd.</a:t>
            </a:r>
            <a:endParaRPr lang="cs-CZ" sz="2400" b="1" smtClean="0">
              <a:solidFill>
                <a:schemeClr val="tx1"/>
              </a:solidFill>
              <a:latin typeface="Arial" charset="0"/>
            </a:endParaRPr>
          </a:p>
          <a:p>
            <a:pPr algn="l">
              <a:lnSpc>
                <a:spcPct val="90000"/>
              </a:lnSpc>
              <a:buFontTx/>
              <a:buNone/>
            </a:pPr>
            <a:r>
              <a:rPr lang="cs-CZ" sz="2400" smtClean="0">
                <a:solidFill>
                  <a:schemeClr val="tx1"/>
                </a:solidFill>
                <a:latin typeface="Arial" charset="0"/>
              </a:rPr>
              <a:t>2.) transferové položky = platby pro obyvatelstvo (děti, nemocní, nezaměstnaní, důchodci, postižení, atd.) formou sociálních dávek, důchodů, podpory v nezaměstnanosti, atd.</a:t>
            </a:r>
          </a:p>
          <a:p>
            <a:pPr algn="l">
              <a:lnSpc>
                <a:spcPct val="90000"/>
              </a:lnSpc>
              <a:buFontTx/>
              <a:buChar char="-"/>
            </a:pPr>
            <a:r>
              <a:rPr lang="cs-CZ" sz="2400" smtClean="0">
                <a:solidFill>
                  <a:schemeClr val="tx1"/>
                </a:solidFill>
              </a:rPr>
              <a:t> subvence (= podpora) firmám (např. do zemědělství)</a:t>
            </a:r>
          </a:p>
          <a:p>
            <a:pPr algn="l">
              <a:lnSpc>
                <a:spcPct val="90000"/>
              </a:lnSpc>
              <a:buFontTx/>
              <a:buChar char="-"/>
            </a:pPr>
            <a:endParaRPr lang="cs-CZ" sz="2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755650" y="549275"/>
            <a:ext cx="74168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solidFill>
                  <a:schemeClr val="accent2"/>
                </a:solidFill>
              </a:rPr>
              <a:t>DÚ – zjistěte a zapište do sešitu v jaké výši byl státní rozpočet původně schválen na tento rok 2020 a jak se bude měnit v souvislosti s pandemií koronaviru? – sledujte aktuální ekonomické info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219</Words>
  <Application>Microsoft Office PowerPoint</Application>
  <PresentationFormat>Předvádění na obrazovce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7" baseType="lpstr">
      <vt:lpstr>Calibri</vt:lpstr>
      <vt:lpstr>Arial</vt:lpstr>
      <vt:lpstr>Motiv sady Office</vt:lpstr>
      <vt:lpstr>STÁTNÍ ROZPOČET</vt:lpstr>
      <vt:lpstr>PŘÍJMY STÁTNÍHO ROZPOČTU</vt:lpstr>
      <vt:lpstr>VÝDAJE STÁTNÍHO ROZPOČTU</vt:lpstr>
      <vt:lpstr>Snímek 4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ROZPOČET</dc:title>
  <dc:creator>Učitel</dc:creator>
  <cp:lastModifiedBy>Jolana</cp:lastModifiedBy>
  <cp:revision>5</cp:revision>
  <dcterms:created xsi:type="dcterms:W3CDTF">2019-04-02T08:31:46Z</dcterms:created>
  <dcterms:modified xsi:type="dcterms:W3CDTF">2020-03-20T17:49:49Z</dcterms:modified>
</cp:coreProperties>
</file>