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7" r:id="rId3"/>
    <p:sldId id="259" r:id="rId4"/>
    <p:sldId id="260" r:id="rId5"/>
    <p:sldId id="261" r:id="rId6"/>
    <p:sldId id="262" r:id="rId7"/>
    <p:sldId id="275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74" r:id="rId20"/>
    <p:sldId id="273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7D75-33E6-4EF4-9F05-F1B1B761959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D2B7A4-3EC9-4E84-B372-CAE58345CB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7D75-33E6-4EF4-9F05-F1B1B761959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7A4-3EC9-4E84-B372-CAE58345CB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7D75-33E6-4EF4-9F05-F1B1B761959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7A4-3EC9-4E84-B372-CAE58345CB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7D75-33E6-4EF4-9F05-F1B1B761959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D2B7A4-3EC9-4E84-B372-CAE58345CB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7D75-33E6-4EF4-9F05-F1B1B761959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7A4-3EC9-4E84-B372-CAE58345CB0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7D75-33E6-4EF4-9F05-F1B1B761959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7A4-3EC9-4E84-B372-CAE58345CB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7D75-33E6-4EF4-9F05-F1B1B761959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D2B7A4-3EC9-4E84-B372-CAE58345CB0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7D75-33E6-4EF4-9F05-F1B1B761959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7A4-3EC9-4E84-B372-CAE58345CB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7D75-33E6-4EF4-9F05-F1B1B761959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7A4-3EC9-4E84-B372-CAE58345CB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7D75-33E6-4EF4-9F05-F1B1B761959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7A4-3EC9-4E84-B372-CAE58345CB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7D75-33E6-4EF4-9F05-F1B1B761959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7A4-3EC9-4E84-B372-CAE58345CB0F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ED7D75-33E6-4EF4-9F05-F1B1B761959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D2B7A4-3EC9-4E84-B372-CAE58345CB0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Jan_Vil%C3%ADmek_-_Pavel_Josef_%C5%A0afa%C5%99%C3%ADk.jpg" TargetMode="External"/><Relationship Id="rId2" Type="http://schemas.openxmlformats.org/officeDocument/2006/relationships/hyperlink" Target="http://upload.wikimedia.org/wikipedia/commons/0/0e/Jan_Vil%C3%ADmek_-_Josef_Dobrovsk%C3%B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J._K._Tyl.jpg" TargetMode="External"/><Relationship Id="rId5" Type="http://schemas.openxmlformats.org/officeDocument/2006/relationships/hyperlink" Target="http://commons.wikimedia.org/wiki/File:Jan_Vil%C3%ADmek_-_Franti%C5%A1ek_Ladislav_%C4%8Celakovsk%C3%BD.jpg" TargetMode="External"/><Relationship Id="rId4" Type="http://schemas.openxmlformats.org/officeDocument/2006/relationships/hyperlink" Target="http://commons.wikimedia.org/wiki/File:Kollar_jan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Národní obrození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560894"/>
              </p:ext>
            </p:extLst>
          </p:nvPr>
        </p:nvGraphicFramePr>
        <p:xfrm>
          <a:off x="683568" y="1412776"/>
          <a:ext cx="7848872" cy="3530258"/>
        </p:xfrm>
        <a:graphic>
          <a:graphicData uri="http://schemas.openxmlformats.org/drawingml/2006/table">
            <a:tbl>
              <a:tblPr firstRow="1" firstCol="1" bandRow="1"/>
              <a:tblGrid>
                <a:gridCol w="1421181"/>
                <a:gridCol w="6427691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2000" b="1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ndalus"/>
                        </a:rPr>
                        <a:t>Autor:</a:t>
                      </a:r>
                      <a:endParaRPr lang="cs-CZ" sz="2000" b="1" kern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ndalus"/>
                        </a:rPr>
                        <a:t>Mgr. Martina </a:t>
                      </a:r>
                      <a:r>
                        <a:rPr lang="cs-CZ" sz="2000" b="1" dirty="0" err="1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Ž</a:t>
                      </a:r>
                      <a:r>
                        <a:rPr lang="cs-CZ" sz="2000" b="1" dirty="0" err="1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ndalus"/>
                        </a:rPr>
                        <a:t>ondrov</a:t>
                      </a:r>
                      <a:r>
                        <a:rPr lang="cs-CZ" sz="2000" b="1" dirty="0" err="1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Lucida Calligraphy"/>
                        </a:rPr>
                        <a:t>á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2000" b="1" ker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ndalus"/>
                        </a:rPr>
                        <a:t>Datum:</a:t>
                      </a:r>
                      <a:endParaRPr lang="cs-CZ" sz="2000" b="1" ker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ndalus"/>
                        </a:rPr>
                        <a:t>Únor 2012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2000" b="1" ker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ndalus"/>
                        </a:rPr>
                        <a:t>Ro</a:t>
                      </a:r>
                      <a:r>
                        <a:rPr lang="cs-CZ" sz="2000" b="1" ker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č</a:t>
                      </a:r>
                      <a:r>
                        <a:rPr lang="cs-CZ" sz="2000" b="1" ker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ndalus"/>
                        </a:rPr>
                        <a:t>ník:</a:t>
                      </a:r>
                      <a:endParaRPr lang="cs-CZ" sz="2000" b="1" ker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ndalus"/>
                        </a:rPr>
                        <a:t>8.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2000" b="1" ker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ndalus"/>
                        </a:rPr>
                        <a:t>Vzd</a:t>
                      </a:r>
                      <a:r>
                        <a:rPr lang="cs-CZ" sz="2000" b="1" ker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ě</a:t>
                      </a:r>
                      <a:r>
                        <a:rPr lang="cs-CZ" sz="2000" b="1" ker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ndalus"/>
                        </a:rPr>
                        <a:t>lávací obor:</a:t>
                      </a:r>
                      <a:endParaRPr lang="cs-CZ" sz="2000" b="1" ker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Č</a:t>
                      </a: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ndalus"/>
                        </a:rPr>
                        <a:t>eský jazyk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2000" b="1" ker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ndalus"/>
                        </a:rPr>
                        <a:t>Anotace:</a:t>
                      </a:r>
                      <a:endParaRPr lang="cs-CZ" sz="2000" b="1" ker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ndalus"/>
                        </a:rPr>
                        <a:t> 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ndalus"/>
                        </a:rPr>
                        <a:t>Prezentace je určena k výkladu učiva o národním obrození.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Andalus"/>
                        </a:rPr>
                        <a:t> Žáci se seznámí s periodizací a členěním národního obrození, poznají nejvýznamnější osobnosti této doby a jejich díla.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229200"/>
            <a:ext cx="596900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3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Jan Kollár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6672"/>
            <a:ext cx="449503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55376"/>
            <a:ext cx="41910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2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>
                <a:solidFill>
                  <a:schemeClr val="accent2"/>
                </a:solidFill>
              </a:rPr>
              <a:t>2</a:t>
            </a:r>
            <a:r>
              <a:rPr lang="cs-CZ" sz="5400" dirty="0" smtClean="0">
                <a:solidFill>
                  <a:schemeClr val="accent2"/>
                </a:solidFill>
              </a:rPr>
              <a:t>. Fáze NO</a:t>
            </a:r>
            <a:endParaRPr lang="cs-CZ" sz="54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587680" cy="53038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4800" b="1" u="sng" dirty="0" smtClean="0">
                <a:solidFill>
                  <a:schemeClr val="accent1"/>
                </a:solidFill>
                <a:ea typeface="Calibri"/>
                <a:cs typeface="Times New Roman"/>
              </a:rPr>
              <a:t>František </a:t>
            </a:r>
            <a:r>
              <a:rPr lang="cs-CZ" sz="4800" b="1" u="sng" dirty="0">
                <a:solidFill>
                  <a:schemeClr val="accent1"/>
                </a:solidFill>
                <a:ea typeface="Calibri"/>
                <a:cs typeface="Times New Roman"/>
              </a:rPr>
              <a:t>Ladislav </a:t>
            </a:r>
            <a:r>
              <a:rPr lang="cs-CZ" sz="4800" b="1" u="sng" dirty="0" smtClean="0">
                <a:solidFill>
                  <a:schemeClr val="accent1"/>
                </a:solidFill>
                <a:ea typeface="Calibri"/>
                <a:cs typeface="Times New Roman"/>
              </a:rPr>
              <a:t>Čelakovský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1799 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–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1852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V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ychovatel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, překladatel, spisovatel, profesor slavistiky ve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Vratislavi a v 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Praze, sběratel lid.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Slovesnosti.</a:t>
            </a:r>
          </a:p>
          <a:p>
            <a:pPr>
              <a:lnSpc>
                <a:spcPct val="170000"/>
              </a:lnSpc>
            </a:pPr>
            <a:r>
              <a:rPr lang="cs-CZ" dirty="0" smtClean="0">
                <a:solidFill>
                  <a:schemeClr val="accent1"/>
                </a:solidFill>
                <a:ea typeface="Calibri"/>
                <a:cs typeface="Times New Roman"/>
              </a:rPr>
              <a:t>Slovanské </a:t>
            </a:r>
            <a:r>
              <a:rPr lang="cs-CZ" dirty="0">
                <a:solidFill>
                  <a:schemeClr val="accent1"/>
                </a:solidFill>
                <a:ea typeface="Calibri"/>
                <a:cs typeface="Times New Roman"/>
              </a:rPr>
              <a:t>národní </a:t>
            </a:r>
            <a:r>
              <a:rPr lang="cs-CZ" dirty="0" smtClean="0">
                <a:solidFill>
                  <a:schemeClr val="accent1"/>
                </a:solidFill>
                <a:ea typeface="Calibri"/>
                <a:cs typeface="Times New Roman"/>
              </a:rPr>
              <a:t>písně</a:t>
            </a:r>
          </a:p>
          <a:p>
            <a:pPr>
              <a:lnSpc>
                <a:spcPct val="170000"/>
              </a:lnSpc>
            </a:pPr>
            <a:r>
              <a:rPr lang="cs-CZ" dirty="0" smtClean="0">
                <a:solidFill>
                  <a:schemeClr val="accent1"/>
                </a:solidFill>
                <a:ea typeface="Calibri"/>
                <a:cs typeface="Times New Roman"/>
              </a:rPr>
              <a:t>Mudrosloví </a:t>
            </a:r>
            <a:r>
              <a:rPr lang="cs-CZ" dirty="0">
                <a:solidFill>
                  <a:schemeClr val="accent1"/>
                </a:solidFill>
                <a:ea typeface="Calibri"/>
                <a:cs typeface="Times New Roman"/>
              </a:rPr>
              <a:t>národu slovanského ve </a:t>
            </a:r>
            <a:r>
              <a:rPr lang="cs-CZ" dirty="0" smtClean="0">
                <a:solidFill>
                  <a:schemeClr val="accent1"/>
                </a:solidFill>
                <a:ea typeface="Calibri"/>
                <a:cs typeface="Times New Roman"/>
              </a:rPr>
              <a:t>příslovích</a:t>
            </a:r>
          </a:p>
          <a:p>
            <a:pPr>
              <a:lnSpc>
                <a:spcPct val="170000"/>
              </a:lnSpc>
            </a:pP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Vlastní 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tvorba – ohlasová poezie = tvorba v duchu lidové slovesnosti – </a:t>
            </a:r>
            <a:r>
              <a:rPr lang="cs-CZ" dirty="0">
                <a:solidFill>
                  <a:schemeClr val="accent1"/>
                </a:solidFill>
                <a:ea typeface="Calibri"/>
                <a:cs typeface="Times New Roman"/>
              </a:rPr>
              <a:t>Ohlas písní ruských 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– čerpal z ruských bylin (epické zpěvy o ruských bohatýrech), oslavuje hrdinství a sílu ruských bohatýrů, převažuje epika, </a:t>
            </a:r>
            <a:r>
              <a:rPr lang="cs-CZ" dirty="0">
                <a:solidFill>
                  <a:schemeClr val="accent1"/>
                </a:solidFill>
                <a:ea typeface="Calibri"/>
                <a:cs typeface="Times New Roman"/>
              </a:rPr>
              <a:t>Ohlas písní českých 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– převažuje lyrika, zachycuje ráz českého lidového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života.</a:t>
            </a:r>
          </a:p>
        </p:txBody>
      </p:sp>
    </p:spTree>
    <p:extLst>
      <p:ext uri="{BB962C8B-B14F-4D97-AF65-F5344CB8AC3E}">
        <p14:creationId xmlns:p14="http://schemas.microsoft.com/office/powerpoint/2010/main" val="26968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>
                <a:solidFill>
                  <a:schemeClr val="accent2"/>
                </a:solidFill>
              </a:rPr>
              <a:t>2</a:t>
            </a:r>
            <a:r>
              <a:rPr lang="cs-CZ" sz="5400" dirty="0" smtClean="0">
                <a:solidFill>
                  <a:schemeClr val="accent2"/>
                </a:solidFill>
              </a:rPr>
              <a:t>. Fáze NO</a:t>
            </a:r>
            <a:endParaRPr lang="cs-CZ" sz="54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587680" cy="53038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3000" b="1" u="sng" dirty="0" smtClean="0">
                <a:solidFill>
                  <a:schemeClr val="accent1"/>
                </a:solidFill>
                <a:ea typeface="Calibri"/>
                <a:cs typeface="Times New Roman"/>
              </a:rPr>
              <a:t>František </a:t>
            </a:r>
            <a:r>
              <a:rPr lang="cs-CZ" sz="3000" b="1" u="sng" dirty="0">
                <a:solidFill>
                  <a:schemeClr val="accent1"/>
                </a:solidFill>
                <a:ea typeface="Calibri"/>
                <a:cs typeface="Times New Roman"/>
              </a:rPr>
              <a:t>Ladislav </a:t>
            </a:r>
            <a:r>
              <a:rPr lang="cs-CZ" sz="3000" b="1" u="sng" dirty="0" smtClean="0">
                <a:solidFill>
                  <a:schemeClr val="accent1"/>
                </a:solidFill>
                <a:ea typeface="Calibri"/>
                <a:cs typeface="Times New Roman"/>
              </a:rPr>
              <a:t>Čelakovský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accent1"/>
                </a:solidFill>
                <a:ea typeface="Calibri"/>
                <a:cs typeface="Times New Roman"/>
              </a:rPr>
              <a:t>Toman </a:t>
            </a:r>
            <a:r>
              <a:rPr lang="cs-CZ" dirty="0">
                <a:solidFill>
                  <a:schemeClr val="accent1"/>
                </a:solidFill>
                <a:ea typeface="Calibri"/>
                <a:cs typeface="Times New Roman"/>
              </a:rPr>
              <a:t>a lesní panna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– 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smutný děj, tragický konec, smrt způsobí lesní panna, dialogy, znaky lidové slovesnosti – trojí opakování, zdrobněliny, lidové rčení (dobrou vůli spolu měli), úryvek z lidové písně (všecky krásné hvězdičky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…).</a:t>
            </a:r>
          </a:p>
        </p:txBody>
      </p:sp>
    </p:spTree>
    <p:extLst>
      <p:ext uri="{BB962C8B-B14F-4D97-AF65-F5344CB8AC3E}">
        <p14:creationId xmlns:p14="http://schemas.microsoft.com/office/powerpoint/2010/main" val="1836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/>
            <a:r>
              <a:rPr lang="cs-CZ" sz="5400" dirty="0" smtClean="0">
                <a:solidFill>
                  <a:schemeClr val="accent2"/>
                </a:solidFill>
              </a:rPr>
              <a:t>Rukopisné padělky</a:t>
            </a:r>
            <a:endParaRPr lang="cs-CZ" sz="54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cs-CZ" sz="3500" b="1" u="sng" dirty="0" smtClean="0">
                <a:solidFill>
                  <a:schemeClr val="accent1"/>
                </a:solidFill>
              </a:rPr>
              <a:t>Rukopis </a:t>
            </a:r>
            <a:r>
              <a:rPr lang="cs-CZ" sz="3500" b="1" u="sng" dirty="0">
                <a:solidFill>
                  <a:schemeClr val="accent1"/>
                </a:solidFill>
              </a:rPr>
              <a:t>královédvorský </a:t>
            </a:r>
            <a:r>
              <a:rPr lang="cs-CZ" dirty="0"/>
              <a:t>– RK – byl nalezen 1817 ve Dvoře Králové, označen za památku ze 13. </a:t>
            </a:r>
            <a:r>
              <a:rPr lang="cs-CZ" dirty="0" smtClean="0"/>
              <a:t>st</a:t>
            </a:r>
            <a:r>
              <a:rPr lang="cs-CZ" dirty="0"/>
              <a:t>.</a:t>
            </a:r>
          </a:p>
          <a:p>
            <a:pPr>
              <a:lnSpc>
                <a:spcPct val="170000"/>
              </a:lnSpc>
            </a:pPr>
            <a:r>
              <a:rPr lang="cs-CZ" sz="3900" b="1" u="sng" dirty="0" smtClean="0">
                <a:solidFill>
                  <a:schemeClr val="accent1"/>
                </a:solidFill>
              </a:rPr>
              <a:t>Rukopis </a:t>
            </a:r>
            <a:r>
              <a:rPr lang="cs-CZ" sz="3900" b="1" u="sng" dirty="0">
                <a:solidFill>
                  <a:schemeClr val="accent1"/>
                </a:solidFill>
              </a:rPr>
              <a:t>zelenohorský </a:t>
            </a:r>
            <a:r>
              <a:rPr lang="cs-CZ" dirty="0"/>
              <a:t>– anonymně zaslán Národnímu muzeu 1818, nalezen na Zelené hoře v jižních Čechách, označen za památku z 10. st.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Rukopisy obsahovaly </a:t>
            </a:r>
            <a:r>
              <a:rPr lang="cs-CZ" dirty="0"/>
              <a:t>epické skladby, byly přijaty s nadšením, v jejich pravost uvěřili: </a:t>
            </a:r>
            <a:r>
              <a:rPr lang="cs-CZ" dirty="0">
                <a:solidFill>
                  <a:schemeClr val="accent1"/>
                </a:solidFill>
              </a:rPr>
              <a:t>Dobrovský, Šafařík, </a:t>
            </a:r>
            <a:r>
              <a:rPr lang="cs-CZ" dirty="0" smtClean="0">
                <a:solidFill>
                  <a:schemeClr val="accent1"/>
                </a:solidFill>
              </a:rPr>
              <a:t>Palacký.</a:t>
            </a:r>
            <a:endParaRPr lang="cs-CZ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5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/>
            <a:r>
              <a:rPr lang="cs-CZ" sz="5400" dirty="0" smtClean="0">
                <a:solidFill>
                  <a:schemeClr val="accent2"/>
                </a:solidFill>
              </a:rPr>
              <a:t>Rukopisné padělky</a:t>
            </a:r>
            <a:endParaRPr lang="cs-CZ" sz="54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cs-CZ" dirty="0" smtClean="0">
                <a:solidFill>
                  <a:schemeClr val="accent2"/>
                </a:solidFill>
              </a:rPr>
              <a:t>Pravděpodobní </a:t>
            </a:r>
            <a:r>
              <a:rPr lang="cs-CZ" dirty="0">
                <a:solidFill>
                  <a:schemeClr val="accent2"/>
                </a:solidFill>
              </a:rPr>
              <a:t>autoři </a:t>
            </a:r>
            <a:r>
              <a:rPr lang="cs-CZ" dirty="0" smtClean="0">
                <a:solidFill>
                  <a:schemeClr val="accent2"/>
                </a:solidFill>
              </a:rPr>
              <a:t>podvrhů:</a:t>
            </a:r>
            <a:endParaRPr lang="cs-CZ" dirty="0">
              <a:solidFill>
                <a:schemeClr val="accent2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cs-CZ" sz="3400" b="1" dirty="0" smtClean="0">
                <a:solidFill>
                  <a:schemeClr val="accent2"/>
                </a:solidFill>
              </a:rPr>
              <a:t>     </a:t>
            </a:r>
            <a:r>
              <a:rPr lang="cs-CZ" sz="3400" b="1" u="sng" dirty="0" smtClean="0">
                <a:solidFill>
                  <a:schemeClr val="accent1"/>
                </a:solidFill>
              </a:rPr>
              <a:t>Václav </a:t>
            </a:r>
            <a:r>
              <a:rPr lang="cs-CZ" sz="3400" b="1" u="sng" dirty="0">
                <a:solidFill>
                  <a:schemeClr val="accent1"/>
                </a:solidFill>
              </a:rPr>
              <a:t>Hanka</a:t>
            </a:r>
            <a:r>
              <a:rPr lang="cs-CZ" sz="3400" u="sng" dirty="0">
                <a:solidFill>
                  <a:schemeClr val="accent1"/>
                </a:solidFill>
              </a:rPr>
              <a:t> </a:t>
            </a:r>
            <a:r>
              <a:rPr lang="cs-CZ" dirty="0">
                <a:solidFill>
                  <a:schemeClr val="accent2"/>
                </a:solidFill>
              </a:rPr>
              <a:t>(knihovník, archivář Českého muzea, </a:t>
            </a:r>
            <a:r>
              <a:rPr lang="cs-CZ" dirty="0" smtClean="0">
                <a:solidFill>
                  <a:schemeClr val="accent2"/>
                </a:solidFill>
              </a:rPr>
              <a:t>básník)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smtClean="0">
                <a:solidFill>
                  <a:schemeClr val="accent2"/>
                </a:solidFill>
              </a:rPr>
              <a:t>     </a:t>
            </a:r>
            <a:r>
              <a:rPr lang="cs-CZ" sz="3400" b="1" u="sng" dirty="0" smtClean="0">
                <a:solidFill>
                  <a:schemeClr val="accent1"/>
                </a:solidFill>
              </a:rPr>
              <a:t>Josef </a:t>
            </a:r>
            <a:r>
              <a:rPr lang="cs-CZ" sz="3400" b="1" u="sng" dirty="0">
                <a:solidFill>
                  <a:schemeClr val="accent1"/>
                </a:solidFill>
              </a:rPr>
              <a:t>Linda </a:t>
            </a:r>
            <a:r>
              <a:rPr lang="cs-CZ" dirty="0">
                <a:solidFill>
                  <a:schemeClr val="accent2"/>
                </a:solidFill>
              </a:rPr>
              <a:t>(spis., novinář)</a:t>
            </a:r>
          </a:p>
          <a:p>
            <a:pPr>
              <a:lnSpc>
                <a:spcPct val="170000"/>
              </a:lnSpc>
            </a:pPr>
            <a:r>
              <a:rPr lang="cs-CZ" dirty="0" smtClean="0">
                <a:solidFill>
                  <a:schemeClr val="accent2"/>
                </a:solidFill>
              </a:rPr>
              <a:t>Spory </a:t>
            </a:r>
            <a:r>
              <a:rPr lang="cs-CZ" dirty="0">
                <a:solidFill>
                  <a:schemeClr val="accent2"/>
                </a:solidFill>
              </a:rPr>
              <a:t>o rukopisy: v 80. letech dokázána jejich nepravost – </a:t>
            </a:r>
            <a:r>
              <a:rPr lang="cs-CZ" sz="3400" b="1" dirty="0">
                <a:solidFill>
                  <a:schemeClr val="accent1"/>
                </a:solidFill>
              </a:rPr>
              <a:t>Masaryk, Gebauer, </a:t>
            </a:r>
            <a:r>
              <a:rPr lang="cs-CZ" sz="3400" b="1" dirty="0" smtClean="0">
                <a:solidFill>
                  <a:schemeClr val="accent1"/>
                </a:solidFill>
              </a:rPr>
              <a:t>Goll.</a:t>
            </a:r>
            <a:endParaRPr lang="cs-CZ" sz="3400" b="1" dirty="0">
              <a:solidFill>
                <a:schemeClr val="accent1"/>
              </a:solidFill>
            </a:endParaRPr>
          </a:p>
          <a:p>
            <a:pPr>
              <a:lnSpc>
                <a:spcPct val="170000"/>
              </a:lnSpc>
            </a:pPr>
            <a:r>
              <a:rPr lang="cs-CZ" dirty="0" smtClean="0">
                <a:solidFill>
                  <a:schemeClr val="accent2"/>
                </a:solidFill>
              </a:rPr>
              <a:t>Význam </a:t>
            </a:r>
            <a:r>
              <a:rPr lang="cs-CZ" dirty="0">
                <a:solidFill>
                  <a:schemeClr val="accent2"/>
                </a:solidFill>
              </a:rPr>
              <a:t>rukopisů: </a:t>
            </a:r>
            <a:r>
              <a:rPr lang="cs-CZ" dirty="0">
                <a:solidFill>
                  <a:schemeClr val="accent1"/>
                </a:solidFill>
              </a:rPr>
              <a:t>měly dokázat starobylost naší kultury, měly posílit národní sebevědomí</a:t>
            </a:r>
            <a:r>
              <a:rPr lang="cs-CZ" dirty="0">
                <a:solidFill>
                  <a:schemeClr val="accent2"/>
                </a:solidFill>
              </a:rPr>
              <a:t>, básnicky cenná díla 1. pol. 19. st., inspirace pro umělce – Smetana, Aleš, </a:t>
            </a:r>
            <a:r>
              <a:rPr lang="cs-CZ" dirty="0" err="1">
                <a:solidFill>
                  <a:schemeClr val="accent2"/>
                </a:solidFill>
              </a:rPr>
              <a:t>Myslbek</a:t>
            </a:r>
            <a:r>
              <a:rPr lang="cs-CZ" dirty="0">
                <a:solidFill>
                  <a:schemeClr val="accent2"/>
                </a:solidFill>
              </a:rPr>
              <a:t>, Mánes, </a:t>
            </a:r>
            <a:r>
              <a:rPr lang="cs-CZ" dirty="0" smtClean="0">
                <a:solidFill>
                  <a:schemeClr val="accent2"/>
                </a:solidFill>
              </a:rPr>
              <a:t>Zeyer.</a:t>
            </a:r>
            <a:endParaRPr lang="cs-CZ" dirty="0">
              <a:solidFill>
                <a:schemeClr val="accent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 smtClean="0">
                <a:solidFill>
                  <a:srgbClr val="A5644E"/>
                </a:solidFill>
              </a:rPr>
              <a:t>3. </a:t>
            </a:r>
            <a:r>
              <a:rPr lang="cs-CZ" sz="5400" dirty="0">
                <a:solidFill>
                  <a:srgbClr val="A5644E"/>
                </a:solidFill>
              </a:rPr>
              <a:t>Fáze NO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cs-CZ" dirty="0" smtClean="0">
                <a:solidFill>
                  <a:schemeClr val="accent2"/>
                </a:solidFill>
              </a:rPr>
              <a:t>Jedná se o vyvrcholení NO.</a:t>
            </a:r>
            <a:endParaRPr lang="cs-CZ" dirty="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</a:pPr>
            <a:r>
              <a:rPr lang="cs-CZ" dirty="0" smtClean="0">
                <a:solidFill>
                  <a:schemeClr val="accent2"/>
                </a:solidFill>
              </a:rPr>
              <a:t>Vznik </a:t>
            </a:r>
            <a:r>
              <a:rPr lang="cs-CZ" dirty="0">
                <a:solidFill>
                  <a:schemeClr val="accent2"/>
                </a:solidFill>
              </a:rPr>
              <a:t>1. politického obrozeneckého programu = </a:t>
            </a:r>
            <a:r>
              <a:rPr lang="cs-CZ" u="sng" dirty="0">
                <a:solidFill>
                  <a:schemeClr val="accent1"/>
                </a:solidFill>
              </a:rPr>
              <a:t>austroslavismus </a:t>
            </a:r>
            <a:r>
              <a:rPr lang="cs-CZ" dirty="0">
                <a:solidFill>
                  <a:schemeClr val="accent2"/>
                </a:solidFill>
              </a:rPr>
              <a:t>(Fr. Palacký</a:t>
            </a:r>
            <a:r>
              <a:rPr lang="cs-CZ" dirty="0" smtClean="0">
                <a:solidFill>
                  <a:schemeClr val="accent2"/>
                </a:solidFill>
              </a:rPr>
              <a:t>).</a:t>
            </a:r>
            <a:endParaRPr lang="cs-CZ" dirty="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</a:pPr>
            <a:r>
              <a:rPr lang="cs-CZ" dirty="0" smtClean="0">
                <a:solidFill>
                  <a:schemeClr val="accent2"/>
                </a:solidFill>
              </a:rPr>
              <a:t>Literatura: </a:t>
            </a:r>
            <a:r>
              <a:rPr lang="cs-CZ" dirty="0">
                <a:solidFill>
                  <a:schemeClr val="accent2"/>
                </a:solidFill>
              </a:rPr>
              <a:t>spjatost s NO, romantismus, počátky </a:t>
            </a:r>
            <a:r>
              <a:rPr lang="cs-CZ" dirty="0" smtClean="0">
                <a:solidFill>
                  <a:schemeClr val="accent2"/>
                </a:solidFill>
              </a:rPr>
              <a:t>realismu.</a:t>
            </a:r>
            <a:endParaRPr lang="cs-CZ" dirty="0">
              <a:solidFill>
                <a:schemeClr val="accent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18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>
                <a:solidFill>
                  <a:srgbClr val="A5644E"/>
                </a:solidFill>
              </a:rPr>
              <a:t>Národní obrození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400" dirty="0" smtClean="0"/>
              <a:t>Spjatost s NO: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cs-CZ" sz="4300" b="1" u="sng" dirty="0" smtClean="0">
                <a:solidFill>
                  <a:schemeClr val="accent1"/>
                </a:solidFill>
              </a:rPr>
              <a:t>Josef Kajetán Tyl</a:t>
            </a:r>
          </a:p>
          <a:p>
            <a:pPr>
              <a:lnSpc>
                <a:spcPct val="160000"/>
              </a:lnSpc>
            </a:pPr>
            <a:r>
              <a:rPr lang="cs-CZ" dirty="0"/>
              <a:t>N</a:t>
            </a:r>
            <a:r>
              <a:rPr lang="cs-CZ" dirty="0" smtClean="0"/>
              <a:t>ovinář</a:t>
            </a:r>
            <a:r>
              <a:rPr lang="cs-CZ" dirty="0"/>
              <a:t>, redaktor – </a:t>
            </a:r>
            <a:r>
              <a:rPr lang="cs-CZ" dirty="0">
                <a:solidFill>
                  <a:schemeClr val="accent1"/>
                </a:solidFill>
              </a:rPr>
              <a:t>Květy</a:t>
            </a:r>
            <a:r>
              <a:rPr lang="cs-CZ" dirty="0"/>
              <a:t>, herec, dramatik, </a:t>
            </a:r>
            <a:r>
              <a:rPr lang="cs-CZ" dirty="0" smtClean="0"/>
              <a:t>spisovatel.</a:t>
            </a:r>
          </a:p>
          <a:p>
            <a:pPr>
              <a:lnSpc>
                <a:spcPct val="160000"/>
              </a:lnSpc>
            </a:pPr>
            <a:r>
              <a:rPr lang="cs-CZ" dirty="0" smtClean="0">
                <a:solidFill>
                  <a:schemeClr val="accent1"/>
                </a:solidFill>
              </a:rPr>
              <a:t>Kutnohorští havíři</a:t>
            </a:r>
          </a:p>
          <a:p>
            <a:pPr>
              <a:lnSpc>
                <a:spcPct val="160000"/>
              </a:lnSpc>
            </a:pPr>
            <a:r>
              <a:rPr lang="cs-CZ" dirty="0" smtClean="0">
                <a:solidFill>
                  <a:schemeClr val="accent1"/>
                </a:solidFill>
              </a:rPr>
              <a:t>Jan Hus</a:t>
            </a:r>
          </a:p>
          <a:p>
            <a:pPr>
              <a:lnSpc>
                <a:spcPct val="160000"/>
              </a:lnSpc>
            </a:pPr>
            <a:r>
              <a:rPr lang="cs-CZ" dirty="0" smtClean="0">
                <a:solidFill>
                  <a:schemeClr val="accent1"/>
                </a:solidFill>
              </a:rPr>
              <a:t>Jan Žižka</a:t>
            </a:r>
          </a:p>
          <a:p>
            <a:pPr>
              <a:lnSpc>
                <a:spcPct val="160000"/>
              </a:lnSpc>
            </a:pPr>
            <a:r>
              <a:rPr lang="cs-CZ" dirty="0" smtClean="0">
                <a:solidFill>
                  <a:schemeClr val="accent1"/>
                </a:solidFill>
              </a:rPr>
              <a:t>Krvavé </a:t>
            </a:r>
            <a:r>
              <a:rPr lang="cs-CZ" dirty="0">
                <a:solidFill>
                  <a:schemeClr val="accent1"/>
                </a:solidFill>
              </a:rPr>
              <a:t>křtiny aneb Drahomíra a její </a:t>
            </a:r>
            <a:r>
              <a:rPr lang="cs-CZ" dirty="0" smtClean="0">
                <a:solidFill>
                  <a:schemeClr val="accent1"/>
                </a:solidFill>
              </a:rPr>
              <a:t>synové</a:t>
            </a:r>
            <a:endParaRPr lang="cs-CZ" dirty="0"/>
          </a:p>
          <a:p>
            <a:pPr>
              <a:lnSpc>
                <a:spcPct val="160000"/>
              </a:lnSpc>
            </a:pPr>
            <a:r>
              <a:rPr lang="cs-CZ" dirty="0" smtClean="0">
                <a:solidFill>
                  <a:schemeClr val="accent1"/>
                </a:solidFill>
              </a:rPr>
              <a:t>Strakonický </a:t>
            </a:r>
            <a:r>
              <a:rPr lang="cs-CZ" dirty="0">
                <a:solidFill>
                  <a:schemeClr val="accent1"/>
                </a:solidFill>
              </a:rPr>
              <a:t>dudák aneb hody divých žen </a:t>
            </a:r>
            <a:r>
              <a:rPr lang="cs-CZ" dirty="0"/>
              <a:t>– hl. p.- Švanda, Dorotka, </a:t>
            </a:r>
            <a:r>
              <a:rPr lang="cs-CZ" dirty="0" err="1"/>
              <a:t>Vocilka</a:t>
            </a:r>
            <a:r>
              <a:rPr lang="cs-CZ" dirty="0"/>
              <a:t>, </a:t>
            </a:r>
            <a:r>
              <a:rPr lang="cs-CZ" dirty="0" smtClean="0"/>
              <a:t>Kalafuna.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1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>
                <a:solidFill>
                  <a:srgbClr val="A5644E"/>
                </a:solidFill>
              </a:rPr>
              <a:t>Národní obrození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cs-CZ" sz="4300" b="1" u="sng" dirty="0" smtClean="0">
                <a:solidFill>
                  <a:schemeClr val="accent1"/>
                </a:solidFill>
              </a:rPr>
              <a:t>Josef Kajetán Tyl</a:t>
            </a:r>
          </a:p>
          <a:p>
            <a:pPr>
              <a:lnSpc>
                <a:spcPct val="170000"/>
              </a:lnSpc>
            </a:pPr>
            <a:r>
              <a:rPr lang="cs-CZ" dirty="0">
                <a:solidFill>
                  <a:schemeClr val="accent1"/>
                </a:solidFill>
              </a:rPr>
              <a:t>Lesní panna aneb cesta do </a:t>
            </a:r>
            <a:r>
              <a:rPr lang="cs-CZ" dirty="0" smtClean="0">
                <a:solidFill>
                  <a:schemeClr val="accent1"/>
                </a:solidFill>
              </a:rPr>
              <a:t>Ameriky</a:t>
            </a:r>
            <a:endParaRPr lang="cs-CZ" dirty="0">
              <a:solidFill>
                <a:schemeClr val="accent2"/>
              </a:solidFill>
            </a:endParaRPr>
          </a:p>
          <a:p>
            <a:pPr>
              <a:lnSpc>
                <a:spcPct val="170000"/>
              </a:lnSpc>
            </a:pPr>
            <a:r>
              <a:rPr lang="cs-CZ" dirty="0" smtClean="0">
                <a:solidFill>
                  <a:schemeClr val="accent1"/>
                </a:solidFill>
              </a:rPr>
              <a:t>Tvrdohlavá </a:t>
            </a:r>
            <a:r>
              <a:rPr lang="cs-CZ" dirty="0">
                <a:solidFill>
                  <a:schemeClr val="accent1"/>
                </a:solidFill>
              </a:rPr>
              <a:t>žena aneb zamilovaný školní </a:t>
            </a:r>
            <a:r>
              <a:rPr lang="cs-CZ" dirty="0" smtClean="0">
                <a:solidFill>
                  <a:schemeClr val="accent1"/>
                </a:solidFill>
              </a:rPr>
              <a:t>mládenec</a:t>
            </a:r>
          </a:p>
          <a:p>
            <a:pPr>
              <a:lnSpc>
                <a:spcPct val="170000"/>
              </a:lnSpc>
            </a:pPr>
            <a:r>
              <a:rPr lang="cs-CZ" dirty="0" smtClean="0">
                <a:solidFill>
                  <a:schemeClr val="accent1"/>
                </a:solidFill>
              </a:rPr>
              <a:t>Pražský flamendr</a:t>
            </a:r>
          </a:p>
          <a:p>
            <a:pPr>
              <a:lnSpc>
                <a:spcPct val="170000"/>
              </a:lnSpc>
            </a:pPr>
            <a:r>
              <a:rPr lang="cs-CZ" dirty="0" smtClean="0">
                <a:solidFill>
                  <a:schemeClr val="accent1"/>
                </a:solidFill>
              </a:rPr>
              <a:t>Fidlovačka </a:t>
            </a:r>
            <a:r>
              <a:rPr lang="cs-CZ" dirty="0">
                <a:solidFill>
                  <a:schemeClr val="accent1"/>
                </a:solidFill>
              </a:rPr>
              <a:t>aneb žádný hněv a žádná rvačka </a:t>
            </a:r>
            <a:r>
              <a:rPr lang="cs-CZ" dirty="0">
                <a:solidFill>
                  <a:schemeClr val="accent2"/>
                </a:solidFill>
              </a:rPr>
              <a:t>– píseň </a:t>
            </a:r>
            <a:r>
              <a:rPr lang="cs-CZ" dirty="0">
                <a:solidFill>
                  <a:schemeClr val="accent1"/>
                </a:solidFill>
              </a:rPr>
              <a:t>Kde domov můj </a:t>
            </a:r>
            <a:r>
              <a:rPr lang="cs-CZ" dirty="0">
                <a:solidFill>
                  <a:schemeClr val="accent2"/>
                </a:solidFill>
              </a:rPr>
              <a:t>– zpívá slepý houslista Mareš, melodii napsal </a:t>
            </a:r>
            <a:r>
              <a:rPr lang="cs-CZ" dirty="0" smtClean="0">
                <a:solidFill>
                  <a:schemeClr val="accent2"/>
                </a:solidFill>
              </a:rPr>
              <a:t>František Škroup.</a:t>
            </a:r>
          </a:p>
          <a:p>
            <a:pPr>
              <a:lnSpc>
                <a:spcPct val="170000"/>
              </a:lnSpc>
            </a:pPr>
            <a:r>
              <a:rPr lang="cs-CZ" dirty="0" smtClean="0">
                <a:solidFill>
                  <a:schemeClr val="accent2"/>
                </a:solidFill>
              </a:rPr>
              <a:t>Tyl </a:t>
            </a:r>
            <a:r>
              <a:rPr lang="cs-CZ" dirty="0">
                <a:solidFill>
                  <a:schemeClr val="accent2"/>
                </a:solidFill>
              </a:rPr>
              <a:t>chtěl svými díly zdůraznit kladné stránky obyčejných lidí a zároveň vychovávat – především k </a:t>
            </a:r>
            <a:r>
              <a:rPr lang="cs-CZ" dirty="0" smtClean="0">
                <a:solidFill>
                  <a:schemeClr val="accent2"/>
                </a:solidFill>
              </a:rPr>
              <a:t>vlastenectví.</a:t>
            </a:r>
            <a:endParaRPr lang="cs-CZ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J. K. Tyl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669414" cy="514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7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obrázky: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Josef Dobrovský: </a:t>
            </a:r>
            <a:r>
              <a:rPr lang="cs-CZ" sz="2400" dirty="0">
                <a:hlinkClick r:id="rId2"/>
              </a:rPr>
              <a:t>http://upload.wikimedia.org/wikipedia/commons/0/0e/Jan_Vil%C3%ADmek_-_</a:t>
            </a:r>
            <a:r>
              <a:rPr lang="cs-CZ" sz="2400" dirty="0" smtClean="0">
                <a:hlinkClick r:id="rId2"/>
              </a:rPr>
              <a:t>Josef_Dobrovsk%C3%BD.jpg</a:t>
            </a:r>
            <a:endParaRPr lang="cs-CZ" sz="2400" dirty="0" smtClean="0"/>
          </a:p>
          <a:p>
            <a:r>
              <a:rPr lang="cs-CZ" sz="2400" dirty="0" smtClean="0"/>
              <a:t>Pavel Josef Šafařík</a:t>
            </a:r>
            <a:r>
              <a:rPr lang="cs-CZ" sz="2400" dirty="0"/>
              <a:t>: </a:t>
            </a:r>
            <a:r>
              <a:rPr lang="cs-CZ" sz="2400" dirty="0">
                <a:hlinkClick r:id="rId3"/>
              </a:rPr>
              <a:t>http://commons.wikimedia.org/wiki/File:Jan_Vil%C3%ADmek_-_Pavel_Josef_%</a:t>
            </a:r>
            <a:r>
              <a:rPr lang="cs-CZ" sz="2400" dirty="0" smtClean="0">
                <a:hlinkClick r:id="rId3"/>
              </a:rPr>
              <a:t>C5%A0afa%C5%99%C3%ADk.jpg</a:t>
            </a:r>
            <a:endParaRPr lang="cs-CZ" sz="2400" dirty="0" smtClean="0"/>
          </a:p>
          <a:p>
            <a:r>
              <a:rPr lang="cs-CZ" sz="2400" dirty="0"/>
              <a:t>Jan Kollár: </a:t>
            </a:r>
            <a:r>
              <a:rPr lang="cs-CZ" sz="2400" dirty="0">
                <a:hlinkClick r:id="rId4"/>
              </a:rPr>
              <a:t>http://</a:t>
            </a:r>
            <a:r>
              <a:rPr lang="cs-CZ" sz="2400" dirty="0" smtClean="0">
                <a:hlinkClick r:id="rId4"/>
              </a:rPr>
              <a:t>commons.wikimedia.org/wiki/File:Kollar_jan.jpg</a:t>
            </a:r>
            <a:endParaRPr lang="cs-CZ" sz="2400" dirty="0" smtClean="0"/>
          </a:p>
          <a:p>
            <a:r>
              <a:rPr lang="cs-CZ" sz="2400" dirty="0" smtClean="0"/>
              <a:t>Fr. L. Čelakovský</a:t>
            </a:r>
            <a:r>
              <a:rPr lang="cs-CZ" sz="2400" dirty="0"/>
              <a:t>: </a:t>
            </a:r>
            <a:r>
              <a:rPr lang="cs-CZ" sz="2400" dirty="0">
                <a:hlinkClick r:id="rId5"/>
              </a:rPr>
              <a:t>http://commons.wikimedia.org/wiki/File:Jan_Vil%C3%ADmek_-_Franti%C5%A1ek_Ladislav_%</a:t>
            </a:r>
            <a:r>
              <a:rPr lang="cs-CZ" sz="2400" dirty="0" smtClean="0">
                <a:hlinkClick r:id="rId5"/>
              </a:rPr>
              <a:t>C4%8Celakovsk%C3%BD.jpg</a:t>
            </a:r>
            <a:endParaRPr lang="cs-CZ" sz="2400" dirty="0" smtClean="0"/>
          </a:p>
          <a:p>
            <a:r>
              <a:rPr lang="cs-CZ" sz="2400" dirty="0" smtClean="0"/>
              <a:t>J. K. </a:t>
            </a:r>
            <a:r>
              <a:rPr lang="cs-CZ" sz="2400" dirty="0"/>
              <a:t>T</a:t>
            </a:r>
            <a:r>
              <a:rPr lang="cs-CZ" sz="2400" dirty="0" smtClean="0"/>
              <a:t>yl</a:t>
            </a:r>
            <a:r>
              <a:rPr lang="cs-CZ" sz="2400" dirty="0"/>
              <a:t>: </a:t>
            </a:r>
            <a:r>
              <a:rPr lang="cs-CZ" sz="2400" dirty="0">
                <a:hlinkClick r:id="rId6"/>
              </a:rPr>
              <a:t>http://commons.wikimedia.org/wiki/File:J._K._</a:t>
            </a:r>
            <a:r>
              <a:rPr lang="cs-CZ" sz="2400" dirty="0" smtClean="0">
                <a:hlinkClick r:id="rId6"/>
              </a:rPr>
              <a:t>Tyl.jpg</a:t>
            </a:r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3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5400" dirty="0">
                <a:solidFill>
                  <a:schemeClr val="accent2"/>
                </a:solidFill>
              </a:rPr>
              <a:t>Národní obrození</a:t>
            </a:r>
            <a:endParaRPr lang="cs-CZ" sz="60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 smtClean="0">
                <a:solidFill>
                  <a:schemeClr val="accent1"/>
                </a:solidFill>
              </a:rPr>
              <a:t>Zdroje NO:</a:t>
            </a:r>
          </a:p>
          <a:p>
            <a:pPr>
              <a:buClr>
                <a:srgbClr val="FFC000"/>
              </a:buClr>
            </a:pPr>
            <a:r>
              <a:rPr lang="cs-CZ" sz="2400" dirty="0">
                <a:solidFill>
                  <a:schemeClr val="accent2"/>
                </a:solidFill>
              </a:rPr>
              <a:t>Myšlenky </a:t>
            </a:r>
            <a:r>
              <a:rPr lang="cs-CZ" sz="2400" dirty="0" smtClean="0">
                <a:solidFill>
                  <a:schemeClr val="accent2"/>
                </a:solidFill>
              </a:rPr>
              <a:t>osvícenství.</a:t>
            </a:r>
            <a:endParaRPr lang="cs-CZ" sz="2400" dirty="0">
              <a:solidFill>
                <a:schemeClr val="accent2"/>
              </a:solidFill>
            </a:endParaRPr>
          </a:p>
          <a:p>
            <a:pPr>
              <a:buClr>
                <a:srgbClr val="FFC000"/>
              </a:buClr>
            </a:pPr>
            <a:r>
              <a:rPr lang="cs-CZ" sz="2400" dirty="0">
                <a:solidFill>
                  <a:schemeClr val="accent2"/>
                </a:solidFill>
              </a:rPr>
              <a:t>Reformy osvícenského absolutismu – Josef II. (zrušení nevolnictví 1721</a:t>
            </a:r>
            <a:r>
              <a:rPr lang="cs-CZ" sz="2400" dirty="0" smtClean="0">
                <a:solidFill>
                  <a:schemeClr val="accent2"/>
                </a:solidFill>
              </a:rPr>
              <a:t>).</a:t>
            </a:r>
            <a:endParaRPr lang="cs-CZ" sz="2400" dirty="0">
              <a:solidFill>
                <a:schemeClr val="accent2"/>
              </a:solidFill>
            </a:endParaRPr>
          </a:p>
          <a:p>
            <a:pPr>
              <a:buClr>
                <a:srgbClr val="FFC000"/>
              </a:buClr>
            </a:pPr>
            <a:r>
              <a:rPr lang="cs-CZ" sz="2400" dirty="0">
                <a:solidFill>
                  <a:schemeClr val="accent2"/>
                </a:solidFill>
              </a:rPr>
              <a:t>Myšlenka </a:t>
            </a:r>
            <a:r>
              <a:rPr lang="cs-CZ" sz="2400" dirty="0">
                <a:solidFill>
                  <a:schemeClr val="accent1"/>
                </a:solidFill>
              </a:rPr>
              <a:t>slovanské vzájemnosti </a:t>
            </a:r>
            <a:r>
              <a:rPr lang="cs-CZ" sz="2400" dirty="0" smtClean="0">
                <a:solidFill>
                  <a:schemeClr val="accent1"/>
                </a:solidFill>
              </a:rPr>
              <a:t>.</a:t>
            </a:r>
            <a:endParaRPr lang="cs-CZ" sz="2400" dirty="0">
              <a:solidFill>
                <a:schemeClr val="accent1"/>
              </a:solidFill>
            </a:endParaRPr>
          </a:p>
          <a:p>
            <a:pPr>
              <a:buClr>
                <a:srgbClr val="FFC000"/>
              </a:buClr>
            </a:pPr>
            <a:r>
              <a:rPr lang="cs-CZ" sz="2400" dirty="0">
                <a:solidFill>
                  <a:schemeClr val="accent1"/>
                </a:solidFill>
              </a:rPr>
              <a:t>Posila národního sebevědomí</a:t>
            </a:r>
            <a:r>
              <a:rPr lang="cs-CZ" sz="2400" dirty="0">
                <a:solidFill>
                  <a:schemeClr val="accent2"/>
                </a:solidFill>
              </a:rPr>
              <a:t>, činnost drobné venkovské inteligence – kněží, učitelé – „zapadlí vlastenci</a:t>
            </a:r>
            <a:r>
              <a:rPr lang="cs-CZ" sz="2400" dirty="0" smtClean="0">
                <a:solidFill>
                  <a:schemeClr val="accent2"/>
                </a:solidFill>
              </a:rPr>
              <a:t>“.</a:t>
            </a:r>
            <a:endParaRPr lang="cs-CZ" sz="2400" dirty="0">
              <a:solidFill>
                <a:schemeClr val="accent2"/>
              </a:solidFill>
            </a:endParaRPr>
          </a:p>
          <a:p>
            <a:pPr>
              <a:buClr>
                <a:srgbClr val="FFC000"/>
              </a:buClr>
            </a:pPr>
            <a:r>
              <a:rPr lang="cs-CZ" sz="2400" dirty="0">
                <a:solidFill>
                  <a:schemeClr val="accent2"/>
                </a:solidFill>
              </a:rPr>
              <a:t>Průmyslová revoluce – změny v životě lidí, vědomí náležitosti k </a:t>
            </a:r>
            <a:r>
              <a:rPr lang="cs-CZ" sz="2400" dirty="0" smtClean="0">
                <a:solidFill>
                  <a:schemeClr val="accent2"/>
                </a:solidFill>
              </a:rPr>
              <a:t>národu.</a:t>
            </a:r>
            <a:endParaRPr lang="cs-CZ" sz="2400" dirty="0">
              <a:solidFill>
                <a:schemeClr val="accent2"/>
              </a:solidFill>
            </a:endParaRPr>
          </a:p>
          <a:p>
            <a:pPr>
              <a:buClr>
                <a:srgbClr val="FFC000"/>
              </a:buClr>
            </a:pPr>
            <a:r>
              <a:rPr lang="cs-CZ" sz="2400" dirty="0">
                <a:solidFill>
                  <a:schemeClr val="accent1"/>
                </a:solidFill>
              </a:rPr>
              <a:t>Sběratelství lidové </a:t>
            </a:r>
            <a:r>
              <a:rPr lang="cs-CZ" sz="2400" dirty="0" smtClean="0">
                <a:solidFill>
                  <a:schemeClr val="accent1"/>
                </a:solidFill>
              </a:rPr>
              <a:t>slovesnosti.</a:t>
            </a:r>
            <a:endParaRPr lang="cs-CZ" sz="2400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9638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BALAJKA, B. </a:t>
            </a:r>
            <a:r>
              <a:rPr lang="cs-CZ" i="1" dirty="0"/>
              <a:t>Přehledné dějiny literatury. </a:t>
            </a:r>
            <a:r>
              <a:rPr lang="cs-CZ" dirty="0"/>
              <a:t>5. vyd. Praha: Fortuna, 2000. 242 s. ISBN 80-7168-717-0.</a:t>
            </a:r>
          </a:p>
          <a:p>
            <a:r>
              <a:rPr lang="cs-CZ" dirty="0" smtClean="0"/>
              <a:t>SOCHROVÁ</a:t>
            </a:r>
            <a:r>
              <a:rPr lang="cs-CZ" dirty="0"/>
              <a:t>, M. </a:t>
            </a:r>
            <a:r>
              <a:rPr lang="cs-CZ" i="1" dirty="0"/>
              <a:t>Literatura v kostce. </a:t>
            </a:r>
            <a:r>
              <a:rPr lang="cs-CZ" dirty="0"/>
              <a:t>2. vyd. Praha: Fragment, 2007. 176 s. ISBN 978-80-253-0652-9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1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5400" dirty="0" smtClean="0">
                <a:solidFill>
                  <a:schemeClr val="accent2"/>
                </a:solidFill>
              </a:rPr>
              <a:t>Periodizace NO</a:t>
            </a:r>
            <a:endParaRPr lang="cs-CZ" sz="60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>
              <a:lnSpc>
                <a:spcPct val="200000"/>
              </a:lnSpc>
            </a:pPr>
            <a:r>
              <a:rPr lang="cs-CZ" sz="2400" dirty="0" smtClean="0">
                <a:solidFill>
                  <a:schemeClr val="accent2"/>
                </a:solidFill>
              </a:rPr>
              <a:t>1. fáze – </a:t>
            </a:r>
            <a:r>
              <a:rPr lang="cs-CZ" sz="2400" b="1" dirty="0" smtClean="0">
                <a:solidFill>
                  <a:schemeClr val="accent1"/>
                </a:solidFill>
              </a:rPr>
              <a:t>obranná</a:t>
            </a:r>
            <a:r>
              <a:rPr lang="cs-CZ" sz="2400" dirty="0" smtClean="0">
                <a:solidFill>
                  <a:schemeClr val="accent1"/>
                </a:solidFill>
              </a:rPr>
              <a:t> </a:t>
            </a:r>
            <a:r>
              <a:rPr lang="cs-CZ" sz="2400" dirty="0" smtClean="0">
                <a:solidFill>
                  <a:schemeClr val="accent2"/>
                </a:solidFill>
              </a:rPr>
              <a:t>- </a:t>
            </a:r>
            <a:r>
              <a:rPr lang="cs-CZ" sz="2400" dirty="0">
                <a:solidFill>
                  <a:schemeClr val="accent2"/>
                </a:solidFill>
              </a:rPr>
              <a:t>70. léta 18. st. – počátek 19. st</a:t>
            </a:r>
            <a:r>
              <a:rPr lang="cs-CZ" sz="2400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cs-CZ" sz="2400" dirty="0" smtClean="0">
                <a:solidFill>
                  <a:schemeClr val="accent2"/>
                </a:solidFill>
              </a:rPr>
              <a:t>2. fáze </a:t>
            </a:r>
            <a:r>
              <a:rPr lang="cs-CZ" sz="2400" dirty="0">
                <a:solidFill>
                  <a:schemeClr val="accent2"/>
                </a:solidFill>
              </a:rPr>
              <a:t>– </a:t>
            </a:r>
            <a:r>
              <a:rPr lang="cs-CZ" sz="2400" b="1" dirty="0">
                <a:solidFill>
                  <a:schemeClr val="accent1"/>
                </a:solidFill>
              </a:rPr>
              <a:t>ofenzivní</a:t>
            </a:r>
            <a:r>
              <a:rPr lang="cs-CZ" sz="2400" dirty="0">
                <a:solidFill>
                  <a:schemeClr val="accent1"/>
                </a:solidFill>
              </a:rPr>
              <a:t> </a:t>
            </a:r>
            <a:r>
              <a:rPr lang="cs-CZ" sz="2400" dirty="0" smtClean="0">
                <a:solidFill>
                  <a:schemeClr val="accent2"/>
                </a:solidFill>
              </a:rPr>
              <a:t>– poč</a:t>
            </a:r>
            <a:r>
              <a:rPr lang="cs-CZ" sz="2400" dirty="0">
                <a:solidFill>
                  <a:schemeClr val="accent2"/>
                </a:solidFill>
              </a:rPr>
              <a:t>. 19. st. – konec 20. let 19. st</a:t>
            </a:r>
            <a:r>
              <a:rPr lang="cs-CZ" sz="2400" dirty="0" smtClean="0">
                <a:solidFill>
                  <a:schemeClr val="accent2"/>
                </a:solidFill>
              </a:rPr>
              <a:t>.</a:t>
            </a:r>
          </a:p>
          <a:p>
            <a:pPr lvl="0">
              <a:lnSpc>
                <a:spcPct val="200000"/>
              </a:lnSpc>
            </a:pPr>
            <a:r>
              <a:rPr lang="cs-CZ" sz="2400" dirty="0" smtClean="0">
                <a:solidFill>
                  <a:schemeClr val="accent2"/>
                </a:solidFill>
              </a:rPr>
              <a:t>3. fáze </a:t>
            </a:r>
            <a:r>
              <a:rPr lang="cs-CZ" sz="2400" dirty="0">
                <a:solidFill>
                  <a:schemeClr val="accent2"/>
                </a:solidFill>
              </a:rPr>
              <a:t>– </a:t>
            </a:r>
            <a:r>
              <a:rPr lang="cs-CZ" sz="2400" b="1" dirty="0">
                <a:solidFill>
                  <a:schemeClr val="accent1"/>
                </a:solidFill>
              </a:rPr>
              <a:t>vyvrcholení NO </a:t>
            </a:r>
            <a:r>
              <a:rPr lang="cs-CZ" sz="2400" dirty="0">
                <a:solidFill>
                  <a:schemeClr val="accent2"/>
                </a:solidFill>
              </a:rPr>
              <a:t>– 30. – 50. léta 19. st.</a:t>
            </a:r>
          </a:p>
          <a:p>
            <a:pPr>
              <a:lnSpc>
                <a:spcPct val="20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8080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 smtClean="0">
                <a:solidFill>
                  <a:schemeClr val="accent2"/>
                </a:solidFill>
              </a:rPr>
              <a:t>1. Fáze NO</a:t>
            </a:r>
            <a:endParaRPr lang="cs-CZ" sz="54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>Cíle: </a:t>
            </a:r>
            <a:r>
              <a:rPr lang="cs-CZ" b="1" dirty="0">
                <a:solidFill>
                  <a:schemeClr val="accent1"/>
                </a:solidFill>
              </a:rPr>
              <a:t>čelit germanizaci, zachránit a obnovit ČJ</a:t>
            </a:r>
            <a:r>
              <a:rPr lang="cs-CZ" dirty="0">
                <a:solidFill>
                  <a:schemeClr val="accent2"/>
                </a:solidFill>
              </a:rPr>
              <a:t>, zájem o českou kulturu a </a:t>
            </a:r>
            <a:r>
              <a:rPr lang="cs-CZ" dirty="0" smtClean="0">
                <a:solidFill>
                  <a:schemeClr val="accent2"/>
                </a:solidFill>
              </a:rPr>
              <a:t>dějin.</a:t>
            </a:r>
          </a:p>
          <a:p>
            <a:r>
              <a:rPr lang="cs-CZ" b="1" u="sng" dirty="0" smtClean="0">
                <a:solidFill>
                  <a:schemeClr val="accent1"/>
                </a:solidFill>
              </a:rPr>
              <a:t>Josef Dobrovský</a:t>
            </a:r>
            <a:r>
              <a:rPr lang="cs-CZ" u="sng" dirty="0" smtClean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chemeClr val="accent2"/>
                </a:solidFill>
              </a:rPr>
              <a:t>– 1753 – 1829, kněz, vychovatel hraběte Nostice, jazykovědec, lit. historik, </a:t>
            </a:r>
            <a:r>
              <a:rPr lang="cs-CZ" b="1" dirty="0">
                <a:solidFill>
                  <a:schemeClr val="accent1"/>
                </a:solidFill>
                <a:latin typeface="Calibri"/>
                <a:ea typeface="Calibri"/>
                <a:cs typeface="Times New Roman"/>
              </a:rPr>
              <a:t>Zevrubná mluvnice jazyka českého</a:t>
            </a:r>
            <a:r>
              <a:rPr lang="cs-CZ" dirty="0">
                <a:solidFill>
                  <a:schemeClr val="accent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cs-CZ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– navrhl tzv. </a:t>
            </a:r>
            <a:r>
              <a:rPr lang="cs-CZ" b="1" dirty="0">
                <a:solidFill>
                  <a:schemeClr val="accent1"/>
                </a:solidFill>
                <a:latin typeface="Calibri"/>
                <a:ea typeface="Calibri"/>
                <a:cs typeface="Times New Roman"/>
              </a:rPr>
              <a:t>analogický (obdobný) pravopis</a:t>
            </a:r>
            <a:r>
              <a:rPr lang="cs-CZ" dirty="0">
                <a:solidFill>
                  <a:schemeClr val="accent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cs-CZ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– podle dosavadního pravopisu se po C, Z, S psalo pouze Y: plazy, </a:t>
            </a:r>
            <a:r>
              <a:rPr lang="cs-CZ" dirty="0" err="1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ptácy</a:t>
            </a:r>
            <a:r>
              <a:rPr lang="cs-CZ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cs-CZ" dirty="0" err="1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cyzý</a:t>
            </a:r>
            <a:r>
              <a:rPr lang="cs-CZ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, Dobrovský navrhl kosi – hadi, vozí – sedí a po C jen </a:t>
            </a:r>
            <a:r>
              <a:rPr lang="cs-CZ" dirty="0" smtClean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I.</a:t>
            </a:r>
            <a:endParaRPr lang="cs-CZ" b="1" dirty="0" smtClean="0">
              <a:solidFill>
                <a:schemeClr val="accent2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53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 smtClean="0">
                <a:solidFill>
                  <a:schemeClr val="accent2"/>
                </a:solidFill>
              </a:rPr>
              <a:t>1. Fáze NO</a:t>
            </a:r>
            <a:endParaRPr lang="cs-CZ" sz="54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b="1" u="sng" dirty="0" smtClean="0">
                <a:solidFill>
                  <a:schemeClr val="accent1"/>
                </a:solidFill>
              </a:rPr>
              <a:t>Josef Dobrovský</a:t>
            </a:r>
            <a:r>
              <a:rPr lang="cs-CZ" u="sng" dirty="0" smtClean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chemeClr val="accent2"/>
                </a:solidFill>
              </a:rPr>
              <a:t>– </a:t>
            </a:r>
            <a:r>
              <a:rPr lang="cs-CZ" dirty="0">
                <a:solidFill>
                  <a:schemeClr val="accent1"/>
                </a:solidFill>
                <a:ea typeface="Calibri"/>
                <a:cs typeface="Times New Roman"/>
              </a:rPr>
              <a:t>Dějiny české řeči a literatury 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–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Dobrovský 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byl spoluzakladatelem vědecké slavistiky = nauky o slovanských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jazycích.</a:t>
            </a:r>
          </a:p>
          <a:p>
            <a:pPr>
              <a:lnSpc>
                <a:spcPct val="150000"/>
              </a:lnSpc>
            </a:pPr>
            <a:endParaRPr lang="cs-CZ" sz="2800" dirty="0">
              <a:solidFill>
                <a:schemeClr val="accent2"/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cs-CZ" b="1" u="sng" dirty="0">
                <a:solidFill>
                  <a:schemeClr val="accent1"/>
                </a:solidFill>
                <a:ea typeface="Calibri"/>
                <a:cs typeface="Times New Roman"/>
              </a:rPr>
              <a:t>Václav Matěj Kramerius </a:t>
            </a:r>
            <a:r>
              <a:rPr lang="cs-CZ" b="1" dirty="0" smtClean="0">
                <a:solidFill>
                  <a:schemeClr val="accent2"/>
                </a:solidFill>
                <a:ea typeface="Calibri"/>
                <a:cs typeface="Times New Roman"/>
              </a:rPr>
              <a:t>–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1753 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– 1808 –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Založil nakladatelství </a:t>
            </a:r>
            <a:r>
              <a:rPr lang="cs-CZ" dirty="0">
                <a:solidFill>
                  <a:schemeClr val="accent1"/>
                </a:solidFill>
                <a:ea typeface="Calibri"/>
                <a:cs typeface="Times New Roman"/>
              </a:rPr>
              <a:t>Česká expedice 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– vydával lidové zábavné čtení, noviny, díla starší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české literatury.</a:t>
            </a:r>
          </a:p>
        </p:txBody>
      </p:sp>
    </p:spTree>
    <p:extLst>
      <p:ext uri="{BB962C8B-B14F-4D97-AF65-F5344CB8AC3E}">
        <p14:creationId xmlns:p14="http://schemas.microsoft.com/office/powerpoint/2010/main" val="4597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 smtClean="0">
                <a:solidFill>
                  <a:schemeClr val="accent2"/>
                </a:solidFill>
              </a:rPr>
              <a:t>1. Fáze NO</a:t>
            </a:r>
            <a:endParaRPr lang="cs-CZ" sz="54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accent2"/>
                </a:solidFill>
              </a:rPr>
              <a:t>Počátky </a:t>
            </a:r>
            <a:r>
              <a:rPr lang="cs-CZ" dirty="0">
                <a:solidFill>
                  <a:schemeClr val="accent2"/>
                </a:solidFill>
              </a:rPr>
              <a:t>obrozeneckého divadla: první scény – občasná česká představení ve </a:t>
            </a:r>
            <a:r>
              <a:rPr lang="cs-CZ" b="1" u="sng" dirty="0">
                <a:solidFill>
                  <a:schemeClr val="accent1"/>
                </a:solidFill>
              </a:rPr>
              <a:t>Stavovském divadle</a:t>
            </a:r>
            <a:r>
              <a:rPr lang="cs-CZ" u="sng" dirty="0">
                <a:solidFill>
                  <a:schemeClr val="accent2"/>
                </a:solidFill>
              </a:rPr>
              <a:t> </a:t>
            </a:r>
            <a:r>
              <a:rPr lang="cs-CZ" dirty="0">
                <a:solidFill>
                  <a:schemeClr val="accent2"/>
                </a:solidFill>
              </a:rPr>
              <a:t>– tehdy </a:t>
            </a:r>
            <a:r>
              <a:rPr lang="cs-CZ" dirty="0" smtClean="0">
                <a:solidFill>
                  <a:schemeClr val="accent2"/>
                </a:solidFill>
              </a:rPr>
              <a:t>Nosticovo.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accent2"/>
                </a:solidFill>
              </a:rPr>
              <a:t>P</a:t>
            </a:r>
            <a:r>
              <a:rPr lang="cs-CZ" dirty="0" smtClean="0">
                <a:solidFill>
                  <a:schemeClr val="accent2"/>
                </a:solidFill>
              </a:rPr>
              <a:t>ravidelná </a:t>
            </a:r>
            <a:r>
              <a:rPr lang="cs-CZ" dirty="0">
                <a:solidFill>
                  <a:schemeClr val="accent2"/>
                </a:solidFill>
              </a:rPr>
              <a:t>česká představení v dřevěném divadle – dolní část </a:t>
            </a:r>
            <a:r>
              <a:rPr lang="cs-CZ" dirty="0" smtClean="0">
                <a:solidFill>
                  <a:schemeClr val="accent2"/>
                </a:solidFill>
              </a:rPr>
              <a:t>Václavského náměstí </a:t>
            </a:r>
            <a:r>
              <a:rPr lang="cs-CZ" dirty="0">
                <a:solidFill>
                  <a:schemeClr val="accent2"/>
                </a:solidFill>
              </a:rPr>
              <a:t>– tzv. </a:t>
            </a:r>
            <a:r>
              <a:rPr lang="cs-CZ" b="1" u="sng" dirty="0">
                <a:solidFill>
                  <a:schemeClr val="accent1"/>
                </a:solidFill>
              </a:rPr>
              <a:t>Bouda</a:t>
            </a:r>
            <a:r>
              <a:rPr lang="cs-CZ" dirty="0">
                <a:solidFill>
                  <a:schemeClr val="accent2"/>
                </a:solidFill>
              </a:rPr>
              <a:t> 1786 – </a:t>
            </a:r>
            <a:r>
              <a:rPr lang="cs-CZ" dirty="0" smtClean="0">
                <a:solidFill>
                  <a:schemeClr val="accent2"/>
                </a:solidFill>
              </a:rPr>
              <a:t>1789.</a:t>
            </a:r>
            <a:endParaRPr lang="cs-CZ" dirty="0" smtClean="0">
              <a:solidFill>
                <a:schemeClr val="accent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41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44008" cy="633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152525"/>
            <a:ext cx="44958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6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>
                <a:solidFill>
                  <a:schemeClr val="accent2"/>
                </a:solidFill>
              </a:rPr>
              <a:t>2</a:t>
            </a:r>
            <a:r>
              <a:rPr lang="cs-CZ" sz="5400" dirty="0" smtClean="0">
                <a:solidFill>
                  <a:schemeClr val="accent2"/>
                </a:solidFill>
              </a:rPr>
              <a:t>. Fáze NO</a:t>
            </a:r>
            <a:endParaRPr lang="cs-CZ" sz="54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587680" cy="511519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3500" b="1" u="sng" dirty="0" smtClean="0">
                <a:solidFill>
                  <a:schemeClr val="accent1"/>
                </a:solidFill>
                <a:ea typeface="Calibri"/>
                <a:cs typeface="Times New Roman"/>
              </a:rPr>
              <a:t>Pavel </a:t>
            </a:r>
            <a:r>
              <a:rPr lang="cs-CZ" sz="3500" b="1" u="sng" dirty="0">
                <a:solidFill>
                  <a:schemeClr val="accent1"/>
                </a:solidFill>
                <a:ea typeface="Calibri"/>
                <a:cs typeface="Times New Roman"/>
              </a:rPr>
              <a:t>Josef Šafařík</a:t>
            </a:r>
            <a:r>
              <a:rPr lang="cs-CZ" sz="3500" b="1" u="sng" dirty="0">
                <a:solidFill>
                  <a:schemeClr val="accent2"/>
                </a:solidFill>
                <a:ea typeface="Calibri"/>
                <a:cs typeface="Times New Roman"/>
              </a:rPr>
              <a:t>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– 1795 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–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1861</a:t>
            </a:r>
          </a:p>
          <a:p>
            <a:pPr>
              <a:lnSpc>
                <a:spcPct val="160000"/>
              </a:lnSpc>
            </a:pP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Slovák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, psal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česky.</a:t>
            </a:r>
          </a:p>
          <a:p>
            <a:pPr>
              <a:lnSpc>
                <a:spcPct val="160000"/>
              </a:lnSpc>
            </a:pPr>
            <a:r>
              <a:rPr lang="cs-CZ" dirty="0" smtClean="0">
                <a:solidFill>
                  <a:schemeClr val="accent1"/>
                </a:solidFill>
                <a:ea typeface="Calibri"/>
                <a:cs typeface="Times New Roman"/>
              </a:rPr>
              <a:t>Slovanské </a:t>
            </a:r>
            <a:r>
              <a:rPr lang="cs-CZ" dirty="0">
                <a:solidFill>
                  <a:schemeClr val="accent1"/>
                </a:solidFill>
                <a:ea typeface="Calibri"/>
                <a:cs typeface="Times New Roman"/>
              </a:rPr>
              <a:t>starožitnosti 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–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nejstarší dějiny 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Slovanů – důkaz starobylosti slovanského osídlení v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Evropě.</a:t>
            </a:r>
            <a:endParaRPr lang="cs-CZ" dirty="0">
              <a:solidFill>
                <a:schemeClr val="accent2"/>
              </a:solidFill>
              <a:ea typeface="Calibri"/>
              <a:cs typeface="Times New Roman"/>
            </a:endParaRPr>
          </a:p>
          <a:p>
            <a:pPr>
              <a:lnSpc>
                <a:spcPct val="160000"/>
              </a:lnSpc>
            </a:pP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Měl 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vliv na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úpravu 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č. pravopisu – grafickou změnu významu hlásek g-j, </a:t>
            </a:r>
            <a:r>
              <a:rPr lang="cs-CZ" dirty="0" err="1">
                <a:solidFill>
                  <a:schemeClr val="accent2"/>
                </a:solidFill>
                <a:ea typeface="Calibri"/>
                <a:cs typeface="Times New Roman"/>
              </a:rPr>
              <a:t>geg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 – jej, w –v </a:t>
            </a:r>
            <a:r>
              <a:rPr lang="cs-CZ" dirty="0" err="1">
                <a:solidFill>
                  <a:schemeClr val="accent2"/>
                </a:solidFill>
                <a:ea typeface="Calibri"/>
                <a:cs typeface="Times New Roman"/>
              </a:rPr>
              <a:t>Wáclaw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 – Václav, au – ou </a:t>
            </a:r>
            <a:r>
              <a:rPr lang="cs-CZ" dirty="0" err="1">
                <a:solidFill>
                  <a:schemeClr val="accent2"/>
                </a:solidFill>
                <a:ea typeface="Calibri"/>
                <a:cs typeface="Times New Roman"/>
              </a:rPr>
              <a:t>winau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 – vinou, j – í </a:t>
            </a:r>
            <a:r>
              <a:rPr lang="cs-CZ" dirty="0" err="1">
                <a:solidFill>
                  <a:schemeClr val="accent2"/>
                </a:solidFill>
                <a:ea typeface="Calibri"/>
                <a:cs typeface="Times New Roman"/>
              </a:rPr>
              <a:t>gegj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 –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její.</a:t>
            </a:r>
          </a:p>
        </p:txBody>
      </p:sp>
    </p:spTree>
    <p:extLst>
      <p:ext uri="{BB962C8B-B14F-4D97-AF65-F5344CB8AC3E}">
        <p14:creationId xmlns:p14="http://schemas.microsoft.com/office/powerpoint/2010/main" val="22690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>
                <a:solidFill>
                  <a:schemeClr val="accent2"/>
                </a:solidFill>
              </a:rPr>
              <a:t>2</a:t>
            </a:r>
            <a:r>
              <a:rPr lang="cs-CZ" sz="5400" dirty="0" smtClean="0">
                <a:solidFill>
                  <a:schemeClr val="accent2"/>
                </a:solidFill>
              </a:rPr>
              <a:t>. Fáze NO</a:t>
            </a:r>
            <a:endParaRPr lang="cs-CZ" sz="54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587680" cy="511519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b="1" u="sng" dirty="0">
                <a:solidFill>
                  <a:schemeClr val="accent1"/>
                </a:solidFill>
                <a:ea typeface="Calibri"/>
                <a:cs typeface="Times New Roman"/>
              </a:rPr>
              <a:t>Jan </a:t>
            </a:r>
            <a:r>
              <a:rPr lang="cs-CZ" b="1" u="sng" dirty="0" smtClean="0">
                <a:solidFill>
                  <a:schemeClr val="accent1"/>
                </a:solidFill>
                <a:ea typeface="Calibri"/>
                <a:cs typeface="Times New Roman"/>
              </a:rPr>
              <a:t>Kollár 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1793 –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1852</a:t>
            </a:r>
          </a:p>
          <a:p>
            <a:pPr>
              <a:lnSpc>
                <a:spcPct val="160000"/>
              </a:lnSpc>
            </a:pP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Slovák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, psal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česky.</a:t>
            </a:r>
          </a:p>
          <a:p>
            <a:pPr>
              <a:lnSpc>
                <a:spcPct val="160000"/>
              </a:lnSpc>
            </a:pP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T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vůrce 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myšlenky slovanské vzájemnost,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básník.</a:t>
            </a:r>
          </a:p>
          <a:p>
            <a:pPr>
              <a:lnSpc>
                <a:spcPct val="160000"/>
              </a:lnSpc>
            </a:pPr>
            <a:r>
              <a:rPr lang="cs-CZ" dirty="0" smtClean="0">
                <a:solidFill>
                  <a:schemeClr val="accent1"/>
                </a:solidFill>
                <a:ea typeface="Calibri"/>
                <a:cs typeface="Times New Roman"/>
              </a:rPr>
              <a:t>Slávy </a:t>
            </a:r>
            <a:r>
              <a:rPr lang="cs-CZ" dirty="0">
                <a:solidFill>
                  <a:schemeClr val="accent1"/>
                </a:solidFill>
                <a:ea typeface="Calibri"/>
                <a:cs typeface="Times New Roman"/>
              </a:rPr>
              <a:t>dcera 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– předzpěv + 5 zpěvů (Sála, Labe, Dunaj, Léthé – slovanské nebe, </a:t>
            </a:r>
            <a:r>
              <a:rPr lang="cs-CZ" dirty="0" err="1">
                <a:solidFill>
                  <a:schemeClr val="accent2"/>
                </a:solidFill>
                <a:ea typeface="Calibri"/>
                <a:cs typeface="Times New Roman"/>
              </a:rPr>
              <a:t>Acheron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 – </a:t>
            </a:r>
            <a:r>
              <a:rPr lang="cs-CZ" dirty="0" err="1">
                <a:solidFill>
                  <a:schemeClr val="accent2"/>
                </a:solidFill>
                <a:ea typeface="Calibri"/>
                <a:cs typeface="Times New Roman"/>
              </a:rPr>
              <a:t>slovan</a:t>
            </a:r>
            <a:r>
              <a:rPr lang="cs-CZ" dirty="0">
                <a:solidFill>
                  <a:schemeClr val="accent2"/>
                </a:solidFill>
                <a:ea typeface="Calibri"/>
                <a:cs typeface="Times New Roman"/>
              </a:rPr>
              <a:t>. peklo) – motiv putování, zpěvy – přes 600 vlasteneckých a milostných </a:t>
            </a:r>
            <a:r>
              <a:rPr lang="cs-CZ" dirty="0" smtClean="0">
                <a:solidFill>
                  <a:schemeClr val="accent2"/>
                </a:solidFill>
                <a:ea typeface="Calibri"/>
                <a:cs typeface="Times New Roman"/>
              </a:rPr>
              <a:t>znělek.</a:t>
            </a:r>
          </a:p>
        </p:txBody>
      </p:sp>
    </p:spTree>
    <p:extLst>
      <p:ext uri="{BB962C8B-B14F-4D97-AF65-F5344CB8AC3E}">
        <p14:creationId xmlns:p14="http://schemas.microsoft.com/office/powerpoint/2010/main" val="41039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968</Words>
  <Application>Microsoft Office PowerPoint</Application>
  <PresentationFormat>Předvádění na obrazovce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Cesta</vt:lpstr>
      <vt:lpstr>Národní obrození</vt:lpstr>
      <vt:lpstr>Národní obrození</vt:lpstr>
      <vt:lpstr>Periodizace NO</vt:lpstr>
      <vt:lpstr>1. Fáze NO</vt:lpstr>
      <vt:lpstr>1. Fáze NO</vt:lpstr>
      <vt:lpstr>1. Fáze NO</vt:lpstr>
      <vt:lpstr>Prezentace aplikace PowerPoint</vt:lpstr>
      <vt:lpstr>2. Fáze NO</vt:lpstr>
      <vt:lpstr>2. Fáze NO</vt:lpstr>
      <vt:lpstr>Prezentace aplikace PowerPoint</vt:lpstr>
      <vt:lpstr>2. Fáze NO</vt:lpstr>
      <vt:lpstr>2. Fáze NO</vt:lpstr>
      <vt:lpstr>Rukopisné padělky</vt:lpstr>
      <vt:lpstr>Rukopisné padělky</vt:lpstr>
      <vt:lpstr>3. Fáze NO</vt:lpstr>
      <vt:lpstr>Národní obrození</vt:lpstr>
      <vt:lpstr>Národní obrození</vt:lpstr>
      <vt:lpstr>Prezentace aplikace PowerPoint</vt:lpstr>
      <vt:lpstr>Použité obrázky: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obrození</dc:title>
  <dc:creator>Martina Žondrová</dc:creator>
  <cp:lastModifiedBy>pc</cp:lastModifiedBy>
  <cp:revision>22</cp:revision>
  <dcterms:created xsi:type="dcterms:W3CDTF">2012-03-20T16:48:53Z</dcterms:created>
  <dcterms:modified xsi:type="dcterms:W3CDTF">2013-06-17T14:58:27Z</dcterms:modified>
</cp:coreProperties>
</file>