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70" r:id="rId9"/>
    <p:sldId id="262" r:id="rId10"/>
    <p:sldId id="268" r:id="rId11"/>
    <p:sldId id="263" r:id="rId12"/>
    <p:sldId id="269" r:id="rId13"/>
    <p:sldId id="264" r:id="rId14"/>
    <p:sldId id="272" r:id="rId15"/>
    <p:sldId id="273" r:id="rId16"/>
    <p:sldId id="274" r:id="rId17"/>
    <p:sldId id="275" r:id="rId18"/>
    <p:sldId id="266" r:id="rId19"/>
    <p:sldId id="276" r:id="rId20"/>
    <p:sldId id="277" r:id="rId21"/>
    <p:sldId id="278" r:id="rId22"/>
    <p:sldId id="279" r:id="rId23"/>
    <p:sldId id="281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Zakládání a údržba trávníků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Zuzana Bukvičková</a:t>
            </a:r>
            <a:endParaRPr lang="cs-CZ" dirty="0"/>
          </a:p>
        </p:txBody>
      </p:sp>
      <p:pic>
        <p:nvPicPr>
          <p:cNvPr id="1026" name="Picture 2" descr="Jednoduché tipy, jak pečovat o trávník, aby byl krásně zelený 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2571" r="894" b="25201"/>
          <a:stretch/>
        </p:blipFill>
        <p:spPr bwMode="auto">
          <a:xfrm>
            <a:off x="538563" y="3191774"/>
            <a:ext cx="11078804" cy="30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8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způsoby výsevu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Hydroosev</a:t>
            </a:r>
            <a:r>
              <a:rPr lang="cs-CZ" b="1" dirty="0" smtClean="0"/>
              <a:t> - </a:t>
            </a:r>
            <a:r>
              <a:rPr lang="cs-CZ" dirty="0" smtClean="0"/>
              <a:t>rychlé </a:t>
            </a:r>
            <a:r>
              <a:rPr lang="cs-CZ" dirty="0"/>
              <a:t>založení trávnatých ploch především na těžce dostupných místech – svahy. </a:t>
            </a:r>
            <a:endParaRPr lang="cs-CZ" dirty="0" smtClean="0"/>
          </a:p>
          <a:p>
            <a:pPr lvl="1"/>
            <a:r>
              <a:rPr lang="cs-CZ" dirty="0" smtClean="0"/>
              <a:t>Směs </a:t>
            </a:r>
            <a:r>
              <a:rPr lang="cs-CZ" dirty="0"/>
              <a:t>osiva a vhodného pojiva (voda, celulóza, pryskyřice, akryláty, disperse atd.) je pod tlakem rozstřikována na určenou plochu. </a:t>
            </a:r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/>
              <a:t>praxi </a:t>
            </a:r>
            <a:r>
              <a:rPr lang="cs-CZ" dirty="0" smtClean="0"/>
              <a:t>nejčastěji </a:t>
            </a:r>
            <a:r>
              <a:rPr lang="cs-CZ" dirty="0"/>
              <a:t>užívá při zakládání trávníků na svazích kolem silnic a dálnic. </a:t>
            </a:r>
            <a:endParaRPr lang="cs-CZ" dirty="0" smtClean="0"/>
          </a:p>
          <a:p>
            <a:pPr lvl="1"/>
            <a:r>
              <a:rPr lang="cs-CZ" dirty="0" smtClean="0"/>
              <a:t>Ve </a:t>
            </a:r>
            <a:r>
              <a:rPr lang="cs-CZ" dirty="0"/>
              <a:t>směsi mohou být obsaženy látky podporující klíčení a vzcházení osiva, látky zabraňující vysychání, a především látky umožňující fixaci osiva na extrémních svazích.</a:t>
            </a:r>
          </a:p>
          <a:p>
            <a:r>
              <a:rPr lang="cs-CZ" b="1" dirty="0"/>
              <a:t>Instalace suchých </a:t>
            </a:r>
            <a:r>
              <a:rPr lang="cs-CZ" b="1" dirty="0" smtClean="0"/>
              <a:t>rohoží - </a:t>
            </a:r>
            <a:r>
              <a:rPr lang="cs-CZ" dirty="0" smtClean="0"/>
              <a:t>jen </a:t>
            </a:r>
            <a:r>
              <a:rPr lang="cs-CZ" dirty="0"/>
              <a:t>velmi malé procento </a:t>
            </a:r>
            <a:r>
              <a:rPr lang="cs-CZ" dirty="0" smtClean="0"/>
              <a:t>trávníků</a:t>
            </a:r>
          </a:p>
          <a:p>
            <a:pPr lvl="1"/>
            <a:r>
              <a:rPr lang="cs-CZ" dirty="0" smtClean="0"/>
              <a:t>Metoda </a:t>
            </a:r>
            <a:r>
              <a:rPr lang="cs-CZ" dirty="0"/>
              <a:t>velmi </a:t>
            </a:r>
            <a:r>
              <a:rPr lang="cs-CZ" dirty="0" smtClean="0"/>
              <a:t>perspektivní</a:t>
            </a:r>
          </a:p>
          <a:p>
            <a:pPr lvl="1"/>
            <a:r>
              <a:rPr lang="cs-CZ" dirty="0" smtClean="0"/>
              <a:t>Textilie, na </a:t>
            </a:r>
            <a:r>
              <a:rPr lang="cs-CZ" dirty="0"/>
              <a:t>které je fixováno </a:t>
            </a:r>
            <a:r>
              <a:rPr lang="cs-CZ" dirty="0" smtClean="0"/>
              <a:t>osivo</a:t>
            </a:r>
          </a:p>
          <a:p>
            <a:pPr lvl="1"/>
            <a:r>
              <a:rPr lang="cs-CZ" dirty="0" smtClean="0"/>
              <a:t>Nejnákladnější </a:t>
            </a:r>
            <a:r>
              <a:rPr lang="cs-CZ" dirty="0"/>
              <a:t>způsob zakládání nových </a:t>
            </a:r>
            <a:r>
              <a:rPr lang="cs-CZ" dirty="0" smtClean="0"/>
              <a:t>trávníků</a:t>
            </a:r>
            <a:endParaRPr lang="cs-CZ" dirty="0"/>
          </a:p>
          <a:p>
            <a:endParaRPr lang="cs-CZ" dirty="0"/>
          </a:p>
        </p:txBody>
      </p:sp>
      <p:pic>
        <p:nvPicPr>
          <p:cNvPr id="19458" name="Picture 2" descr="Typové projekty - Snadný tráv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58" y="3825815"/>
            <a:ext cx="4701049" cy="26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11153955" y="2316362"/>
            <a:ext cx="353683" cy="1373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Travní koberec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Výhoda časová - plní </a:t>
            </a:r>
            <a:r>
              <a:rPr lang="cs-CZ" dirty="0"/>
              <a:t>estetickou (okrasnou) funkci téměř </a:t>
            </a:r>
            <a:r>
              <a:rPr lang="cs-CZ" dirty="0" smtClean="0"/>
              <a:t>ihned, zatěžovaný </a:t>
            </a:r>
            <a:r>
              <a:rPr lang="cs-CZ" dirty="0"/>
              <a:t>může být v mnohem kratší době (zpravidla za několik týdnů). </a:t>
            </a:r>
            <a:endParaRPr lang="cs-CZ" dirty="0" smtClean="0"/>
          </a:p>
          <a:p>
            <a:r>
              <a:rPr lang="cs-CZ" dirty="0" smtClean="0"/>
              <a:t>Obvykle pásy </a:t>
            </a:r>
            <a:r>
              <a:rPr lang="cs-CZ" dirty="0"/>
              <a:t>2 x 0,5 m (tzn. 1 m2</a:t>
            </a:r>
            <a:r>
              <a:rPr lang="cs-CZ" dirty="0" smtClean="0"/>
              <a:t>)</a:t>
            </a:r>
          </a:p>
          <a:p>
            <a:r>
              <a:rPr lang="cs-CZ" dirty="0" smtClean="0"/>
              <a:t>Musíme </a:t>
            </a:r>
            <a:r>
              <a:rPr lang="cs-CZ" dirty="0"/>
              <a:t>si předem uvědomit, jakou plochu trávníku jsme schopni položit během jednoho </a:t>
            </a:r>
            <a:r>
              <a:rPr lang="cs-CZ" dirty="0" smtClean="0"/>
              <a:t>dne</a:t>
            </a:r>
            <a:r>
              <a:rPr lang="cs-CZ" dirty="0"/>
              <a:t> </a:t>
            </a:r>
            <a:r>
              <a:rPr lang="cs-CZ" dirty="0" smtClean="0"/>
              <a:t>- velmi </a:t>
            </a:r>
            <a:r>
              <a:rPr lang="cs-CZ" dirty="0"/>
              <a:t>rychle k vysychání jednotlivých koberců a může také dojít k zapaření trávníku. </a:t>
            </a:r>
            <a:endParaRPr lang="cs-CZ" dirty="0" smtClean="0"/>
          </a:p>
          <a:p>
            <a:r>
              <a:rPr lang="cs-CZ" dirty="0" smtClean="0"/>
              <a:t>Příprava </a:t>
            </a:r>
            <a:r>
              <a:rPr lang="cs-CZ" dirty="0"/>
              <a:t>půdy </a:t>
            </a:r>
            <a:r>
              <a:rPr lang="cs-CZ" dirty="0" smtClean="0"/>
              <a:t>stejná při </a:t>
            </a:r>
            <a:r>
              <a:rPr lang="cs-CZ" dirty="0"/>
              <a:t>zakládání trávníku </a:t>
            </a:r>
            <a:r>
              <a:rPr lang="cs-CZ" dirty="0" smtClean="0"/>
              <a:t>výsevem</a:t>
            </a:r>
          </a:p>
          <a:p>
            <a:r>
              <a:rPr lang="cs-CZ" dirty="0" smtClean="0"/>
              <a:t>Při </a:t>
            </a:r>
            <a:r>
              <a:rPr lang="cs-CZ" dirty="0"/>
              <a:t>pokládání jednotlivé role rozvinujeme těsně vedle </a:t>
            </a:r>
            <a:r>
              <a:rPr lang="cs-CZ" dirty="0" smtClean="0"/>
              <a:t>sebe</a:t>
            </a:r>
          </a:p>
          <a:p>
            <a:r>
              <a:rPr lang="cs-CZ" dirty="0" smtClean="0"/>
              <a:t>Šlapeme po </a:t>
            </a:r>
            <a:r>
              <a:rPr lang="cs-CZ" dirty="0"/>
              <a:t>již položeném </a:t>
            </a:r>
            <a:r>
              <a:rPr lang="cs-CZ" dirty="0" smtClean="0"/>
              <a:t>trávníku, ne po připravené zemině</a:t>
            </a:r>
          </a:p>
          <a:p>
            <a:r>
              <a:rPr lang="cs-CZ" dirty="0" smtClean="0"/>
              <a:t>Po </a:t>
            </a:r>
            <a:r>
              <a:rPr lang="cs-CZ" dirty="0"/>
              <a:t>položení trávník zavlažíme a </a:t>
            </a:r>
            <a:r>
              <a:rPr lang="cs-CZ" dirty="0" smtClean="0"/>
              <a:t>uválcujeme</a:t>
            </a:r>
          </a:p>
          <a:p>
            <a:r>
              <a:rPr lang="cs-CZ" dirty="0" smtClean="0"/>
              <a:t>Na svazích lze upevnit kolíky</a:t>
            </a:r>
          </a:p>
          <a:p>
            <a:r>
              <a:rPr lang="cs-CZ" dirty="0"/>
              <a:t>Z</a:t>
            </a:r>
            <a:r>
              <a:rPr lang="cs-CZ" dirty="0" smtClean="0"/>
              <a:t>počátku nezatěžujeme</a:t>
            </a:r>
            <a:endParaRPr lang="cs-CZ" dirty="0"/>
          </a:p>
          <a:p>
            <a:endParaRPr lang="cs-CZ" dirty="0"/>
          </a:p>
        </p:txBody>
      </p:sp>
      <p:pic>
        <p:nvPicPr>
          <p:cNvPr id="20482" name="Picture 2" descr="Pokládka nového trávníku - Jak se staví dům - ČESKÉSTAVB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09" y="3465838"/>
            <a:ext cx="4293380" cy="32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okládka travního koberce Česká Třebová a okolí | Zahrady Skip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0"/>
          <a:stretch/>
        </p:blipFill>
        <p:spPr bwMode="auto">
          <a:xfrm>
            <a:off x="4184112" y="4923347"/>
            <a:ext cx="2794659" cy="17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Údržba intenzivního trávníku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Jaro</a:t>
            </a:r>
            <a:r>
              <a:rPr lang="cs-CZ" dirty="0" smtClean="0"/>
              <a:t> </a:t>
            </a:r>
          </a:p>
          <a:p>
            <a:r>
              <a:rPr lang="cs-CZ" dirty="0" smtClean="0"/>
              <a:t>Shrabání stařiny a listí, kontrola stavu po zimě (choroby – ošetření), vápnění (pokud je mech), dosev, vertikutace</a:t>
            </a:r>
          </a:p>
          <a:p>
            <a:r>
              <a:rPr lang="cs-CZ" dirty="0" smtClean="0"/>
              <a:t>Sečení (duben), hnojení (N - NPK)</a:t>
            </a:r>
          </a:p>
          <a:p>
            <a:r>
              <a:rPr lang="cs-CZ" b="1" dirty="0" smtClean="0"/>
              <a:t>Léto </a:t>
            </a:r>
          </a:p>
          <a:p>
            <a:r>
              <a:rPr lang="cs-CZ" dirty="0" smtClean="0"/>
              <a:t>Závlaha, sečení, hnojení (intervaly minimálně 14 dní)</a:t>
            </a:r>
            <a:endParaRPr lang="cs-CZ" dirty="0"/>
          </a:p>
          <a:p>
            <a:r>
              <a:rPr lang="cs-CZ" b="1" dirty="0" smtClean="0"/>
              <a:t>Podzi</a:t>
            </a:r>
            <a:r>
              <a:rPr lang="cs-CZ" b="1" dirty="0"/>
              <a:t>m</a:t>
            </a:r>
            <a:endParaRPr lang="cs-CZ" b="1" dirty="0" smtClean="0"/>
          </a:p>
          <a:p>
            <a:r>
              <a:rPr lang="cs-CZ" dirty="0" smtClean="0"/>
              <a:t>Dosev, vertikutace, odstranění mechu + vápnění, </a:t>
            </a:r>
            <a:r>
              <a:rPr lang="cs-CZ" dirty="0"/>
              <a:t>hrabání </a:t>
            </a:r>
            <a:r>
              <a:rPr lang="cs-CZ" dirty="0" smtClean="0"/>
              <a:t>listí</a:t>
            </a:r>
          </a:p>
          <a:p>
            <a:r>
              <a:rPr lang="cs-CZ" dirty="0"/>
              <a:t>P</a:t>
            </a:r>
            <a:r>
              <a:rPr lang="cs-CZ" dirty="0" smtClean="0"/>
              <a:t>oslední seč (říjen), </a:t>
            </a:r>
            <a:r>
              <a:rPr lang="cs-CZ" dirty="0"/>
              <a:t>podzimní hnojení (K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1506" name="Picture 2" descr="Trávník - první jarní péče o tráv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89" y="3390105"/>
            <a:ext cx="4311703" cy="28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Údržba - sečení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Pravidelná seč </a:t>
            </a:r>
            <a:r>
              <a:rPr lang="cs-CZ" dirty="0" smtClean="0"/>
              <a:t>jednou až dvakrát</a:t>
            </a:r>
            <a:r>
              <a:rPr lang="cs-CZ" dirty="0"/>
              <a:t> týdně </a:t>
            </a:r>
            <a:r>
              <a:rPr lang="cs-CZ" dirty="0" smtClean="0"/>
              <a:t>– roste do stran, rychle houstne</a:t>
            </a:r>
          </a:p>
          <a:p>
            <a:r>
              <a:rPr lang="cs-CZ" dirty="0" smtClean="0"/>
              <a:t>Výška </a:t>
            </a:r>
            <a:r>
              <a:rPr lang="cs-CZ" dirty="0"/>
              <a:t>sečení </a:t>
            </a:r>
            <a:r>
              <a:rPr lang="cs-CZ" dirty="0" smtClean="0"/>
              <a:t>– zkrácení o 1/3, v dobrých vlhkostních a teplotních podmínkách (do 20°C, deště) až o 2/3</a:t>
            </a:r>
          </a:p>
          <a:p>
            <a:r>
              <a:rPr lang="cs-CZ" dirty="0" smtClean="0"/>
              <a:t>Ostré nože – tupá sekačka trávník poškodí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Sběr </a:t>
            </a:r>
            <a:r>
              <a:rPr lang="cs-CZ" dirty="0"/>
              <a:t>posečené trávy </a:t>
            </a:r>
            <a:r>
              <a:rPr lang="cs-CZ" dirty="0" smtClean="0"/>
              <a:t>snižuje </a:t>
            </a:r>
            <a:r>
              <a:rPr lang="cs-CZ" dirty="0"/>
              <a:t>riziko plísní a jiných </a:t>
            </a:r>
            <a:r>
              <a:rPr lang="cs-CZ" dirty="0" smtClean="0"/>
              <a:t>chorob</a:t>
            </a:r>
          </a:p>
          <a:p>
            <a:r>
              <a:rPr lang="cs-CZ" dirty="0" smtClean="0"/>
              <a:t>Mulčování šetří čas, mulčují robotické sekačky – je třeba </a:t>
            </a:r>
            <a:r>
              <a:rPr lang="cs-CZ" dirty="0"/>
              <a:t>sekat často, aby se usekávaly jen kratičké konečky travních </a:t>
            </a:r>
            <a:r>
              <a:rPr lang="cs-CZ" dirty="0" smtClean="0"/>
              <a:t>stonků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Při mulčování provádět častěji </a:t>
            </a:r>
            <a:r>
              <a:rPr lang="cs-CZ" dirty="0" err="1" smtClean="0"/>
              <a:t>vertikutaci</a:t>
            </a:r>
            <a:r>
              <a:rPr lang="cs-CZ" dirty="0" smtClean="0"/>
              <a:t> (několikrát ročně)</a:t>
            </a:r>
          </a:p>
          <a:p>
            <a:endParaRPr lang="cs-CZ" dirty="0"/>
          </a:p>
          <a:p>
            <a:r>
              <a:rPr lang="cs-CZ" dirty="0" smtClean="0"/>
              <a:t>Nesekat před polednem v horkých dnech – tráva zbytečně odpařuje z ran velké množství vody – raději navečer</a:t>
            </a:r>
            <a:endParaRPr lang="cs-CZ" dirty="0"/>
          </a:p>
        </p:txBody>
      </p:sp>
      <p:pic>
        <p:nvPicPr>
          <p:cNvPr id="8200" name="Picture 8" descr="Péče o trávník na jaře - Magazinzahrad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29" y="4152489"/>
            <a:ext cx="2213692" cy="12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Údržba - hnojení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6061148" cy="3678303"/>
          </a:xfrm>
        </p:spPr>
        <p:txBody>
          <a:bodyPr/>
          <a:lstStyle/>
          <a:p>
            <a:r>
              <a:rPr lang="cs-CZ" dirty="0" smtClean="0"/>
              <a:t>Chemické látky </a:t>
            </a:r>
            <a:r>
              <a:rPr lang="cs-CZ" dirty="0"/>
              <a:t>se </a:t>
            </a:r>
            <a:r>
              <a:rPr lang="cs-CZ" dirty="0" smtClean="0"/>
              <a:t>mohou v </a:t>
            </a:r>
            <a:r>
              <a:rPr lang="cs-CZ" dirty="0"/>
              <a:t>půdě usazovat </a:t>
            </a:r>
            <a:r>
              <a:rPr lang="cs-CZ" dirty="0" smtClean="0"/>
              <a:t>– ideálně biologická </a:t>
            </a:r>
            <a:r>
              <a:rPr lang="cs-CZ" dirty="0"/>
              <a:t>neboli organická hnojiva.</a:t>
            </a:r>
          </a:p>
          <a:p>
            <a:r>
              <a:rPr lang="cs-CZ" dirty="0" smtClean="0"/>
              <a:t>Dodržení dávkování - doporučení </a:t>
            </a:r>
            <a:r>
              <a:rPr lang="cs-CZ" dirty="0"/>
              <a:t>konkrétního výrobce na obalu hnojiva</a:t>
            </a:r>
            <a:r>
              <a:rPr lang="cs-CZ" dirty="0" smtClean="0"/>
              <a:t>.</a:t>
            </a:r>
          </a:p>
          <a:p>
            <a:r>
              <a:rPr lang="cs-CZ" dirty="0"/>
              <a:t>Na jaře se používá hnojivo s vyšším obsahem dusíku pro bujný vzrůst trávy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</a:t>
            </a:r>
            <a:r>
              <a:rPr lang="cs-CZ" dirty="0"/>
              <a:t>podzim se zvyšuje obsah draslíku, který zesiluje odolnost kořenového systému proti zimnímu vymrznutí.</a:t>
            </a:r>
          </a:p>
        </p:txBody>
      </p:sp>
      <p:pic>
        <p:nvPicPr>
          <p:cNvPr id="22530" name="Picture 2" descr="Agro START 10 kg, Trávníkové hnojivo Agro START 10 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026" y="702156"/>
            <a:ext cx="1984709" cy="1984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525" y="2922463"/>
            <a:ext cx="5155002" cy="34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Údržba - závlaha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Nezavlažovaný trávník - prosadí </a:t>
            </a:r>
            <a:r>
              <a:rPr lang="cs-CZ" dirty="0"/>
              <a:t>jen ty druhy trav, které sucho </a:t>
            </a:r>
            <a:r>
              <a:rPr lang="cs-CZ" dirty="0" smtClean="0"/>
              <a:t>zvládají</a:t>
            </a:r>
          </a:p>
          <a:p>
            <a:r>
              <a:rPr lang="cs-CZ" dirty="0" smtClean="0"/>
              <a:t>V </a:t>
            </a:r>
            <a:r>
              <a:rPr lang="cs-CZ" dirty="0"/>
              <a:t>poslední </a:t>
            </a:r>
            <a:r>
              <a:rPr lang="cs-CZ" dirty="0" smtClean="0"/>
              <a:t>vodě nedostatek </a:t>
            </a:r>
            <a:r>
              <a:rPr lang="cs-CZ" dirty="0"/>
              <a:t>vody </a:t>
            </a:r>
            <a:r>
              <a:rPr lang="cs-CZ" dirty="0" smtClean="0"/>
              <a:t>– problém s povolením </a:t>
            </a:r>
          </a:p>
          <a:p>
            <a:r>
              <a:rPr lang="cs-CZ" dirty="0" smtClean="0"/>
              <a:t>Pokud v </a:t>
            </a:r>
            <a:r>
              <a:rPr lang="cs-CZ" dirty="0"/>
              <a:t>suchých </a:t>
            </a:r>
            <a:r>
              <a:rPr lang="cs-CZ" dirty="0" smtClean="0"/>
              <a:t>měsících zavlažujete - méně </a:t>
            </a:r>
            <a:r>
              <a:rPr lang="cs-CZ" dirty="0"/>
              <a:t>intenzivně a dostatečně dlouho, aby se půdní profil nasákl </a:t>
            </a:r>
            <a:r>
              <a:rPr lang="cs-CZ" dirty="0" smtClean="0"/>
              <a:t>vláhou</a:t>
            </a:r>
          </a:p>
          <a:p>
            <a:r>
              <a:rPr lang="cs-CZ" dirty="0" smtClean="0"/>
              <a:t>vždy </a:t>
            </a:r>
            <a:r>
              <a:rPr lang="cs-CZ" dirty="0"/>
              <a:t>brzy ráno nebo večer až po západu </a:t>
            </a:r>
            <a:r>
              <a:rPr lang="cs-CZ" dirty="0" smtClean="0"/>
              <a:t>slunce</a:t>
            </a:r>
          </a:p>
          <a:p>
            <a:r>
              <a:rPr lang="cs-CZ" dirty="0" smtClean="0"/>
              <a:t>Lépe 1x za 3 dny a vydatně</a:t>
            </a:r>
          </a:p>
          <a:p>
            <a:r>
              <a:rPr lang="cs-CZ" dirty="0" smtClean="0"/>
              <a:t>Konve, hadice, zavlažovače, automatické zavlažovací systémy </a:t>
            </a:r>
            <a:endParaRPr lang="cs-CZ" dirty="0"/>
          </a:p>
        </p:txBody>
      </p:sp>
      <p:pic>
        <p:nvPicPr>
          <p:cNvPr id="11266" name="Picture 2" descr="Automatické zavlažování trávníku | Český Kutil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33" y="4123475"/>
            <a:ext cx="3648674" cy="24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avlažování trávníku aneb Voda pro zahradu | Pěkné Bydl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34" y="1115842"/>
            <a:ext cx="3648674" cy="24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Údržba - vertikutace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Prosvětlení trávníku, odstranění plsti, rozřezání drnů </a:t>
            </a:r>
          </a:p>
          <a:p>
            <a:r>
              <a:rPr lang="cs-CZ" dirty="0" smtClean="0"/>
              <a:t>Čím hustší trávník, </a:t>
            </a:r>
            <a:r>
              <a:rPr lang="cs-CZ" dirty="0"/>
              <a:t>tím častěji potřebuje </a:t>
            </a:r>
            <a:r>
              <a:rPr lang="cs-CZ" dirty="0" err="1" smtClean="0"/>
              <a:t>vertikutaci</a:t>
            </a:r>
            <a:endParaRPr lang="cs-CZ" dirty="0" smtClean="0"/>
          </a:p>
          <a:p>
            <a:r>
              <a:rPr lang="cs-CZ" dirty="0" smtClean="0"/>
              <a:t>Správná </a:t>
            </a:r>
            <a:r>
              <a:rPr lang="cs-CZ" dirty="0"/>
              <a:t>vertikutace udělá v trávníku drážky, trávu netrhá, ale pouze rozřezává drn. </a:t>
            </a:r>
            <a:endParaRPr lang="cs-CZ" dirty="0" smtClean="0"/>
          </a:p>
          <a:p>
            <a:r>
              <a:rPr lang="cs-CZ" dirty="0" smtClean="0"/>
              <a:t>Půda minimálně </a:t>
            </a:r>
            <a:r>
              <a:rPr lang="cs-CZ" dirty="0"/>
              <a:t>10 °C asi pět cm pod </a:t>
            </a:r>
            <a:r>
              <a:rPr lang="cs-CZ" dirty="0" smtClean="0"/>
              <a:t>povrchem, jinak dlouho regeneruje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 descr="Vertikutace – Wikiped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t="540" r="23245" b="-540"/>
          <a:stretch/>
        </p:blipFill>
        <p:spPr bwMode="auto">
          <a:xfrm>
            <a:off x="8617789" y="3465592"/>
            <a:ext cx="2682814" cy="31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ertikutace | PROFISTROJ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" y="4455854"/>
            <a:ext cx="2932682" cy="22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ak správně pečovat o trávník? Fiskars-shop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78" y="4455854"/>
            <a:ext cx="2941969" cy="22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Jarní péče o trávník - nechte trávník nadechnout. - Sekacky-pil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01" y="1311215"/>
            <a:ext cx="5377502" cy="20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Údržba - </a:t>
            </a:r>
            <a:r>
              <a:rPr lang="cs-CZ" dirty="0" err="1" smtClean="0"/>
              <a:t>aerifikace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Udusaný</a:t>
            </a:r>
            <a:r>
              <a:rPr lang="cs-CZ" dirty="0"/>
              <a:t>, </a:t>
            </a:r>
            <a:r>
              <a:rPr lang="cs-CZ" dirty="0" smtClean="0"/>
              <a:t>utužený trávník - voda</a:t>
            </a:r>
            <a:r>
              <a:rPr lang="cs-CZ" dirty="0"/>
              <a:t>, vzduch ani živiny </a:t>
            </a:r>
            <a:r>
              <a:rPr lang="cs-CZ" dirty="0" smtClean="0"/>
              <a:t>se nedostávají </a:t>
            </a:r>
            <a:r>
              <a:rPr lang="cs-CZ" dirty="0"/>
              <a:t>ke </a:t>
            </a:r>
            <a:r>
              <a:rPr lang="cs-CZ" dirty="0" smtClean="0"/>
              <a:t>kořenům </a:t>
            </a:r>
          </a:p>
          <a:p>
            <a:r>
              <a:rPr lang="cs-CZ" dirty="0" err="1" smtClean="0"/>
              <a:t>Aerifikátor</a:t>
            </a:r>
            <a:r>
              <a:rPr lang="cs-CZ" dirty="0" smtClean="0"/>
              <a:t> vyřeže do trávníku otvory</a:t>
            </a:r>
          </a:p>
          <a:p>
            <a:r>
              <a:rPr lang="cs-CZ" dirty="0" err="1" smtClean="0"/>
              <a:t>Aerifikační</a:t>
            </a:r>
            <a:r>
              <a:rPr lang="cs-CZ" dirty="0" smtClean="0"/>
              <a:t> vidle, </a:t>
            </a:r>
            <a:r>
              <a:rPr lang="cs-CZ" dirty="0" err="1" smtClean="0"/>
              <a:t>aerifikátor</a:t>
            </a:r>
            <a:endParaRPr lang="cs-CZ" dirty="0" smtClean="0"/>
          </a:p>
          <a:p>
            <a:r>
              <a:rPr lang="cs-CZ" dirty="0" smtClean="0"/>
              <a:t>Důkladné </a:t>
            </a:r>
            <a:r>
              <a:rPr lang="cs-CZ" dirty="0" err="1" smtClean="0"/>
              <a:t>zapískování</a:t>
            </a:r>
            <a:endParaRPr lang="cs-CZ" dirty="0"/>
          </a:p>
          <a:p>
            <a:endParaRPr lang="cs-CZ" dirty="0"/>
          </a:p>
        </p:txBody>
      </p:sp>
      <p:pic>
        <p:nvPicPr>
          <p:cNvPr id="10242" name="Picture 2" descr="Aerifikační vidle - Aerifikační vid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3622"/>
          <a:stretch/>
        </p:blipFill>
        <p:spPr bwMode="auto">
          <a:xfrm>
            <a:off x="6196102" y="4347714"/>
            <a:ext cx="5095875" cy="21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erifikace grreenů | GOLF CLUB SVRATKA | Golfový club Svra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671" y="2313806"/>
            <a:ext cx="3203306" cy="1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držba | Jazam - údržba sportovných plo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8"/>
          <a:stretch/>
        </p:blipFill>
        <p:spPr bwMode="auto">
          <a:xfrm>
            <a:off x="581192" y="4191060"/>
            <a:ext cx="4876800" cy="23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Choroby a škůdci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Choroby - často lze předejít správnou péčí</a:t>
            </a:r>
          </a:p>
          <a:p>
            <a:pPr lvl="1"/>
            <a:r>
              <a:rPr lang="cs-CZ" dirty="0" smtClean="0"/>
              <a:t>Plíseň sněžná</a:t>
            </a:r>
          </a:p>
          <a:p>
            <a:pPr lvl="1"/>
            <a:r>
              <a:rPr lang="cs-CZ" dirty="0" err="1" smtClean="0"/>
              <a:t>Paluška</a:t>
            </a:r>
            <a:r>
              <a:rPr lang="cs-CZ" dirty="0" smtClean="0"/>
              <a:t> travní</a:t>
            </a:r>
          </a:p>
          <a:p>
            <a:pPr lvl="1"/>
            <a:r>
              <a:rPr lang="cs-CZ" dirty="0" err="1" smtClean="0"/>
              <a:t>Fuzariová</a:t>
            </a:r>
            <a:r>
              <a:rPr lang="cs-CZ" dirty="0" smtClean="0"/>
              <a:t> spála</a:t>
            </a:r>
          </a:p>
          <a:p>
            <a:pPr lvl="1"/>
            <a:r>
              <a:rPr lang="cs-CZ" dirty="0" smtClean="0"/>
              <a:t>Čarodějné kruhy</a:t>
            </a:r>
          </a:p>
          <a:p>
            <a:r>
              <a:rPr lang="cs-CZ" dirty="0" smtClean="0"/>
              <a:t>Škůdci</a:t>
            </a:r>
          </a:p>
          <a:p>
            <a:pPr lvl="1"/>
            <a:r>
              <a:rPr lang="cs-CZ" dirty="0" smtClean="0"/>
              <a:t>Při výsevu ptáci</a:t>
            </a:r>
          </a:p>
          <a:p>
            <a:pPr lvl="1"/>
            <a:r>
              <a:rPr lang="cs-CZ" dirty="0" smtClean="0"/>
              <a:t>Krtci</a:t>
            </a:r>
          </a:p>
          <a:p>
            <a:pPr lvl="1"/>
            <a:r>
              <a:rPr lang="cs-CZ" dirty="0" smtClean="0"/>
              <a:t>Domácí zvířata</a:t>
            </a:r>
            <a:endParaRPr lang="cs-CZ" dirty="0"/>
          </a:p>
        </p:txBody>
      </p:sp>
      <p:pic>
        <p:nvPicPr>
          <p:cNvPr id="13316" name="Picture 4" descr="Jak na krtka na zahra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07" y="2180496"/>
            <a:ext cx="2945480" cy="44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Jak zbavit trávník plísně sněžné? | SWARD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36" y="2180496"/>
            <a:ext cx="2945480" cy="44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Plíseň sněžná (</a:t>
            </a:r>
            <a:r>
              <a:rPr lang="cs-CZ" i="1" dirty="0"/>
              <a:t>Sněžná </a:t>
            </a:r>
            <a:r>
              <a:rPr lang="cs-CZ" i="1" dirty="0" err="1"/>
              <a:t>světlorůžová</a:t>
            </a:r>
            <a:r>
              <a:rPr lang="cs-CZ" i="1" dirty="0"/>
              <a:t> </a:t>
            </a:r>
            <a:r>
              <a:rPr lang="cs-CZ" i="1" dirty="0" err="1"/>
              <a:t>plísňovitost</a:t>
            </a:r>
            <a:r>
              <a:rPr lang="cs-CZ" i="1" dirty="0"/>
              <a:t> trav)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4655042" cy="3678303"/>
          </a:xfrm>
        </p:spPr>
        <p:txBody>
          <a:bodyPr>
            <a:normAutofit/>
          </a:bodyPr>
          <a:lstStyle/>
          <a:p>
            <a:r>
              <a:rPr lang="cs-CZ" dirty="0" err="1" smtClean="0"/>
              <a:t>vyzimování</a:t>
            </a:r>
            <a:r>
              <a:rPr lang="cs-CZ" dirty="0" smtClean="0"/>
              <a:t> </a:t>
            </a:r>
            <a:r>
              <a:rPr lang="cs-CZ" dirty="0"/>
              <a:t>travních porostů (nejčastěji sportovních a užitkových </a:t>
            </a:r>
            <a:r>
              <a:rPr lang="cs-CZ" dirty="0" smtClean="0"/>
              <a:t>trávníků)</a:t>
            </a:r>
          </a:p>
          <a:p>
            <a:r>
              <a:rPr lang="cs-CZ" dirty="0" smtClean="0"/>
              <a:t>okrouhlé </a:t>
            </a:r>
            <a:r>
              <a:rPr lang="cs-CZ" dirty="0"/>
              <a:t>až </a:t>
            </a:r>
            <a:r>
              <a:rPr lang="cs-CZ" dirty="0" smtClean="0"/>
              <a:t>elipsovité skvrny, často </a:t>
            </a:r>
            <a:r>
              <a:rPr lang="cs-CZ" dirty="0"/>
              <a:t>pokryté bělavým až narůžovělým povlakem.</a:t>
            </a:r>
          </a:p>
          <a:p>
            <a:r>
              <a:rPr lang="cs-CZ" dirty="0"/>
              <a:t>Příčiny výskytu </a:t>
            </a:r>
            <a:r>
              <a:rPr lang="cs-CZ" dirty="0" smtClean="0"/>
              <a:t>– stinné polohy, poškozené </a:t>
            </a:r>
            <a:r>
              <a:rPr lang="cs-CZ" dirty="0"/>
              <a:t>a </a:t>
            </a:r>
            <a:r>
              <a:rPr lang="cs-CZ" dirty="0" smtClean="0"/>
              <a:t>slabé porosty</a:t>
            </a:r>
            <a:r>
              <a:rPr lang="cs-CZ" dirty="0"/>
              <a:t>, podzimní přehnojení </a:t>
            </a:r>
            <a:r>
              <a:rPr lang="cs-CZ" dirty="0" smtClean="0"/>
              <a:t>dusíkem</a:t>
            </a:r>
            <a:r>
              <a:rPr lang="cs-CZ" dirty="0"/>
              <a:t>, </a:t>
            </a:r>
            <a:r>
              <a:rPr lang="cs-CZ" dirty="0" smtClean="0"/>
              <a:t>stařina a listí ponechané </a:t>
            </a:r>
            <a:r>
              <a:rPr lang="cs-CZ" dirty="0"/>
              <a:t>v trávníku </a:t>
            </a:r>
            <a:r>
              <a:rPr lang="cs-CZ" dirty="0" smtClean="0"/>
              <a:t>---</a:t>
            </a:r>
            <a:endParaRPr lang="cs-CZ" dirty="0"/>
          </a:p>
          <a:p>
            <a:r>
              <a:rPr lang="cs-CZ" dirty="0" smtClean="0"/>
              <a:t>Ochrana - nepřehnojovat dusíkem </a:t>
            </a:r>
            <a:r>
              <a:rPr lang="cs-CZ" dirty="0"/>
              <a:t>před zimním obdobím, vysečení trávníku na správnou výšku, vyhrabání </a:t>
            </a:r>
            <a:r>
              <a:rPr lang="cs-CZ" dirty="0" smtClean="0"/>
              <a:t>stařiny, fungicidy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110" y="2059750"/>
            <a:ext cx="5304698" cy="39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trávníků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Hospodářská funkce – seno, píce pro zvířata – co se dá prodat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r>
              <a:rPr lang="cs-CZ" dirty="0" smtClean="0"/>
              <a:t>Okrasná </a:t>
            </a:r>
            <a:r>
              <a:rPr lang="cs-CZ" dirty="0"/>
              <a:t>a </a:t>
            </a:r>
            <a:r>
              <a:rPr lang="cs-CZ" dirty="0" smtClean="0"/>
              <a:t>estetická – je to hezké pro oči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r>
              <a:rPr lang="cs-CZ" dirty="0" smtClean="0"/>
              <a:t>Funkce hygienická – ani o tom nevíme a je nám líp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lvl="1"/>
            <a:r>
              <a:rPr lang="cs-CZ" dirty="0" smtClean="0"/>
              <a:t>Pohlcení prachu </a:t>
            </a:r>
          </a:p>
          <a:p>
            <a:pPr lvl="1"/>
            <a:r>
              <a:rPr lang="cs-CZ" dirty="0" smtClean="0"/>
              <a:t>Vzdušná </a:t>
            </a:r>
            <a:r>
              <a:rPr lang="cs-CZ" dirty="0"/>
              <a:t>vlhkost </a:t>
            </a:r>
            <a:endParaRPr lang="cs-CZ" dirty="0" smtClean="0"/>
          </a:p>
          <a:p>
            <a:pPr lvl="1"/>
            <a:r>
              <a:rPr lang="cs-CZ" dirty="0" smtClean="0"/>
              <a:t>Snížení teploty</a:t>
            </a:r>
          </a:p>
          <a:p>
            <a:r>
              <a:rPr lang="cs-CZ" dirty="0" smtClean="0"/>
              <a:t>Funkce sportovně-rekreační – když sportujeme nebo si na trávě uděláme piknik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098" name="Picture 2" descr="Билетер в японском парке испугался и бесплатно пропустил 160 тыся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49" y="2180496"/>
            <a:ext cx="4208358" cy="28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5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Paluška</a:t>
            </a:r>
            <a:r>
              <a:rPr lang="cs-CZ" dirty="0"/>
              <a:t> travní (</a:t>
            </a:r>
            <a:r>
              <a:rPr lang="cs-CZ" i="1" dirty="0"/>
              <a:t>Sněžná šedobílá </a:t>
            </a:r>
            <a:r>
              <a:rPr lang="cs-CZ" i="1" dirty="0" err="1"/>
              <a:t>plísňovitost</a:t>
            </a:r>
            <a:r>
              <a:rPr lang="cs-CZ" i="1" dirty="0"/>
              <a:t> trav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5172627" cy="3678303"/>
          </a:xfrm>
        </p:spPr>
        <p:txBody>
          <a:bodyPr/>
          <a:lstStyle/>
          <a:p>
            <a:r>
              <a:rPr lang="cs-CZ" dirty="0" smtClean="0"/>
              <a:t>Velmi </a:t>
            </a:r>
            <a:r>
              <a:rPr lang="cs-CZ" dirty="0"/>
              <a:t>podobná plísni </a:t>
            </a:r>
            <a:r>
              <a:rPr lang="cs-CZ" dirty="0" smtClean="0"/>
              <a:t>sněžné</a:t>
            </a:r>
          </a:p>
          <a:p>
            <a:r>
              <a:rPr lang="cs-CZ" dirty="0" smtClean="0"/>
              <a:t>Žloutnutí </a:t>
            </a:r>
            <a:r>
              <a:rPr lang="cs-CZ" dirty="0"/>
              <a:t>listů a tvorba bílých </a:t>
            </a:r>
            <a:r>
              <a:rPr lang="cs-CZ" dirty="0" smtClean="0"/>
              <a:t>kožíšků na </a:t>
            </a:r>
            <a:r>
              <a:rPr lang="cs-CZ" dirty="0"/>
              <a:t>částech napadených listů, které dostávají bílou až šedivou barvu.</a:t>
            </a:r>
          </a:p>
          <a:p>
            <a:r>
              <a:rPr lang="cs-CZ" dirty="0"/>
              <a:t>Houbu podporují dlouhotrvající sněhová pokrývka, teploty v rozsahu 0-10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 a vysoká vzdušná vlhkost.</a:t>
            </a:r>
          </a:p>
          <a:p>
            <a:r>
              <a:rPr lang="cs-CZ" dirty="0" smtClean="0"/>
              <a:t>Ochrana - správné </a:t>
            </a:r>
            <a:r>
              <a:rPr lang="cs-CZ" dirty="0"/>
              <a:t>sekání porostů, nepřehnojování dusíkem, dostatečná výživa draslíkem, odstranění </a:t>
            </a:r>
            <a:r>
              <a:rPr lang="cs-CZ" dirty="0" smtClean="0"/>
              <a:t>stařiny, fungicidy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26" y="2180496"/>
            <a:ext cx="5201382" cy="3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Fuzariová</a:t>
            </a:r>
            <a:r>
              <a:rPr lang="cs-CZ" dirty="0"/>
              <a:t> spála trávníku (letní fuzarióza)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6984174" cy="3678303"/>
          </a:xfrm>
        </p:spPr>
        <p:txBody>
          <a:bodyPr>
            <a:normAutofit/>
          </a:bodyPr>
          <a:lstStyle/>
          <a:p>
            <a:r>
              <a:rPr lang="cs-CZ" dirty="0" smtClean="0"/>
              <a:t>Především </a:t>
            </a:r>
            <a:r>
              <a:rPr lang="cs-CZ" dirty="0"/>
              <a:t>na intenzivně ošetřovaných trávnících ve vegetačním </a:t>
            </a:r>
            <a:r>
              <a:rPr lang="cs-CZ" dirty="0" smtClean="0"/>
              <a:t>období</a:t>
            </a:r>
          </a:p>
          <a:p>
            <a:r>
              <a:rPr lang="cs-CZ" dirty="0" smtClean="0"/>
              <a:t>Drobné</a:t>
            </a:r>
            <a:r>
              <a:rPr lang="cs-CZ" dirty="0"/>
              <a:t>, kulaté </a:t>
            </a:r>
            <a:r>
              <a:rPr lang="cs-CZ" dirty="0" smtClean="0"/>
              <a:t>skvrny, poškozený </a:t>
            </a:r>
            <a:r>
              <a:rPr lang="cs-CZ" dirty="0"/>
              <a:t>trávník </a:t>
            </a:r>
            <a:r>
              <a:rPr lang="cs-CZ" dirty="0" smtClean="0"/>
              <a:t>velmi </a:t>
            </a:r>
            <a:r>
              <a:rPr lang="cs-CZ" dirty="0"/>
              <a:t>obtížně regeneruje </a:t>
            </a:r>
            <a:endParaRPr lang="cs-CZ" dirty="0" smtClean="0"/>
          </a:p>
          <a:p>
            <a:r>
              <a:rPr lang="cs-CZ" dirty="0" smtClean="0"/>
              <a:t>Vysoká </a:t>
            </a:r>
            <a:r>
              <a:rPr lang="cs-CZ" dirty="0"/>
              <a:t>teplota vzduchu ve spojení s vysokou vzdušnou vlhkostí a vysokou teplotou půdy, silné oslunění trávníku, stres ze sucha a po něm následující dešťové srážky, </a:t>
            </a:r>
            <a:r>
              <a:rPr lang="cs-CZ" dirty="0" smtClean="0"/>
              <a:t>nevyrovnaná </a:t>
            </a:r>
            <a:r>
              <a:rPr lang="cs-CZ" dirty="0"/>
              <a:t>minerální výživa (přezásobení N a nedostatek K) spojené s extrémními hodnotami pH (nižší jak 5 a vyšší jak 7).</a:t>
            </a:r>
          </a:p>
          <a:p>
            <a:r>
              <a:rPr lang="cs-CZ" dirty="0" smtClean="0"/>
              <a:t>Ochrana - vyrovnaná </a:t>
            </a:r>
            <a:r>
              <a:rPr lang="cs-CZ" dirty="0"/>
              <a:t>minerální výživa a přísun </a:t>
            </a:r>
            <a:r>
              <a:rPr lang="cs-CZ" dirty="0" smtClean="0"/>
              <a:t>draslíku </a:t>
            </a:r>
            <a:r>
              <a:rPr lang="cs-CZ" dirty="0"/>
              <a:t>v letních měsících, vyvarování se stresu ze sucha, redukování plsti a udržování půdní reakce mezi 5,5 až </a:t>
            </a:r>
            <a:r>
              <a:rPr lang="cs-CZ" dirty="0" smtClean="0"/>
              <a:t>6,5. Možnost chemické ochrany</a:t>
            </a:r>
            <a:endParaRPr lang="cs-CZ" dirty="0"/>
          </a:p>
        </p:txBody>
      </p:sp>
      <p:pic>
        <p:nvPicPr>
          <p:cNvPr id="4" name="Obrázek 3" descr="2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/>
          <a:stretch/>
        </p:blipFill>
        <p:spPr bwMode="auto">
          <a:xfrm>
            <a:off x="7798278" y="2180496"/>
            <a:ext cx="3812529" cy="3823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Čarodějné </a:t>
            </a:r>
            <a:r>
              <a:rPr lang="cs-CZ" dirty="0" smtClean="0"/>
              <a:t>kruhy </a:t>
            </a:r>
            <a:r>
              <a:rPr lang="cs-CZ" dirty="0"/>
              <a:t> (</a:t>
            </a:r>
            <a:r>
              <a:rPr lang="cs-CZ" i="1" dirty="0"/>
              <a:t>Čarodějná kruhovitost trávníků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4508393" cy="3678303"/>
          </a:xfrm>
        </p:spPr>
        <p:txBody>
          <a:bodyPr>
            <a:normAutofit/>
          </a:bodyPr>
          <a:lstStyle/>
          <a:p>
            <a:r>
              <a:rPr lang="cs-CZ" dirty="0" smtClean="0"/>
              <a:t>Způsobují houby zejména u starších extenzivních trávníků - nevratné </a:t>
            </a:r>
            <a:r>
              <a:rPr lang="cs-CZ" dirty="0"/>
              <a:t>a problematicky </a:t>
            </a:r>
            <a:r>
              <a:rPr lang="cs-CZ" dirty="0" smtClean="0"/>
              <a:t>odstranitelné</a:t>
            </a:r>
            <a:endParaRPr lang="cs-CZ" dirty="0"/>
          </a:p>
          <a:p>
            <a:r>
              <a:rPr lang="cs-CZ" dirty="0" smtClean="0"/>
              <a:t>Ochrana velmi </a:t>
            </a:r>
            <a:r>
              <a:rPr lang="cs-CZ" dirty="0"/>
              <a:t>obtížná. Důležitá je prevence: vyrovnané hnojení, pravidelná závlaha, provzdušňování, odstraňování plsti.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nutno odstranit napadenou zeminu do hloubky 20-75 cm a do 50 cm po stranách napadených kruhů, nahradit je čerstvou zeminou a znovu osít.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79" y="2033870"/>
            <a:ext cx="5641329" cy="42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4827569" cy="3678303"/>
          </a:xfrm>
        </p:spPr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počáteční fázi po výsevu travních semen, která vyklovávají. </a:t>
            </a:r>
            <a:endParaRPr lang="cs-CZ" dirty="0" smtClean="0"/>
          </a:p>
          <a:p>
            <a:r>
              <a:rPr lang="cs-CZ" dirty="0" smtClean="0"/>
              <a:t>blýskavá </a:t>
            </a:r>
            <a:r>
              <a:rPr lang="cs-CZ" dirty="0"/>
              <a:t>a </a:t>
            </a:r>
            <a:r>
              <a:rPr lang="cs-CZ" dirty="0" smtClean="0"/>
              <a:t>pohyblivá </a:t>
            </a:r>
            <a:r>
              <a:rPr lang="cs-CZ" dirty="0" err="1" smtClean="0"/>
              <a:t>plašítka</a:t>
            </a:r>
            <a:r>
              <a:rPr lang="cs-CZ" dirty="0" smtClean="0"/>
              <a:t> (větrníky, CD)</a:t>
            </a:r>
          </a:p>
          <a:p>
            <a:r>
              <a:rPr lang="cs-CZ" dirty="0" smtClean="0"/>
              <a:t>Natažené sítě</a:t>
            </a:r>
          </a:p>
          <a:p>
            <a:r>
              <a:rPr lang="cs-CZ" dirty="0" smtClean="0"/>
              <a:t>Vzrostlému </a:t>
            </a:r>
            <a:r>
              <a:rPr lang="cs-CZ" dirty="0"/>
              <a:t>trávníku už ptáci </a:t>
            </a:r>
            <a:r>
              <a:rPr lang="cs-CZ" dirty="0" smtClean="0"/>
              <a:t>neškodí - likvidují </a:t>
            </a:r>
            <a:r>
              <a:rPr lang="cs-CZ" dirty="0"/>
              <a:t>larvy </a:t>
            </a:r>
            <a:r>
              <a:rPr lang="cs-CZ" dirty="0" smtClean="0"/>
              <a:t>škodlivého hmyzu</a:t>
            </a:r>
          </a:p>
        </p:txBody>
      </p:sp>
      <p:pic>
        <p:nvPicPr>
          <p:cNvPr id="15362" name="Picture 2" descr="Květen – měsíc výsevu trávníků – Abecedazahrady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 bwMode="auto">
          <a:xfrm>
            <a:off x="6349042" y="1874362"/>
            <a:ext cx="1957850" cy="28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tipné solární hračky létání vlající kolibřík powered ptáků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42" y="4821662"/>
            <a:ext cx="1957850" cy="19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ítě proti ptactvu Birdnet zabraňuje ptákům poškodit úrodu jaho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/>
          <a:stretch/>
        </p:blipFill>
        <p:spPr bwMode="auto">
          <a:xfrm>
            <a:off x="8504717" y="1874362"/>
            <a:ext cx="3106091" cy="353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5828233" cy="4134040"/>
          </a:xfrm>
        </p:spPr>
        <p:txBody>
          <a:bodyPr>
            <a:normAutofit/>
          </a:bodyPr>
          <a:lstStyle/>
          <a:p>
            <a:r>
              <a:rPr lang="cs-CZ" dirty="0" smtClean="0"/>
              <a:t>Chráněný živočich ! … je užitečný … </a:t>
            </a:r>
          </a:p>
          <a:p>
            <a:r>
              <a:rPr lang="cs-CZ" dirty="0" smtClean="0"/>
              <a:t>Při zakládání použít sítě – nedostane se na povrch</a:t>
            </a:r>
          </a:p>
          <a:p>
            <a:endParaRPr lang="cs-CZ" dirty="0" smtClean="0"/>
          </a:p>
          <a:p>
            <a:r>
              <a:rPr lang="cs-CZ" dirty="0" smtClean="0"/>
              <a:t>Odpuzování pachem – speciální přípravky </a:t>
            </a:r>
          </a:p>
          <a:p>
            <a:r>
              <a:rPr lang="cs-CZ" dirty="0" smtClean="0"/>
              <a:t>Odpuzování zvukem, vibracemi – </a:t>
            </a:r>
            <a:r>
              <a:rPr lang="cs-CZ" dirty="0" err="1" smtClean="0"/>
              <a:t>plašičky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Hluk sekačky, křik a dusot dětí</a:t>
            </a:r>
          </a:p>
          <a:p>
            <a:r>
              <a:rPr lang="cs-CZ" dirty="0" smtClean="0"/>
              <a:t>Květiny, </a:t>
            </a:r>
            <a:r>
              <a:rPr lang="cs-CZ" dirty="0"/>
              <a:t>jejichž pach </a:t>
            </a:r>
            <a:r>
              <a:rPr lang="cs-CZ" dirty="0" smtClean="0"/>
              <a:t>nesnese </a:t>
            </a:r>
            <a:r>
              <a:rPr lang="cs-CZ" dirty="0"/>
              <a:t>– afrikány, </a:t>
            </a:r>
            <a:r>
              <a:rPr lang="cs-CZ" dirty="0" err="1"/>
              <a:t>řepčík</a:t>
            </a:r>
            <a:r>
              <a:rPr lang="cs-CZ" dirty="0"/>
              <a:t> královský</a:t>
            </a:r>
          </a:p>
          <a:p>
            <a:r>
              <a:rPr lang="cs-CZ" dirty="0" smtClean="0"/>
              <a:t>Do </a:t>
            </a:r>
            <a:r>
              <a:rPr lang="cs-CZ" dirty="0"/>
              <a:t>chodeb </a:t>
            </a:r>
            <a:r>
              <a:rPr lang="cs-CZ" dirty="0" smtClean="0"/>
              <a:t>aromatické </a:t>
            </a:r>
            <a:r>
              <a:rPr lang="cs-CZ" dirty="0"/>
              <a:t>látky – např.: citronovou </a:t>
            </a:r>
            <a:r>
              <a:rPr lang="cs-CZ" dirty="0" smtClean="0"/>
              <a:t>kůru</a:t>
            </a:r>
            <a:r>
              <a:rPr lang="cs-CZ" dirty="0"/>
              <a:t>, psí srst, zrající sýr, pepř, benzín na kusu papíru apod.</a:t>
            </a:r>
          </a:p>
          <a:p>
            <a:endParaRPr lang="cs-CZ" dirty="0"/>
          </a:p>
        </p:txBody>
      </p:sp>
      <p:pic>
        <p:nvPicPr>
          <p:cNvPr id="4" name="Picture 2" descr="Nejlepší tipy, jak šetrně vyhnat krtka ze zahrady | Bles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81" y="2180496"/>
            <a:ext cx="5607027" cy="31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419699" y="5489467"/>
            <a:ext cx="219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stejně se vrátí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4340" name="Picture 4" descr="Zničit krtka! | zápisník @jipro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68" y="629161"/>
            <a:ext cx="2135840" cy="13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zvířata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Psi hrabou</a:t>
            </a:r>
          </a:p>
          <a:p>
            <a:r>
              <a:rPr lang="cs-CZ" dirty="0" smtClean="0"/>
              <a:t>Děti </a:t>
            </a:r>
            <a:r>
              <a:rPr lang="cs-CZ" dirty="0" err="1" smtClean="0"/>
              <a:t>ryjou</a:t>
            </a:r>
            <a:r>
              <a:rPr lang="cs-CZ" dirty="0" smtClean="0"/>
              <a:t> patičkami na </a:t>
            </a:r>
            <a:r>
              <a:rPr lang="cs-CZ" dirty="0" err="1" smtClean="0"/>
              <a:t>odrážedlech</a:t>
            </a:r>
            <a:endParaRPr lang="cs-CZ" dirty="0" smtClean="0"/>
          </a:p>
          <a:p>
            <a:r>
              <a:rPr lang="cs-CZ" dirty="0" smtClean="0"/>
              <a:t>Chlapi cintají chemikálie po cestě do/z garáže</a:t>
            </a:r>
          </a:p>
          <a:p>
            <a:endParaRPr lang="cs-CZ" dirty="0"/>
          </a:p>
          <a:p>
            <a:r>
              <a:rPr lang="cs-CZ" dirty="0" smtClean="0"/>
              <a:t>… ODNAUČIT </a:t>
            </a:r>
            <a:r>
              <a:rPr lang="cs-CZ" dirty="0" smtClean="0">
                <a:sym typeface="Wingdings" panose="05000000000000000000" pitchFamily="2" charset="2"/>
              </a:rPr>
              <a:t> na to postřiky nejsou …. </a:t>
            </a:r>
            <a:endParaRPr lang="cs-CZ" dirty="0"/>
          </a:p>
        </p:txBody>
      </p:sp>
      <p:pic>
        <p:nvPicPr>
          <p:cNvPr id="16386" name="Picture 2" descr="Domácí mazlíčkové a pěkná zahrada - jde to vůbec dohromad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57" y="2180496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travních </a:t>
            </a:r>
            <a:r>
              <a:rPr lang="cs-CZ" dirty="0" smtClean="0"/>
              <a:t>porostů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Hospodářské využití (louky, pastviny)</a:t>
            </a:r>
          </a:p>
          <a:p>
            <a:endParaRPr lang="cs-CZ" dirty="0" smtClean="0"/>
          </a:p>
          <a:p>
            <a:r>
              <a:rPr lang="cs-CZ" dirty="0" smtClean="0"/>
              <a:t>Okrasné </a:t>
            </a:r>
            <a:r>
              <a:rPr lang="cs-CZ" dirty="0"/>
              <a:t>a estetické využití </a:t>
            </a:r>
            <a:r>
              <a:rPr lang="cs-CZ" dirty="0" smtClean="0"/>
              <a:t>(sadovnictví)</a:t>
            </a:r>
          </a:p>
          <a:p>
            <a:endParaRPr lang="cs-CZ" dirty="0" smtClean="0"/>
          </a:p>
          <a:p>
            <a:r>
              <a:rPr lang="cs-CZ" dirty="0" smtClean="0"/>
              <a:t>Sportovní </a:t>
            </a:r>
            <a:r>
              <a:rPr lang="cs-CZ" dirty="0"/>
              <a:t>účely (hřiště fotbalová, </a:t>
            </a:r>
            <a:r>
              <a:rPr lang="cs-CZ" dirty="0" smtClean="0"/>
              <a:t>golfová …)</a:t>
            </a:r>
          </a:p>
          <a:p>
            <a:endParaRPr lang="cs-CZ" dirty="0" smtClean="0"/>
          </a:p>
          <a:p>
            <a:r>
              <a:rPr lang="cs-CZ" dirty="0" smtClean="0"/>
              <a:t>Technické </a:t>
            </a:r>
            <a:r>
              <a:rPr lang="cs-CZ" dirty="0"/>
              <a:t>účely </a:t>
            </a:r>
            <a:r>
              <a:rPr lang="cs-CZ" dirty="0" smtClean="0"/>
              <a:t>(svahy </a:t>
            </a:r>
            <a:r>
              <a:rPr lang="cs-CZ" dirty="0"/>
              <a:t>dálnic, letiště)</a:t>
            </a:r>
          </a:p>
        </p:txBody>
      </p:sp>
      <p:pic>
        <p:nvPicPr>
          <p:cNvPr id="2050" name="Picture 2" descr="Zahradní úpravy pro města, obce a firmy | Martin Nezhy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61" y="1843525"/>
            <a:ext cx="4362263" cy="29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y pastvina plnila svou roli | Náš ch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26" y="1843525"/>
            <a:ext cx="2499918" cy="16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099" y="4837590"/>
            <a:ext cx="3176552" cy="1778869"/>
          </a:xfrm>
          <a:prstGeom prst="rect">
            <a:avLst/>
          </a:prstGeom>
        </p:spPr>
      </p:pic>
      <p:pic>
        <p:nvPicPr>
          <p:cNvPr id="2056" name="Picture 8" descr="Mosty za miliardy se stavěly zbytečně, zvěř bude silnice podcháze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68" y="4837591"/>
            <a:ext cx="2871156" cy="1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6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nároků na pěstování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Intenzívní – intenzivně se o ně staráme – zahrady, hřiště … </a:t>
            </a:r>
          </a:p>
          <a:p>
            <a:pPr lvl="1"/>
            <a:r>
              <a:rPr lang="cs-CZ" dirty="0" smtClean="0"/>
              <a:t>Během </a:t>
            </a:r>
            <a:r>
              <a:rPr lang="cs-CZ" dirty="0"/>
              <a:t>vegetace se kosí nejméně </a:t>
            </a:r>
            <a:r>
              <a:rPr lang="cs-CZ" dirty="0" smtClean="0"/>
              <a:t>10x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řihnojování </a:t>
            </a:r>
            <a:r>
              <a:rPr lang="cs-CZ" dirty="0"/>
              <a:t>N </a:t>
            </a:r>
            <a:r>
              <a:rPr lang="cs-CZ" dirty="0" smtClean="0"/>
              <a:t>hnojivy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avlažování </a:t>
            </a:r>
          </a:p>
          <a:p>
            <a:r>
              <a:rPr lang="cs-CZ" dirty="0" smtClean="0"/>
              <a:t>Extenzívní – péče je minimální, udržovací – louky, lesoparky… </a:t>
            </a:r>
          </a:p>
          <a:p>
            <a:pPr lvl="1"/>
            <a:r>
              <a:rPr lang="cs-CZ" dirty="0" smtClean="0"/>
              <a:t>Minimální péče – kosí se 1-3x</a:t>
            </a:r>
            <a:endParaRPr lang="cs-CZ" dirty="0"/>
          </a:p>
        </p:txBody>
      </p:sp>
      <p:pic>
        <p:nvPicPr>
          <p:cNvPr id="3074" name="Picture 2" descr="Kudy z nudy - Květnatá louka u Cvikova – louka s původními lučním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30" y="4615600"/>
            <a:ext cx="2880875" cy="19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éče o trávník - Chata a zahrada | Svět bydl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59" y="1890528"/>
            <a:ext cx="4062742" cy="25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 trávník založíme, uvědomme si ….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4120204" cy="3678303"/>
          </a:xfrm>
        </p:spPr>
        <p:txBody>
          <a:bodyPr/>
          <a:lstStyle/>
          <a:p>
            <a:r>
              <a:rPr lang="cs-CZ" b="1" dirty="0" smtClean="0"/>
              <a:t>Kdy (agrotechnické opatření)</a:t>
            </a:r>
          </a:p>
          <a:p>
            <a:r>
              <a:rPr lang="cs-CZ" b="1" dirty="0" smtClean="0"/>
              <a:t>Výběr </a:t>
            </a:r>
            <a:r>
              <a:rPr lang="cs-CZ" b="1" dirty="0"/>
              <a:t>druhů trav podle stanoviště </a:t>
            </a:r>
            <a:endParaRPr lang="cs-CZ" b="1" dirty="0" smtClean="0"/>
          </a:p>
          <a:p>
            <a:r>
              <a:rPr lang="cs-CZ" b="1" dirty="0" smtClean="0"/>
              <a:t>Klimatické </a:t>
            </a:r>
            <a:r>
              <a:rPr lang="cs-CZ" b="1" dirty="0"/>
              <a:t>podmínky </a:t>
            </a:r>
          </a:p>
          <a:p>
            <a:r>
              <a:rPr lang="cs-CZ" b="1" dirty="0" smtClean="0"/>
              <a:t>Účel trávníku</a:t>
            </a:r>
          </a:p>
          <a:p>
            <a:r>
              <a:rPr lang="cs-CZ" b="1" dirty="0" smtClean="0"/>
              <a:t>Požadovaná péče </a:t>
            </a:r>
          </a:p>
          <a:p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01397" y="2180496"/>
            <a:ext cx="5814203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Naplánovat zakládání na jaro nebo podzim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Co od těch rostlin chceme (výška, hustota, snášení seče)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Rostlina v nevhodných podmínkách trpí a nevypadá vábně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Dětské hřiště je zatížené jinak než zámecký park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Chci se jen kochat, nebo také sekat, zalévat, hnojit …. ? A jak často jsem ochoten a schopen se o trávník starat?</a:t>
            </a:r>
            <a:endParaRPr lang="cs-CZ" dirty="0"/>
          </a:p>
        </p:txBody>
      </p:sp>
      <p:pic>
        <p:nvPicPr>
          <p:cNvPr id="5122" name="Picture 2" descr="Výběr sekačky aneb Co ocení žena? | Flóra na zahra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90" y="3976777"/>
            <a:ext cx="1713781" cy="257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Založením </a:t>
            </a:r>
            <a:r>
              <a:rPr lang="cs-CZ" dirty="0"/>
              <a:t>trávníku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Úprava </a:t>
            </a:r>
            <a:r>
              <a:rPr lang="cs-CZ" dirty="0"/>
              <a:t>terénu </a:t>
            </a:r>
            <a:r>
              <a:rPr lang="cs-CZ" dirty="0" smtClean="0"/>
              <a:t>(zkypření utužené zeminy, modelace terénu, případně drenáž a závlahový systém)</a:t>
            </a:r>
          </a:p>
          <a:p>
            <a:r>
              <a:rPr lang="cs-CZ" dirty="0" smtClean="0"/>
              <a:t>Navršení půdy (kvalitní, propustná – tzv. vegetační vrstva – s obsahem humusu a pískových částic)</a:t>
            </a:r>
          </a:p>
          <a:p>
            <a:endParaRPr lang="cs-CZ" dirty="0"/>
          </a:p>
          <a:p>
            <a:r>
              <a:rPr lang="cs-CZ" dirty="0" smtClean="0"/>
              <a:t>Při obnovování frézování povrchu, přihnojení)</a:t>
            </a:r>
          </a:p>
          <a:p>
            <a:endParaRPr lang="cs-CZ" dirty="0" smtClean="0"/>
          </a:p>
          <a:p>
            <a:r>
              <a:rPr lang="cs-CZ" dirty="0" smtClean="0"/>
              <a:t>Odstranění plevelů</a:t>
            </a:r>
          </a:p>
        </p:txBody>
      </p:sp>
      <p:pic>
        <p:nvPicPr>
          <p:cNvPr id="6146" name="Picture 2" descr="Zakládání trávníků - Okrasné zahrady arboristika s.r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77" y="3597216"/>
            <a:ext cx="5261765" cy="29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založit nový trávník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generativní </a:t>
            </a:r>
            <a:r>
              <a:rPr lang="cs-CZ" dirty="0"/>
              <a:t>(založení trávníku výsevem)</a:t>
            </a:r>
          </a:p>
          <a:p>
            <a:pPr lvl="1"/>
            <a:r>
              <a:rPr lang="cs-CZ" dirty="0"/>
              <a:t>klasický výsev</a:t>
            </a:r>
          </a:p>
          <a:p>
            <a:pPr lvl="1"/>
            <a:r>
              <a:rPr lang="cs-CZ" dirty="0" err="1"/>
              <a:t>hydroosev</a:t>
            </a:r>
            <a:r>
              <a:rPr lang="cs-CZ" dirty="0"/>
              <a:t> (metoda, při které se aplikuje osivo nástřikem na osévanou plochu – nepřístupná stanoviště a </a:t>
            </a:r>
            <a:r>
              <a:rPr lang="cs-CZ" dirty="0" smtClean="0"/>
              <a:t>svahy) - u dálnic</a:t>
            </a:r>
            <a:endParaRPr lang="cs-CZ" dirty="0"/>
          </a:p>
          <a:p>
            <a:pPr lvl="1"/>
            <a:r>
              <a:rPr lang="cs-CZ" dirty="0"/>
              <a:t>instalace zatravňovacích rohoží (erozně ohrožená stanoviště)</a:t>
            </a:r>
          </a:p>
          <a:p>
            <a:r>
              <a:rPr lang="cs-CZ" dirty="0"/>
              <a:t>vegetativní</a:t>
            </a:r>
          </a:p>
          <a:p>
            <a:pPr lvl="1"/>
            <a:r>
              <a:rPr lang="cs-CZ" dirty="0"/>
              <a:t>pokládka předpěstovaného </a:t>
            </a:r>
            <a:r>
              <a:rPr lang="cs-CZ" dirty="0" smtClean="0"/>
              <a:t>trávníku (koberec)</a:t>
            </a:r>
            <a:endParaRPr lang="cs-CZ" dirty="0"/>
          </a:p>
          <a:p>
            <a:pPr lvl="1"/>
            <a:r>
              <a:rPr lang="cs-CZ" dirty="0"/>
              <a:t>výsadba sazenic (okrajová záležitost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7412" name="Picture 4" descr="Předpěstované travní koberce - řešení pro nedočkavce | iRecept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90" y="4153835"/>
            <a:ext cx="3491733" cy="23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Jak nejrychleji docílit přirozeného trávníku - ČESKÉSTAVB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66" y="4153835"/>
            <a:ext cx="2408093" cy="23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Setí trávníku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Termín založení </a:t>
            </a:r>
            <a:r>
              <a:rPr lang="cs-CZ" b="1" dirty="0" smtClean="0"/>
              <a:t>trávníku</a:t>
            </a:r>
          </a:p>
          <a:p>
            <a:pPr lvl="1"/>
            <a:r>
              <a:rPr lang="cs-CZ" dirty="0" smtClean="0"/>
              <a:t>nejvyšší </a:t>
            </a:r>
            <a:r>
              <a:rPr lang="cs-CZ" dirty="0"/>
              <a:t>pravděpodobnost zachování optimálních podmínek pro klíčení a vzcházení </a:t>
            </a:r>
            <a:r>
              <a:rPr lang="cs-CZ" dirty="0" smtClean="0"/>
              <a:t>osiva </a:t>
            </a:r>
          </a:p>
          <a:p>
            <a:pPr lvl="2"/>
            <a:r>
              <a:rPr lang="cs-CZ" dirty="0" smtClean="0"/>
              <a:t>voda </a:t>
            </a:r>
            <a:r>
              <a:rPr lang="cs-CZ" dirty="0"/>
              <a:t>(dešťové srážky) </a:t>
            </a:r>
            <a:endParaRPr lang="cs-CZ" dirty="0" smtClean="0"/>
          </a:p>
          <a:p>
            <a:pPr lvl="2"/>
            <a:r>
              <a:rPr lang="cs-CZ" dirty="0" smtClean="0"/>
              <a:t>teplota </a:t>
            </a:r>
            <a:r>
              <a:rPr lang="cs-CZ" dirty="0"/>
              <a:t>(půdy, vzduchu).</a:t>
            </a:r>
            <a:endParaRPr lang="cs-CZ" dirty="0" smtClean="0"/>
          </a:p>
          <a:p>
            <a:pPr lvl="1"/>
            <a:r>
              <a:rPr lang="cs-CZ" dirty="0" smtClean="0"/>
              <a:t>obecně </a:t>
            </a:r>
            <a:r>
              <a:rPr lang="cs-CZ" dirty="0"/>
              <a:t>na jaře a na </a:t>
            </a:r>
            <a:r>
              <a:rPr lang="cs-CZ" dirty="0" smtClean="0"/>
              <a:t>podzim</a:t>
            </a:r>
          </a:p>
          <a:p>
            <a:pPr lvl="1"/>
            <a:r>
              <a:rPr lang="cs-CZ" dirty="0" smtClean="0"/>
              <a:t>závisí </a:t>
            </a:r>
            <a:r>
              <a:rPr lang="cs-CZ" dirty="0"/>
              <a:t>na konkrétních podmínkách stanoviště </a:t>
            </a:r>
            <a:r>
              <a:rPr lang="cs-CZ" dirty="0" smtClean="0"/>
              <a:t>- poloha</a:t>
            </a:r>
            <a:r>
              <a:rPr lang="cs-CZ" dirty="0"/>
              <a:t>, nadmořská výška </a:t>
            </a:r>
            <a:r>
              <a:rPr lang="cs-CZ" dirty="0" err="1" smtClean="0"/>
              <a:t>atd</a:t>
            </a:r>
            <a:endParaRPr lang="cs-CZ" dirty="0" smtClean="0"/>
          </a:p>
          <a:p>
            <a:pPr lvl="2"/>
            <a:r>
              <a:rPr lang="cs-CZ" dirty="0" smtClean="0"/>
              <a:t>na </a:t>
            </a:r>
            <a:r>
              <a:rPr lang="cs-CZ" dirty="0"/>
              <a:t>jaře – 15.4. – 15.5.</a:t>
            </a:r>
          </a:p>
          <a:p>
            <a:pPr lvl="2"/>
            <a:r>
              <a:rPr lang="cs-CZ" dirty="0"/>
              <a:t>na podzim 15.8. – 15.9.</a:t>
            </a:r>
          </a:p>
          <a:p>
            <a:endParaRPr lang="cs-CZ" dirty="0" smtClean="0"/>
          </a:p>
          <a:p>
            <a:r>
              <a:rPr lang="cs-CZ" b="1" dirty="0" smtClean="0"/>
              <a:t>Výsevek</a:t>
            </a:r>
            <a:r>
              <a:rPr lang="cs-CZ" dirty="0" smtClean="0"/>
              <a:t> 20-30g/m</a:t>
            </a:r>
            <a:r>
              <a:rPr lang="cs-CZ" baseline="30000" dirty="0" smtClean="0"/>
              <a:t>2</a:t>
            </a:r>
            <a:r>
              <a:rPr lang="cs-CZ" dirty="0" smtClean="0"/>
              <a:t>, vyšší </a:t>
            </a:r>
            <a:r>
              <a:rPr lang="cs-CZ" dirty="0"/>
              <a:t>dávky osiva </a:t>
            </a:r>
            <a:r>
              <a:rPr lang="cs-CZ" dirty="0" smtClean="0"/>
              <a:t>jsou na škodu.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932" y="2050301"/>
            <a:ext cx="2880875" cy="4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Setí trávníku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47978"/>
            <a:ext cx="11029615" cy="384021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Setí na </a:t>
            </a:r>
            <a:r>
              <a:rPr lang="cs-CZ" b="1" dirty="0"/>
              <a:t>malých plochách </a:t>
            </a:r>
            <a:endParaRPr lang="cs-CZ" b="1" dirty="0" smtClean="0"/>
          </a:p>
          <a:p>
            <a:pPr lvl="1"/>
            <a:r>
              <a:rPr lang="cs-CZ" dirty="0" smtClean="0"/>
              <a:t>osivo </a:t>
            </a:r>
            <a:r>
              <a:rPr lang="cs-CZ" dirty="0"/>
              <a:t>vždy před začátkem výsevu promíchat, nezbytné je provádět výsev za bezvětří!</a:t>
            </a:r>
          </a:p>
          <a:p>
            <a:pPr lvl="1"/>
            <a:r>
              <a:rPr lang="cs-CZ" dirty="0" smtClean="0"/>
              <a:t>rozdělení </a:t>
            </a:r>
            <a:r>
              <a:rPr lang="cs-CZ" dirty="0"/>
              <a:t>pozemku na menší </a:t>
            </a:r>
            <a:r>
              <a:rPr lang="cs-CZ" dirty="0" smtClean="0"/>
              <a:t>plochy</a:t>
            </a:r>
          </a:p>
          <a:p>
            <a:pPr lvl="1"/>
            <a:r>
              <a:rPr lang="cs-CZ" dirty="0" smtClean="0"/>
              <a:t>vypočítané </a:t>
            </a:r>
            <a:r>
              <a:rPr lang="cs-CZ" dirty="0"/>
              <a:t>množství osiva podle velikosti </a:t>
            </a:r>
            <a:r>
              <a:rPr lang="cs-CZ" dirty="0" smtClean="0"/>
              <a:t>plochy</a:t>
            </a:r>
          </a:p>
          <a:p>
            <a:pPr lvl="1"/>
            <a:r>
              <a:rPr lang="cs-CZ" dirty="0"/>
              <a:t>ručně rozhozem (na široko) - pravidelné rozmístění osiva na </a:t>
            </a:r>
            <a:r>
              <a:rPr lang="cs-CZ" dirty="0" smtClean="0"/>
              <a:t>plochu</a:t>
            </a:r>
          </a:p>
          <a:p>
            <a:pPr lvl="1"/>
            <a:r>
              <a:rPr lang="cs-CZ" dirty="0" smtClean="0"/>
              <a:t>nejprve osetí </a:t>
            </a:r>
            <a:r>
              <a:rPr lang="cs-CZ" dirty="0"/>
              <a:t>okrajových částí trávníku (okraje chodníků, zpevněných ploch, výsadeb) a potom </a:t>
            </a:r>
            <a:r>
              <a:rPr lang="cs-CZ" dirty="0" smtClean="0"/>
              <a:t>výsev </a:t>
            </a:r>
            <a:r>
              <a:rPr lang="cs-CZ" dirty="0"/>
              <a:t>zbývající </a:t>
            </a:r>
            <a:r>
              <a:rPr lang="cs-CZ" dirty="0" smtClean="0"/>
              <a:t>plochy</a:t>
            </a:r>
          </a:p>
          <a:p>
            <a:pPr lvl="1"/>
            <a:r>
              <a:rPr lang="cs-CZ" dirty="0" smtClean="0"/>
              <a:t>Výsev do kříže - osivo na </a:t>
            </a:r>
            <a:r>
              <a:rPr lang="cs-CZ" dirty="0"/>
              <a:t>dvě </a:t>
            </a:r>
            <a:r>
              <a:rPr lang="cs-CZ" dirty="0" smtClean="0"/>
              <a:t>poloviny - polovinu </a:t>
            </a:r>
            <a:r>
              <a:rPr lang="cs-CZ" dirty="0"/>
              <a:t>vyséváme při chůzi jedním směrem a druhou polovinu pak </a:t>
            </a:r>
            <a:r>
              <a:rPr lang="cs-CZ" dirty="0" smtClean="0"/>
              <a:t>kolmo </a:t>
            </a:r>
            <a:r>
              <a:rPr lang="cs-CZ" dirty="0"/>
              <a:t>na tento </a:t>
            </a:r>
            <a:r>
              <a:rPr lang="cs-CZ" dirty="0" smtClean="0"/>
              <a:t>směr</a:t>
            </a:r>
          </a:p>
          <a:p>
            <a:r>
              <a:rPr lang="cs-CZ" dirty="0" smtClean="0"/>
              <a:t>Zapravení osiva - hrábě - osivo </a:t>
            </a:r>
            <a:r>
              <a:rPr lang="cs-CZ" dirty="0"/>
              <a:t>tzv. zasekáváme do </a:t>
            </a:r>
            <a:r>
              <a:rPr lang="cs-CZ" dirty="0" smtClean="0"/>
              <a:t>půdy</a:t>
            </a:r>
          </a:p>
          <a:p>
            <a:r>
              <a:rPr lang="cs-CZ" dirty="0" smtClean="0"/>
              <a:t>Nesmíme </a:t>
            </a:r>
            <a:r>
              <a:rPr lang="cs-CZ" dirty="0"/>
              <a:t>zapravit příliš hluboko, docházelo by k nerovnoměrnému </a:t>
            </a:r>
            <a:r>
              <a:rPr lang="cs-CZ" dirty="0" smtClean="0"/>
              <a:t>vzcházení - Optimální </a:t>
            </a:r>
            <a:r>
              <a:rPr lang="cs-CZ" dirty="0"/>
              <a:t>hloubka je kolem 0,5 </a:t>
            </a:r>
            <a:r>
              <a:rPr lang="cs-CZ" dirty="0" smtClean="0"/>
              <a:t>cm</a:t>
            </a:r>
          </a:p>
          <a:p>
            <a:r>
              <a:rPr lang="cs-CZ" dirty="0" smtClean="0"/>
              <a:t>Válcování, závlaha</a:t>
            </a:r>
            <a:endParaRPr lang="cs-CZ" dirty="0"/>
          </a:p>
          <a:p>
            <a:r>
              <a:rPr lang="cs-CZ" b="1" dirty="0" smtClean="0"/>
              <a:t>Na velkých plochách </a:t>
            </a:r>
            <a:r>
              <a:rPr lang="cs-CZ" dirty="0" smtClean="0"/>
              <a:t>- použití </a:t>
            </a:r>
            <a:r>
              <a:rPr lang="cs-CZ" dirty="0"/>
              <a:t>secího </a:t>
            </a:r>
            <a:r>
              <a:rPr lang="cs-CZ" dirty="0" smtClean="0"/>
              <a:t>stroje - dochází </a:t>
            </a:r>
            <a:r>
              <a:rPr lang="cs-CZ" dirty="0"/>
              <a:t>většinou ke všem třem operacím - výsev, zapravení a utužení v jedné </a:t>
            </a:r>
            <a:r>
              <a:rPr lang="cs-CZ" dirty="0" smtClean="0"/>
              <a:t>fázi. Pokud </a:t>
            </a:r>
            <a:r>
              <a:rPr lang="cs-CZ" dirty="0"/>
              <a:t>u některých typů strojů nedochází k utužení povrchu po výsevu, je nutné provést válcování samostatně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5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262</TotalTime>
  <Words>1355</Words>
  <Application>Microsoft Office PowerPoint</Application>
  <PresentationFormat>Širokoúhlá obrazovka</PresentationFormat>
  <Paragraphs>185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Gill Sans MT</vt:lpstr>
      <vt:lpstr>Wingdings</vt:lpstr>
      <vt:lpstr>Wingdings 2</vt:lpstr>
      <vt:lpstr>Dividenda</vt:lpstr>
      <vt:lpstr>Zakládání a údržba trávníků</vt:lpstr>
      <vt:lpstr>Funkce trávníků</vt:lpstr>
      <vt:lpstr>Využití travních porostů</vt:lpstr>
      <vt:lpstr>Podle nároků na pěstování </vt:lpstr>
      <vt:lpstr>Než trávník založíme, uvědomme si …. </vt:lpstr>
      <vt:lpstr>Před Založením trávníku</vt:lpstr>
      <vt:lpstr>Jak založit nový trávník</vt:lpstr>
      <vt:lpstr>Setí trávníku</vt:lpstr>
      <vt:lpstr>Setí trávníku</vt:lpstr>
      <vt:lpstr>Další způsoby výsevu</vt:lpstr>
      <vt:lpstr>Travní koberec</vt:lpstr>
      <vt:lpstr>Údržba intenzivního trávníku</vt:lpstr>
      <vt:lpstr>Údržba - sečení</vt:lpstr>
      <vt:lpstr>Údržba - hnojení</vt:lpstr>
      <vt:lpstr>Údržba - závlaha</vt:lpstr>
      <vt:lpstr>Údržba - vertikutace</vt:lpstr>
      <vt:lpstr>Údržba - aerifikace</vt:lpstr>
      <vt:lpstr>Choroby a škůdci</vt:lpstr>
      <vt:lpstr>Plíseň sněžná (Sněžná světlorůžová plísňovitost trav)</vt:lpstr>
      <vt:lpstr>Paluška travní (Sněžná šedobílá plísňovitost trav)</vt:lpstr>
      <vt:lpstr>Fuzariová spála trávníku (letní fuzarióza) </vt:lpstr>
      <vt:lpstr>Čarodějné kruhy  (Čarodějná kruhovitost trávníků)</vt:lpstr>
      <vt:lpstr>ptáci</vt:lpstr>
      <vt:lpstr>krtek</vt:lpstr>
      <vt:lpstr>Domácí zvířata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Zakládání a údržba trávníků</dc:title>
  <dc:creator>Zuzana Bukvičková</dc:creator>
  <cp:lastModifiedBy>Zuzana Bukvičková</cp:lastModifiedBy>
  <cp:revision>19</cp:revision>
  <dcterms:created xsi:type="dcterms:W3CDTF">2020-05-19T14:33:37Z</dcterms:created>
  <dcterms:modified xsi:type="dcterms:W3CDTF">2020-05-19T18:56:15Z</dcterms:modified>
</cp:coreProperties>
</file>