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</p:sldMasterIdLst>
  <p:sldIdLst>
    <p:sldId id="256" r:id="rId2"/>
    <p:sldId id="264" r:id="rId3"/>
    <p:sldId id="267" r:id="rId4"/>
    <p:sldId id="269" r:id="rId5"/>
    <p:sldId id="265" r:id="rId6"/>
    <p:sldId id="268" r:id="rId7"/>
    <p:sldId id="270" r:id="rId8"/>
    <p:sldId id="257" r:id="rId9"/>
    <p:sldId id="259" r:id="rId10"/>
    <p:sldId id="262" r:id="rId11"/>
    <p:sldId id="258" r:id="rId12"/>
    <p:sldId id="260" r:id="rId13"/>
    <p:sldId id="261" r:id="rId14"/>
    <p:sldId id="263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269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360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91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0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2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604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82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166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276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14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6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2961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ROSA - růže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Ing. Zuzana </a:t>
            </a:r>
            <a:r>
              <a:rPr lang="cs-CZ" dirty="0" err="1" smtClean="0"/>
              <a:t>bukvičková</a:t>
            </a:r>
            <a:endParaRPr lang="cs-CZ" dirty="0"/>
          </a:p>
        </p:txBody>
      </p:sp>
      <p:pic>
        <p:nvPicPr>
          <p:cNvPr id="2050" name="Picture 2" descr="Jak pěstovat růže jako pokojovky | Dvoj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9" y="3152235"/>
            <a:ext cx="4262409" cy="319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rálovna vaší zahrady - Růže Kordes | Truhlíkov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764" y="3152235"/>
            <a:ext cx="6393612" cy="319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702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Keřové růže - </a:t>
            </a:r>
            <a:r>
              <a:rPr lang="cs-CZ" dirty="0" smtClean="0"/>
              <a:t>Sadové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Husté, kompaktní keře</a:t>
            </a:r>
          </a:p>
          <a:p>
            <a:r>
              <a:rPr lang="cs-CZ" dirty="0" smtClean="0"/>
              <a:t>Výška až 3m</a:t>
            </a:r>
          </a:p>
          <a:p>
            <a:r>
              <a:rPr lang="cs-CZ" dirty="0" smtClean="0"/>
              <a:t>Menší květy, jednoduché</a:t>
            </a:r>
          </a:p>
          <a:p>
            <a:r>
              <a:rPr lang="cs-CZ" dirty="0" smtClean="0"/>
              <a:t>Kvetou dlouho, až do podzimu</a:t>
            </a:r>
          </a:p>
          <a:p>
            <a:r>
              <a:rPr lang="cs-CZ" dirty="0" smtClean="0"/>
              <a:t>Vytvářejí šípky (okrasné)</a:t>
            </a:r>
          </a:p>
          <a:p>
            <a:r>
              <a:rPr lang="cs-CZ" dirty="0" smtClean="0"/>
              <a:t>Využití: skupiny,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venkovské, rustikální a historické scenerie</a:t>
            </a:r>
          </a:p>
          <a:p>
            <a:endParaRPr lang="cs-CZ" dirty="0"/>
          </a:p>
        </p:txBody>
      </p:sp>
      <p:pic>
        <p:nvPicPr>
          <p:cNvPr id="4100" name="Picture 4" descr="růže Gertrude Jeky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76" y="2043333"/>
            <a:ext cx="6426332" cy="428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998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www.florea.cz/foto/vbnGalerie/z/zihana-ruze-fireworks-60cm4-2vwz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9112">
            <a:off x="1504292" y="3964687"/>
            <a:ext cx="2028850" cy="26943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Keřové růže - </a:t>
            </a:r>
            <a:r>
              <a:rPr lang="cs-CZ" dirty="0" err="1" smtClean="0"/>
              <a:t>POLYANTky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Kompaktní keře</a:t>
            </a:r>
          </a:p>
          <a:p>
            <a:r>
              <a:rPr lang="cs-CZ" dirty="0" smtClean="0"/>
              <a:t>70-100 cm výška</a:t>
            </a:r>
          </a:p>
          <a:p>
            <a:r>
              <a:rPr lang="cs-CZ" dirty="0" smtClean="0"/>
              <a:t>Malé květy ve shluku i 10-15 květů</a:t>
            </a:r>
          </a:p>
          <a:p>
            <a:r>
              <a:rPr lang="cs-CZ" dirty="0" smtClean="0"/>
              <a:t>Na obruby, lemy, solitéry</a:t>
            </a:r>
          </a:p>
          <a:p>
            <a:r>
              <a:rPr lang="cs-CZ" dirty="0" smtClean="0"/>
              <a:t>K řezu („trsnaté“)</a:t>
            </a:r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5122" name="Picture 2" descr="Mnohokvěté růže - Nejkrásnější Růž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241" y="3757677"/>
            <a:ext cx="2565661" cy="256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odnocení kolekce pnoucích růží v Průhonicích | Zahradnictv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91" y="1847947"/>
            <a:ext cx="4494015" cy="337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8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JenlyFavors English Rose Silk Flower Bouquet Blush: Amazon.co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4171">
            <a:off x="2147188" y="4511163"/>
            <a:ext cx="2245050" cy="219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Keřové růže - </a:t>
            </a:r>
            <a:r>
              <a:rPr lang="cs-CZ" dirty="0" smtClean="0"/>
              <a:t>anglické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Kompaktnější keře</a:t>
            </a:r>
          </a:p>
          <a:p>
            <a:r>
              <a:rPr lang="cs-CZ" dirty="0" smtClean="0"/>
              <a:t>Výška až 1,5m</a:t>
            </a:r>
          </a:p>
          <a:p>
            <a:r>
              <a:rPr lang="cs-CZ" dirty="0" smtClean="0"/>
              <a:t>Velké, plnokvěté květy (jako pivoňky)</a:t>
            </a:r>
          </a:p>
          <a:p>
            <a:r>
              <a:rPr lang="cs-CZ" dirty="0" smtClean="0"/>
              <a:t>Velmi intenzivní vůně</a:t>
            </a:r>
          </a:p>
          <a:p>
            <a:r>
              <a:rPr lang="cs-CZ" dirty="0" smtClean="0"/>
              <a:t>Solitéry, skupiny</a:t>
            </a:r>
          </a:p>
          <a:p>
            <a:r>
              <a:rPr lang="cs-CZ" dirty="0" smtClean="0"/>
              <a:t>K řezu – svatební, </a:t>
            </a:r>
            <a:r>
              <a:rPr lang="cs-CZ" dirty="0" err="1" smtClean="0"/>
              <a:t>provence</a:t>
            </a:r>
            <a:r>
              <a:rPr lang="cs-CZ" dirty="0" smtClean="0"/>
              <a:t> styl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146" name="Picture 2" descr="Růže anglická (A) Strawberry Hill | Růže anglické Austin |PRO-PL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068" y="1913888"/>
            <a:ext cx="4338739" cy="433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ůžová - Historické růže - Staré odrody růží - diskrétní - Rosa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145" y="1913889"/>
            <a:ext cx="2764766" cy="276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nglické růže David Austin Carolyn Kn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717" y="4753154"/>
            <a:ext cx="2013027" cy="201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109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Popínavé růže - RAMBLERY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Dlouhé ohebné výhony – až 4m</a:t>
            </a:r>
          </a:p>
          <a:p>
            <a:r>
              <a:rPr lang="cs-CZ" dirty="0" smtClean="0"/>
              <a:t>Květy menší (7cm)</a:t>
            </a:r>
          </a:p>
          <a:p>
            <a:r>
              <a:rPr lang="cs-CZ" dirty="0" smtClean="0"/>
              <a:t>Kvetou jednou na počátku léta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Zástupný symbol pro obsah 4"/>
          <p:cNvSpPr txBox="1">
            <a:spLocks/>
          </p:cNvSpPr>
          <p:nvPr/>
        </p:nvSpPr>
        <p:spPr>
          <a:xfrm>
            <a:off x="0" y="2180496"/>
            <a:ext cx="11029615" cy="3678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pic>
        <p:nvPicPr>
          <p:cNvPr id="7170" name="Picture 2" descr="Bílá - Rambler, Schlingrosen - intenzivní - Rosa Bobbie Jam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348" y="3691865"/>
            <a:ext cx="2966400" cy="29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lush Rambler | Rambling Rose | David Austin Ro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077" y="2207536"/>
            <a:ext cx="4450729" cy="445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Wichuraiana rose (Rosa American Pillar) - License, download or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4506004"/>
            <a:ext cx="3239962" cy="215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937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Popínavé růže - </a:t>
            </a:r>
            <a:r>
              <a:rPr lang="cs-CZ" dirty="0" err="1" smtClean="0"/>
              <a:t>climbery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Kratší, pevnější výhony – </a:t>
            </a:r>
            <a:r>
              <a:rPr lang="cs-CZ" dirty="0" err="1" smtClean="0"/>
              <a:t>max</a:t>
            </a:r>
            <a:r>
              <a:rPr lang="cs-CZ" dirty="0" smtClean="0"/>
              <a:t> 2m</a:t>
            </a:r>
          </a:p>
          <a:p>
            <a:r>
              <a:rPr lang="cs-CZ" dirty="0" smtClean="0"/>
              <a:t>Středně velké až velké květy</a:t>
            </a:r>
          </a:p>
          <a:p>
            <a:r>
              <a:rPr lang="cs-CZ" dirty="0" smtClean="0"/>
              <a:t>Kvetou po celé léto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8194" name="Picture 2" descr="15 FLORENTINA CLIMBER ROSE SEEDS - Rosa florentinia | e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211" y="702156"/>
            <a:ext cx="4226596" cy="582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limbing Rose 'Golden Climber'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438" y="1889184"/>
            <a:ext cx="3091791" cy="464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osa Climber David Austin Strawberry Hill (Ausrimini) | Vertig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51" y="4279334"/>
            <a:ext cx="3374696" cy="225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452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Půdopokryvné</a:t>
            </a:r>
            <a:r>
              <a:rPr lang="cs-CZ" dirty="0" smtClean="0"/>
              <a:t> růže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180497"/>
            <a:ext cx="4974219" cy="1597874"/>
          </a:xfrm>
        </p:spPr>
        <p:txBody>
          <a:bodyPr>
            <a:normAutofit/>
          </a:bodyPr>
          <a:lstStyle/>
          <a:p>
            <a:r>
              <a:rPr lang="cs-CZ" dirty="0" smtClean="0"/>
              <a:t>Kompaktní koberec</a:t>
            </a:r>
          </a:p>
          <a:p>
            <a:r>
              <a:rPr lang="cs-CZ" dirty="0" smtClean="0"/>
              <a:t>Některé do 20 cm, jiné až 1 m do výšky</a:t>
            </a:r>
          </a:p>
          <a:p>
            <a:r>
              <a:rPr lang="cs-CZ" dirty="0" smtClean="0"/>
              <a:t>Květy poměrně </a:t>
            </a:r>
            <a:r>
              <a:rPr lang="cs-CZ" dirty="0"/>
              <a:t>malé, </a:t>
            </a:r>
            <a:r>
              <a:rPr lang="cs-CZ" dirty="0" smtClean="0"/>
              <a:t>kolem </a:t>
            </a:r>
            <a:r>
              <a:rPr lang="cs-CZ" dirty="0"/>
              <a:t>5 </a:t>
            </a:r>
            <a:r>
              <a:rPr lang="cs-CZ" dirty="0" smtClean="0"/>
              <a:t>cm</a:t>
            </a:r>
            <a:endParaRPr lang="cs-CZ" dirty="0"/>
          </a:p>
        </p:txBody>
      </p:sp>
      <p:pic>
        <p:nvPicPr>
          <p:cNvPr id="13314" name="Picture 2" descr="Rosa 'KNIRPS'® - Havlis.c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8"/>
          <a:stretch/>
        </p:blipFill>
        <p:spPr bwMode="auto">
          <a:xfrm>
            <a:off x="8126389" y="2025482"/>
            <a:ext cx="3803595" cy="46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Bordová - Půdopokryvné růže - bez vůni - Rosa Alpenglühen® - Růž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362" y="2025482"/>
            <a:ext cx="2986463" cy="29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Půdopokryvná růže Swany (Rosa) | Zahrada-cs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3768200"/>
            <a:ext cx="4369606" cy="291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387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růže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mimořádně </a:t>
            </a:r>
            <a:r>
              <a:rPr lang="cs-CZ" dirty="0"/>
              <a:t>oblíbené a obvykle dlouhověké, různě velké keřovité </a:t>
            </a:r>
            <a:r>
              <a:rPr lang="cs-CZ" dirty="0" smtClean="0"/>
              <a:t>rostliny</a:t>
            </a:r>
          </a:p>
          <a:p>
            <a:r>
              <a:rPr lang="cs-CZ" dirty="0" smtClean="0"/>
              <a:t>Růže </a:t>
            </a:r>
            <a:r>
              <a:rPr lang="cs-CZ" dirty="0"/>
              <a:t>můžeme vysadit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jako solitéry (keřové anglické, polyantky, sadové)</a:t>
            </a:r>
            <a:endParaRPr lang="cs-CZ" dirty="0"/>
          </a:p>
          <a:p>
            <a:pPr lvl="1"/>
            <a:r>
              <a:rPr lang="cs-CZ" dirty="0"/>
              <a:t>samostatně na záhony </a:t>
            </a:r>
            <a:r>
              <a:rPr lang="cs-CZ" dirty="0" smtClean="0"/>
              <a:t>(keřové),</a:t>
            </a:r>
            <a:endParaRPr lang="cs-CZ" dirty="0"/>
          </a:p>
          <a:p>
            <a:pPr lvl="1"/>
            <a:r>
              <a:rPr lang="cs-CZ" dirty="0"/>
              <a:t>spolu s </a:t>
            </a:r>
            <a:r>
              <a:rPr lang="cs-CZ" dirty="0" smtClean="0"/>
              <a:t>trvalkami nebo s</a:t>
            </a:r>
            <a:r>
              <a:rPr lang="cs-CZ" dirty="0"/>
              <a:t> dřevinami </a:t>
            </a:r>
            <a:r>
              <a:rPr lang="cs-CZ" dirty="0" smtClean="0"/>
              <a:t>(keřové, stromečkové</a:t>
            </a:r>
            <a:r>
              <a:rPr lang="cs-CZ" dirty="0"/>
              <a:t>),</a:t>
            </a:r>
          </a:p>
          <a:p>
            <a:pPr lvl="1"/>
            <a:r>
              <a:rPr lang="cs-CZ" dirty="0"/>
              <a:t>k pergolám, altánům a plotům (popínavé),</a:t>
            </a:r>
          </a:p>
          <a:p>
            <a:pPr lvl="1"/>
            <a:r>
              <a:rPr lang="cs-CZ" dirty="0"/>
              <a:t>na problematické svahy a k schodům (</a:t>
            </a:r>
            <a:r>
              <a:rPr lang="cs-CZ" dirty="0" err="1"/>
              <a:t>půdopokryvné</a:t>
            </a:r>
            <a:r>
              <a:rPr lang="cs-CZ" dirty="0"/>
              <a:t>),</a:t>
            </a:r>
          </a:p>
          <a:p>
            <a:pPr lvl="1"/>
            <a:r>
              <a:rPr lang="cs-CZ" dirty="0"/>
              <a:t>do skalek a nádob (</a:t>
            </a:r>
            <a:r>
              <a:rPr lang="cs-CZ" dirty="0" smtClean="0"/>
              <a:t>miniaturní kultivary keřových)</a:t>
            </a:r>
            <a:endParaRPr lang="cs-CZ" dirty="0"/>
          </a:p>
        </p:txBody>
      </p:sp>
      <p:pic>
        <p:nvPicPr>
          <p:cNvPr id="9218" name="Picture 2" descr="6 zásad, bez kterých vám růže na zahradě nepokvetou | Blesk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910" y="3012153"/>
            <a:ext cx="5220368" cy="349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682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3" y="2180496"/>
            <a:ext cx="6475216" cy="3678303"/>
          </a:xfrm>
        </p:spPr>
        <p:txBody>
          <a:bodyPr>
            <a:normAutofit/>
          </a:bodyPr>
          <a:lstStyle/>
          <a:p>
            <a:r>
              <a:rPr lang="cs-CZ" dirty="0" smtClean="0"/>
              <a:t>Stanoviště – slunné, vzdušné </a:t>
            </a:r>
            <a:r>
              <a:rPr lang="cs-CZ" dirty="0"/>
              <a:t>a otevřené místo, ne v rohu, zákoutí ani těsně před živými ploty (zde je zvýšené riziko vzniku houbových onemocnění).</a:t>
            </a:r>
          </a:p>
          <a:p>
            <a:r>
              <a:rPr lang="cs-CZ" dirty="0" smtClean="0"/>
              <a:t>Půda – propustná, výživná, stále </a:t>
            </a:r>
            <a:r>
              <a:rPr lang="cs-CZ" dirty="0"/>
              <a:t>mírně </a:t>
            </a:r>
            <a:r>
              <a:rPr lang="cs-CZ" dirty="0" smtClean="0"/>
              <a:t>vlhká - nesmí </a:t>
            </a:r>
            <a:r>
              <a:rPr lang="cs-CZ" dirty="0"/>
              <a:t>být promáčená.</a:t>
            </a:r>
          </a:p>
          <a:p>
            <a:r>
              <a:rPr lang="cs-CZ" dirty="0" smtClean="0"/>
              <a:t>Živiny - při </a:t>
            </a:r>
            <a:r>
              <a:rPr lang="cs-CZ" dirty="0"/>
              <a:t>výsadbě </a:t>
            </a:r>
            <a:r>
              <a:rPr lang="cs-CZ" dirty="0" smtClean="0"/>
              <a:t>do </a:t>
            </a:r>
            <a:r>
              <a:rPr lang="cs-CZ" dirty="0"/>
              <a:t>výsadbové jámy prosátý kompost, případně </a:t>
            </a:r>
            <a:r>
              <a:rPr lang="cs-CZ" dirty="0" smtClean="0"/>
              <a:t>chlévský </a:t>
            </a:r>
            <a:r>
              <a:rPr lang="cs-CZ" dirty="0"/>
              <a:t>hnůj. K </a:t>
            </a:r>
            <a:r>
              <a:rPr lang="cs-CZ" dirty="0" smtClean="0"/>
              <a:t>přihnojování </a:t>
            </a:r>
            <a:r>
              <a:rPr lang="cs-CZ" dirty="0"/>
              <a:t>během vegetace </a:t>
            </a:r>
            <a:r>
              <a:rPr lang="cs-CZ" dirty="0" smtClean="0"/>
              <a:t>hnojivo </a:t>
            </a:r>
            <a:r>
              <a:rPr lang="cs-CZ" dirty="0"/>
              <a:t>určené speciálně pro růže s vyšším obsahem </a:t>
            </a:r>
            <a:r>
              <a:rPr lang="cs-CZ" dirty="0" smtClean="0"/>
              <a:t>fosforu</a:t>
            </a:r>
            <a:endParaRPr lang="cs-CZ" dirty="0"/>
          </a:p>
          <a:p>
            <a:r>
              <a:rPr lang="cs-CZ" dirty="0" err="1" smtClean="0"/>
              <a:t>Nastýlka</a:t>
            </a:r>
            <a:r>
              <a:rPr lang="cs-CZ" dirty="0" smtClean="0"/>
              <a:t> – mulč kůrou</a:t>
            </a:r>
            <a:r>
              <a:rPr lang="cs-CZ" dirty="0"/>
              <a:t>, slámou, jehličím anebo pilinami ve vrstvě alespoň 5 </a:t>
            </a:r>
            <a:r>
              <a:rPr lang="cs-CZ" dirty="0" smtClean="0"/>
              <a:t>cm</a:t>
            </a:r>
            <a:endParaRPr lang="cs-CZ" dirty="0"/>
          </a:p>
        </p:txBody>
      </p:sp>
      <p:pic>
        <p:nvPicPr>
          <p:cNvPr id="10242" name="Picture 2" descr="Fotogalerie: Krásně vypadají záhony kombinující růže, kontryhel 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09" y="2251494"/>
            <a:ext cx="4545400" cy="324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988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Růže online koupit v prodejně OBI - OBI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954" y="3176077"/>
            <a:ext cx="2927803" cy="292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výsadba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180496"/>
            <a:ext cx="4844823" cy="3678303"/>
          </a:xfrm>
        </p:spPr>
        <p:txBody>
          <a:bodyPr>
            <a:normAutofit/>
          </a:bodyPr>
          <a:lstStyle/>
          <a:p>
            <a:r>
              <a:rPr lang="cs-CZ" dirty="0"/>
              <a:t>S</a:t>
            </a:r>
            <a:r>
              <a:rPr lang="cs-CZ" dirty="0"/>
              <a:t> kořenovým </a:t>
            </a:r>
            <a:r>
              <a:rPr lang="cs-CZ" dirty="0" smtClean="0"/>
              <a:t>balem (v květináči) - během </a:t>
            </a:r>
            <a:r>
              <a:rPr lang="cs-CZ" dirty="0"/>
              <a:t>celé </a:t>
            </a:r>
            <a:r>
              <a:rPr lang="cs-CZ" dirty="0" smtClean="0"/>
              <a:t>sezóny, i v kvetoucím stavu</a:t>
            </a:r>
          </a:p>
          <a:p>
            <a:r>
              <a:rPr lang="cs-CZ" dirty="0"/>
              <a:t>S</a:t>
            </a:r>
            <a:r>
              <a:rPr lang="cs-CZ" dirty="0" smtClean="0"/>
              <a:t>tromkové </a:t>
            </a:r>
            <a:r>
              <a:rPr lang="cs-CZ" dirty="0"/>
              <a:t>růže </a:t>
            </a:r>
            <a:r>
              <a:rPr lang="cs-CZ" dirty="0" smtClean="0"/>
              <a:t>na jaře </a:t>
            </a:r>
          </a:p>
          <a:p>
            <a:r>
              <a:rPr lang="cs-CZ" dirty="0" smtClean="0"/>
              <a:t>Ve vyšších polohách na jaře</a:t>
            </a:r>
          </a:p>
          <a:p>
            <a:r>
              <a:rPr lang="cs-CZ" dirty="0" smtClean="0"/>
              <a:t>Růže </a:t>
            </a:r>
            <a:r>
              <a:rPr lang="cs-CZ" dirty="0"/>
              <a:t>bez kořenového balu </a:t>
            </a:r>
            <a:r>
              <a:rPr lang="cs-CZ" dirty="0" smtClean="0"/>
              <a:t>– levnější, můžeme zkontrolovat stav kořenů - na podzim</a:t>
            </a:r>
          </a:p>
          <a:p>
            <a:endParaRPr lang="cs-CZ" dirty="0"/>
          </a:p>
        </p:txBody>
      </p:sp>
      <p:pic>
        <p:nvPicPr>
          <p:cNvPr id="11268" name="Picture 4" descr="Růže vonící Tantau Rosa x Hybride 'Tropicana' s kořenovým balem v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878" y="1786268"/>
            <a:ext cx="2694676" cy="215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Růže keřová Červená | Jukka.c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6" t="23095" r="43061" b="6717"/>
          <a:stretch/>
        </p:blipFill>
        <p:spPr bwMode="auto">
          <a:xfrm>
            <a:off x="5336804" y="3797933"/>
            <a:ext cx="2317626" cy="292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877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Výsadbová jáma </a:t>
            </a:r>
            <a:r>
              <a:rPr lang="cs-CZ" dirty="0" smtClean="0"/>
              <a:t>hluboká </a:t>
            </a:r>
            <a:r>
              <a:rPr lang="cs-CZ" dirty="0"/>
              <a:t>a široká aspoň 40 </a:t>
            </a:r>
            <a:r>
              <a:rPr lang="cs-CZ" dirty="0" smtClean="0"/>
              <a:t>cm</a:t>
            </a:r>
          </a:p>
          <a:p>
            <a:r>
              <a:rPr lang="cs-CZ" dirty="0" smtClean="0"/>
              <a:t>Na </a:t>
            </a:r>
            <a:r>
              <a:rPr lang="cs-CZ" dirty="0"/>
              <a:t>dno </a:t>
            </a:r>
            <a:r>
              <a:rPr lang="cs-CZ" dirty="0" smtClean="0"/>
              <a:t>trochu </a:t>
            </a:r>
            <a:r>
              <a:rPr lang="cs-CZ" dirty="0"/>
              <a:t>písku </a:t>
            </a:r>
            <a:r>
              <a:rPr lang="cs-CZ" dirty="0" smtClean="0"/>
              <a:t>jako drenáž</a:t>
            </a:r>
          </a:p>
          <a:p>
            <a:r>
              <a:rPr lang="cs-CZ" dirty="0" smtClean="0"/>
              <a:t>Ne na </a:t>
            </a:r>
            <a:r>
              <a:rPr lang="cs-CZ" dirty="0"/>
              <a:t>místo, na kterém už </a:t>
            </a:r>
            <a:r>
              <a:rPr lang="cs-CZ" dirty="0" smtClean="0"/>
              <a:t>v</a:t>
            </a:r>
            <a:r>
              <a:rPr lang="cs-CZ" dirty="0"/>
              <a:t> minulosti </a:t>
            </a:r>
            <a:r>
              <a:rPr lang="cs-CZ" dirty="0" smtClean="0"/>
              <a:t>rostly¨- pouze pod </a:t>
            </a:r>
            <a:r>
              <a:rPr lang="cs-CZ" dirty="0"/>
              <a:t>podmínkou výměny </a:t>
            </a:r>
            <a:r>
              <a:rPr lang="cs-CZ" dirty="0" smtClean="0"/>
              <a:t>půdy</a:t>
            </a:r>
          </a:p>
          <a:p>
            <a:r>
              <a:rPr lang="cs-CZ" dirty="0" smtClean="0"/>
              <a:t>Před </a:t>
            </a:r>
            <a:r>
              <a:rPr lang="cs-CZ" dirty="0"/>
              <a:t>výsadbou </a:t>
            </a:r>
            <a:r>
              <a:rPr lang="cs-CZ" dirty="0" smtClean="0"/>
              <a:t>- růže </a:t>
            </a:r>
            <a:r>
              <a:rPr lang="cs-CZ" dirty="0"/>
              <a:t>s kořenovým balem dobře zalijeme, </a:t>
            </a:r>
            <a:r>
              <a:rPr lang="cs-CZ" dirty="0" smtClean="0"/>
              <a:t>bez </a:t>
            </a:r>
            <a:r>
              <a:rPr lang="cs-CZ" dirty="0"/>
              <a:t>kořenového balu </a:t>
            </a:r>
            <a:r>
              <a:rPr lang="cs-CZ" dirty="0" smtClean="0"/>
              <a:t>namočíme </a:t>
            </a:r>
            <a:r>
              <a:rPr lang="cs-CZ" dirty="0"/>
              <a:t>na dvě až tři hodiny do </a:t>
            </a:r>
            <a:r>
              <a:rPr lang="cs-CZ" dirty="0" smtClean="0"/>
              <a:t>vody</a:t>
            </a:r>
          </a:p>
          <a:p>
            <a:r>
              <a:rPr lang="cs-CZ" dirty="0" smtClean="0"/>
              <a:t>Jemně zkrátíme kořeny i nadzemní část</a:t>
            </a:r>
          </a:p>
          <a:p>
            <a:r>
              <a:rPr lang="cs-CZ" dirty="0" smtClean="0"/>
              <a:t>Sázíme </a:t>
            </a:r>
            <a:r>
              <a:rPr lang="cs-CZ" dirty="0"/>
              <a:t>tak hluboko, jak byla zapěstovaná v </a:t>
            </a:r>
            <a:r>
              <a:rPr lang="cs-CZ" dirty="0" smtClean="0"/>
              <a:t>kontejneru - místo </a:t>
            </a:r>
            <a:r>
              <a:rPr lang="cs-CZ" dirty="0"/>
              <a:t>očkování (zhrublá část) musí být těsně pod povrchem půdy. </a:t>
            </a:r>
            <a:endParaRPr lang="cs-CZ" dirty="0" smtClean="0"/>
          </a:p>
          <a:p>
            <a:r>
              <a:rPr lang="cs-CZ" dirty="0" smtClean="0"/>
              <a:t>Spon výsadby - porost </a:t>
            </a:r>
            <a:r>
              <a:rPr lang="cs-CZ" dirty="0"/>
              <a:t>nesmí být </a:t>
            </a:r>
            <a:r>
              <a:rPr lang="cs-CZ" dirty="0" smtClean="0"/>
              <a:t>přehuštěný (velkokvěté </a:t>
            </a:r>
            <a:r>
              <a:rPr lang="cs-CZ" dirty="0"/>
              <a:t>růže </a:t>
            </a:r>
            <a:r>
              <a:rPr lang="cs-CZ" dirty="0" smtClean="0"/>
              <a:t>asi </a:t>
            </a:r>
            <a:r>
              <a:rPr lang="cs-CZ" dirty="0"/>
              <a:t>80 cm, sadové </a:t>
            </a:r>
            <a:r>
              <a:rPr lang="cs-CZ" dirty="0" smtClean="0"/>
              <a:t>1,5 </a:t>
            </a:r>
            <a:r>
              <a:rPr lang="cs-CZ" dirty="0"/>
              <a:t>až 3 </a:t>
            </a:r>
            <a:r>
              <a:rPr lang="cs-CZ" dirty="0" smtClean="0"/>
              <a:t>m)</a:t>
            </a:r>
            <a:endParaRPr lang="cs-CZ" dirty="0"/>
          </a:p>
        </p:txBody>
      </p:sp>
      <p:pic>
        <p:nvPicPr>
          <p:cNvPr id="12290" name="Picture 2" descr="Jak pěstovat popínavé růže - ČESKÉSTAVBY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091" y="702156"/>
            <a:ext cx="4200716" cy="2688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296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Péče během vegetace - JARO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Na jaře </a:t>
            </a:r>
            <a:r>
              <a:rPr lang="cs-CZ" b="1" dirty="0" smtClean="0"/>
              <a:t>řez</a:t>
            </a:r>
            <a:endParaRPr lang="cs-CZ" dirty="0"/>
          </a:p>
          <a:p>
            <a:r>
              <a:rPr lang="cs-CZ" dirty="0" smtClean="0"/>
              <a:t>Koncem </a:t>
            </a:r>
            <a:r>
              <a:rPr lang="cs-CZ" dirty="0"/>
              <a:t>března </a:t>
            </a:r>
            <a:endParaRPr lang="cs-CZ" dirty="0" smtClean="0"/>
          </a:p>
          <a:p>
            <a:r>
              <a:rPr lang="cs-CZ" dirty="0" smtClean="0"/>
              <a:t>zejména </a:t>
            </a:r>
            <a:r>
              <a:rPr lang="cs-CZ" dirty="0"/>
              <a:t>suché, nemocné a poškozené </a:t>
            </a:r>
            <a:r>
              <a:rPr lang="cs-CZ" dirty="0" smtClean="0"/>
              <a:t>výhony</a:t>
            </a:r>
          </a:p>
          <a:p>
            <a:r>
              <a:rPr lang="cs-CZ" dirty="0" smtClean="0"/>
              <a:t>Velkokvěté </a:t>
            </a:r>
            <a:r>
              <a:rPr lang="cs-CZ" dirty="0"/>
              <a:t>růže </a:t>
            </a:r>
            <a:r>
              <a:rPr lang="cs-CZ" dirty="0" smtClean="0"/>
              <a:t>na </a:t>
            </a:r>
            <a:r>
              <a:rPr lang="cs-CZ" dirty="0"/>
              <a:t>dvě až čtyři očka, </a:t>
            </a:r>
            <a:r>
              <a:rPr lang="cs-CZ" dirty="0" smtClean="0"/>
              <a:t>polyantky na </a:t>
            </a:r>
            <a:r>
              <a:rPr lang="cs-CZ" dirty="0"/>
              <a:t>pět až sedm </a:t>
            </a:r>
            <a:r>
              <a:rPr lang="cs-CZ" dirty="0" smtClean="0"/>
              <a:t>oček</a:t>
            </a:r>
          </a:p>
          <a:p>
            <a:r>
              <a:rPr lang="cs-CZ" dirty="0" smtClean="0"/>
              <a:t>Miniaturní </a:t>
            </a:r>
            <a:r>
              <a:rPr lang="cs-CZ" dirty="0"/>
              <a:t>odrůdy neřežeme. </a:t>
            </a:r>
            <a:endParaRPr lang="cs-CZ" dirty="0" smtClean="0"/>
          </a:p>
          <a:p>
            <a:r>
              <a:rPr lang="cs-CZ" dirty="0" smtClean="0"/>
              <a:t>U </a:t>
            </a:r>
            <a:r>
              <a:rPr lang="cs-CZ" dirty="0"/>
              <a:t>stromečkových růží opatrně zkrátíme korunku, aby všechny puky směřovaly ven z </a:t>
            </a:r>
            <a:r>
              <a:rPr lang="cs-CZ" dirty="0" smtClean="0"/>
              <a:t>keře</a:t>
            </a:r>
          </a:p>
          <a:p>
            <a:r>
              <a:rPr lang="cs-CZ" dirty="0" smtClean="0"/>
              <a:t>Obecně </a:t>
            </a:r>
            <a:r>
              <a:rPr lang="cs-CZ" dirty="0"/>
              <a:t>se řeže na vnější na vnější pupen, šikmo, přibližně 8 mm nad </a:t>
            </a:r>
            <a:r>
              <a:rPr lang="cs-CZ" dirty="0" smtClean="0"/>
              <a:t>ním</a:t>
            </a:r>
          </a:p>
          <a:p>
            <a:r>
              <a:rPr lang="cs-CZ" dirty="0" smtClean="0"/>
              <a:t>V</a:t>
            </a:r>
            <a:r>
              <a:rPr lang="cs-CZ" dirty="0"/>
              <a:t> případě popínavých růží jen mírně zkrátíme starší výhony a odstraníme </a:t>
            </a:r>
            <a:r>
              <a:rPr lang="cs-CZ" dirty="0" smtClean="0"/>
              <a:t>boční výhony</a:t>
            </a:r>
          </a:p>
          <a:p>
            <a:r>
              <a:rPr lang="cs-CZ" dirty="0" smtClean="0"/>
              <a:t>odstranění </a:t>
            </a:r>
            <a:r>
              <a:rPr lang="cs-CZ" dirty="0"/>
              <a:t>planých výhonů, které zbytečně vysilují </a:t>
            </a:r>
            <a:r>
              <a:rPr lang="cs-CZ" dirty="0" smtClean="0"/>
              <a:t>rostliny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6440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Péče během vegetace - léto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Letní péče</a:t>
            </a:r>
            <a:endParaRPr lang="cs-CZ" dirty="0"/>
          </a:p>
          <a:p>
            <a:r>
              <a:rPr lang="cs-CZ" dirty="0" smtClean="0"/>
              <a:t>Pletí</a:t>
            </a:r>
            <a:r>
              <a:rPr lang="cs-CZ" dirty="0"/>
              <a:t>, zavlažování </a:t>
            </a:r>
            <a:r>
              <a:rPr lang="cs-CZ" dirty="0" smtClean="0"/>
              <a:t>- nezalévat na </a:t>
            </a:r>
            <a:r>
              <a:rPr lang="cs-CZ" dirty="0"/>
              <a:t>listy ani na </a:t>
            </a:r>
            <a:r>
              <a:rPr lang="cs-CZ" dirty="0" smtClean="0"/>
              <a:t>květy – hrozí rozvoj </a:t>
            </a:r>
            <a:r>
              <a:rPr lang="cs-CZ" dirty="0"/>
              <a:t>houbových chorob. </a:t>
            </a:r>
            <a:endParaRPr lang="cs-CZ" dirty="0" smtClean="0"/>
          </a:p>
          <a:p>
            <a:r>
              <a:rPr lang="cs-CZ" dirty="0" smtClean="0"/>
              <a:t>Kořeny potřebují </a:t>
            </a:r>
            <a:r>
              <a:rPr lang="cs-CZ" dirty="0"/>
              <a:t>dostatek </a:t>
            </a:r>
            <a:r>
              <a:rPr lang="cs-CZ" dirty="0" smtClean="0"/>
              <a:t>vzduchu - pravidelné okopávání – ne hluboko</a:t>
            </a:r>
          </a:p>
          <a:p>
            <a:r>
              <a:rPr lang="cs-CZ" dirty="0" smtClean="0"/>
              <a:t>Odstraňování </a:t>
            </a:r>
            <a:r>
              <a:rPr lang="cs-CZ" dirty="0"/>
              <a:t>odkvetlých květů a </a:t>
            </a:r>
            <a:r>
              <a:rPr lang="cs-CZ" dirty="0" smtClean="0"/>
              <a:t>suchých </a:t>
            </a:r>
            <a:r>
              <a:rPr lang="cs-CZ" dirty="0"/>
              <a:t>a zažloutlých </a:t>
            </a:r>
            <a:r>
              <a:rPr lang="cs-CZ" dirty="0" smtClean="0"/>
              <a:t>listů - prevence </a:t>
            </a:r>
            <a:r>
              <a:rPr lang="cs-CZ" dirty="0"/>
              <a:t>před </a:t>
            </a:r>
            <a:r>
              <a:rPr lang="cs-CZ" dirty="0" smtClean="0"/>
              <a:t>chorobami</a:t>
            </a:r>
          </a:p>
          <a:p>
            <a:r>
              <a:rPr lang="cs-CZ" dirty="0" smtClean="0"/>
              <a:t>Po </a:t>
            </a:r>
            <a:r>
              <a:rPr lang="cs-CZ" dirty="0"/>
              <a:t>odkvetení je nutné prosvětlit keře popínavých růží, doporučuje se nechat jen nejmladší výhony. </a:t>
            </a:r>
          </a:p>
          <a:p>
            <a:endParaRPr lang="cs-CZ" dirty="0" smtClean="0"/>
          </a:p>
          <a:p>
            <a:r>
              <a:rPr lang="cs-CZ" dirty="0" smtClean="0"/>
              <a:t>Růže </a:t>
            </a:r>
            <a:r>
              <a:rPr lang="cs-CZ" dirty="0"/>
              <a:t>nejčastěji napadají houbové choroby (černa skvrnitost a </a:t>
            </a:r>
            <a:r>
              <a:rPr lang="cs-CZ" dirty="0" err="1"/>
              <a:t>moučnatka</a:t>
            </a:r>
            <a:r>
              <a:rPr lang="cs-CZ" dirty="0"/>
              <a:t>) nebo živočišní škůdci (mšice, pilatka</a:t>
            </a:r>
            <a:r>
              <a:rPr lang="cs-CZ" dirty="0" smtClean="0"/>
              <a:t>)</a:t>
            </a:r>
          </a:p>
          <a:p>
            <a:r>
              <a:rPr lang="cs-CZ" dirty="0" smtClean="0"/>
              <a:t>Kromě </a:t>
            </a:r>
            <a:r>
              <a:rPr lang="cs-CZ" dirty="0"/>
              <a:t>doporučených chemických přípravků můžeme použít i přírodní prostředky. Rostlinné výluhy (rajče, vratič, přeslička apod.) dokážou zlikvidovat bez problémů například mšice. Preventivně též pomáhá vysazovat růže spolu s některými rostlinami, například s </a:t>
            </a:r>
            <a:r>
              <a:rPr lang="cs-CZ" dirty="0" smtClean="0"/>
              <a:t>levandulí.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1730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rozdělení růží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3" y="2180496"/>
            <a:ext cx="2566454" cy="2077023"/>
          </a:xfrm>
        </p:spPr>
        <p:txBody>
          <a:bodyPr>
            <a:normAutofit/>
          </a:bodyPr>
          <a:lstStyle/>
          <a:p>
            <a:r>
              <a:rPr lang="cs-CZ" dirty="0" smtClean="0"/>
              <a:t>Keřové - Velkokvěté</a:t>
            </a:r>
          </a:p>
          <a:p>
            <a:r>
              <a:rPr lang="cs-CZ" dirty="0" smtClean="0"/>
              <a:t>Keřové - Sadové</a:t>
            </a:r>
          </a:p>
          <a:p>
            <a:r>
              <a:rPr lang="cs-CZ" dirty="0" smtClean="0"/>
              <a:t>Keřové - Polyantky</a:t>
            </a:r>
          </a:p>
          <a:p>
            <a:r>
              <a:rPr lang="cs-CZ" dirty="0" smtClean="0"/>
              <a:t>Keřové – Anglické</a:t>
            </a:r>
          </a:p>
          <a:p>
            <a:endParaRPr lang="cs-CZ" dirty="0"/>
          </a:p>
        </p:txBody>
      </p:sp>
      <p:pic>
        <p:nvPicPr>
          <p:cNvPr id="1026" name="Picture 2" descr="Vše o řezu růží – selský rozum je důležitější, než přesné počítání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640" y="850957"/>
            <a:ext cx="3657601" cy="265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dové růže pro okouzlující, romantickou a voňavou zahradu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40" y="3986551"/>
            <a:ext cx="3674554" cy="244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ůdopokryvné růže: krásné a nenáročné řešení nejen místo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640" y="4546122"/>
            <a:ext cx="3167573" cy="208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osa 'KNIRPS'® - Havlis.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198" y="2921189"/>
            <a:ext cx="2285621" cy="324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9422657" y="5810777"/>
            <a:ext cx="2228190" cy="868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 smtClean="0"/>
          </a:p>
          <a:p>
            <a:pPr lvl="1"/>
            <a:r>
              <a:rPr lang="cs-CZ" dirty="0" err="1" smtClean="0"/>
              <a:t>Půdopokryvné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9372410" y="3342063"/>
            <a:ext cx="2338594" cy="1154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endParaRPr lang="cs-CZ" dirty="0" smtClean="0"/>
          </a:p>
          <a:p>
            <a:r>
              <a:rPr lang="cs-CZ" dirty="0" smtClean="0"/>
              <a:t>Popínavé – </a:t>
            </a:r>
            <a:r>
              <a:rPr lang="cs-CZ" dirty="0" err="1" smtClean="0"/>
              <a:t>ramblery</a:t>
            </a:r>
            <a:endParaRPr lang="cs-CZ" dirty="0" smtClean="0"/>
          </a:p>
          <a:p>
            <a:r>
              <a:rPr lang="cs-CZ" dirty="0" smtClean="0"/>
              <a:t>Popínavé – </a:t>
            </a:r>
            <a:r>
              <a:rPr lang="cs-CZ" dirty="0" err="1" smtClean="0"/>
              <a:t>climbery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992441" y="1996109"/>
            <a:ext cx="2423621" cy="870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Stromkové –roubované obdoby keřových</a:t>
            </a:r>
          </a:p>
        </p:txBody>
      </p:sp>
    </p:spTree>
    <p:extLst>
      <p:ext uri="{BB962C8B-B14F-4D97-AF65-F5344CB8AC3E}">
        <p14:creationId xmlns:p14="http://schemas.microsoft.com/office/powerpoint/2010/main" val="982268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Keřové růže – Velkokvěté (Čajové)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Řidší keře</a:t>
            </a:r>
          </a:p>
          <a:p>
            <a:r>
              <a:rPr lang="cs-CZ" dirty="0" smtClean="0"/>
              <a:t>1-1,2m výška</a:t>
            </a:r>
          </a:p>
          <a:p>
            <a:r>
              <a:rPr lang="cs-CZ" dirty="0" smtClean="0"/>
              <a:t>Květy až 15 cm, zpravidla k řezu</a:t>
            </a:r>
          </a:p>
          <a:p>
            <a:r>
              <a:rPr lang="cs-CZ" dirty="0" smtClean="0"/>
              <a:t>Max 4 květy na 1 výhonu</a:t>
            </a:r>
          </a:p>
          <a:p>
            <a:r>
              <a:rPr lang="cs-CZ" dirty="0" smtClean="0"/>
              <a:t>Do skupin – venkovské zahrady </a:t>
            </a:r>
          </a:p>
          <a:p>
            <a:r>
              <a:rPr lang="cs-CZ" dirty="0"/>
              <a:t>K</a:t>
            </a:r>
            <a:r>
              <a:rPr lang="cs-CZ" dirty="0" smtClean="0"/>
              <a:t> řezu - klasická</a:t>
            </a:r>
            <a:endParaRPr lang="cs-CZ" dirty="0"/>
          </a:p>
        </p:txBody>
      </p:sp>
      <p:pic>
        <p:nvPicPr>
          <p:cNvPr id="3076" name="Picture 4" descr="profimedia-00946859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74" y="2180496"/>
            <a:ext cx="6561095" cy="435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ososové růže Květiny online - květinářství Praha Pankrác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689" y="4733463"/>
            <a:ext cx="2254023" cy="18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14930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a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TM03457464[[fn=Dividenda]]</Template>
  <TotalTime>96</TotalTime>
  <Words>392</Words>
  <Application>Microsoft Office PowerPoint</Application>
  <PresentationFormat>Širokoúhlá obrazovka</PresentationFormat>
  <Paragraphs>104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Gill Sans MT</vt:lpstr>
      <vt:lpstr>Wingdings 2</vt:lpstr>
      <vt:lpstr>Dividenda</vt:lpstr>
      <vt:lpstr>ROSA - růže</vt:lpstr>
      <vt:lpstr>růže</vt:lpstr>
      <vt:lpstr>podmínky</vt:lpstr>
      <vt:lpstr>výsadba</vt:lpstr>
      <vt:lpstr>Prezentace aplikace PowerPoint</vt:lpstr>
      <vt:lpstr>Péče během vegetace - JARO</vt:lpstr>
      <vt:lpstr>Péče během vegetace - léto</vt:lpstr>
      <vt:lpstr>Základní rozdělení růží</vt:lpstr>
      <vt:lpstr>Keřové růže – Velkokvěté (Čajové)</vt:lpstr>
      <vt:lpstr>Keřové růže - Sadové</vt:lpstr>
      <vt:lpstr>Keřové růže - POLYANTky</vt:lpstr>
      <vt:lpstr>Keřové růže - anglické</vt:lpstr>
      <vt:lpstr>Popínavé růže - RAMBLERY</vt:lpstr>
      <vt:lpstr>Popínavé růže - climbery</vt:lpstr>
      <vt:lpstr>Půdopokryvné růže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ROSA - růže</dc:title>
  <dc:creator>Zuzana Bukvičková</dc:creator>
  <cp:lastModifiedBy>Zuzana Bukvičková</cp:lastModifiedBy>
  <cp:revision>11</cp:revision>
  <dcterms:created xsi:type="dcterms:W3CDTF">2020-05-17T21:04:45Z</dcterms:created>
  <dcterms:modified xsi:type="dcterms:W3CDTF">2020-05-17T22:41:07Z</dcterms:modified>
</cp:coreProperties>
</file>