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22"/>
  </p:notesMasterIdLst>
  <p:sldIdLst>
    <p:sldId id="256" r:id="rId2"/>
    <p:sldId id="257" r:id="rId3"/>
    <p:sldId id="258" r:id="rId4"/>
    <p:sldId id="283" r:id="rId5"/>
    <p:sldId id="271" r:id="rId6"/>
    <p:sldId id="272" r:id="rId7"/>
    <p:sldId id="273" r:id="rId8"/>
    <p:sldId id="261" r:id="rId9"/>
    <p:sldId id="274" r:id="rId10"/>
    <p:sldId id="282" r:id="rId11"/>
    <p:sldId id="281" r:id="rId12"/>
    <p:sldId id="275" r:id="rId13"/>
    <p:sldId id="276" r:id="rId14"/>
    <p:sldId id="280" r:id="rId15"/>
    <p:sldId id="277" r:id="rId16"/>
    <p:sldId id="267" r:id="rId17"/>
    <p:sldId id="278" r:id="rId18"/>
    <p:sldId id="285" r:id="rId19"/>
    <p:sldId id="279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A7AF7-0069-42DE-A860-D3A08FB33E3E}" type="datetimeFigureOut">
              <a:rPr lang="cs-CZ" smtClean="0"/>
              <a:t>16.03.2020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4BE6D-364B-467A-A09B-032307552E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000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BE6D-364B-467A-A09B-032307552E4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845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BE6D-364B-467A-A09B-032307552E4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76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2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632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719727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6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087307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78361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83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47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0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6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2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5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1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1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7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4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71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89214" y="1600200"/>
            <a:ext cx="4602162" cy="3177181"/>
          </a:xfrm>
        </p:spPr>
        <p:txBody>
          <a:bodyPr/>
          <a:lstStyle/>
          <a:p>
            <a:r>
              <a:rPr lang="cs-CZ" dirty="0" smtClean="0"/>
              <a:t>Nízké a kobercovité trvalky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KAV </a:t>
            </a:r>
          </a:p>
          <a:p>
            <a:r>
              <a:rPr lang="cs-CZ" dirty="0" smtClean="0"/>
              <a:t>Ing. Zuzana Bukvičková</a:t>
            </a:r>
          </a:p>
          <a:p>
            <a:r>
              <a:rPr lang="cs-CZ" dirty="0" smtClean="0"/>
              <a:t>ft. Ing. Lenka Prokůpková</a:t>
            </a:r>
            <a:endParaRPr lang="cs-CZ" dirty="0"/>
          </a:p>
        </p:txBody>
      </p:sp>
      <p:pic>
        <p:nvPicPr>
          <p:cNvPr id="26626" name="Picture 2" descr="Image result for pokryvné trval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358047"/>
            <a:ext cx="3636962" cy="614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1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Geranium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Kakost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květ bílý, růžový, </a:t>
            </a:r>
            <a:r>
              <a:rPr lang="cs-CZ" b="1" dirty="0" smtClean="0"/>
              <a:t>modrý, červený </a:t>
            </a:r>
            <a:endParaRPr lang="cs-CZ" b="1" dirty="0"/>
          </a:p>
          <a:p>
            <a:r>
              <a:rPr lang="cs-CZ" b="1" dirty="0"/>
              <a:t>doba květu </a:t>
            </a:r>
            <a:r>
              <a:rPr lang="cs-CZ" b="1" dirty="0" smtClean="0"/>
              <a:t>květen </a:t>
            </a:r>
            <a:r>
              <a:rPr lang="cs-CZ" b="1" dirty="0"/>
              <a:t>– srpen</a:t>
            </a:r>
          </a:p>
          <a:p>
            <a:r>
              <a:rPr lang="cs-CZ" b="1" dirty="0"/>
              <a:t>výška – 10 - </a:t>
            </a:r>
            <a:r>
              <a:rPr lang="cs-CZ" b="1" dirty="0" smtClean="0"/>
              <a:t>50 </a:t>
            </a:r>
            <a:r>
              <a:rPr lang="cs-CZ" b="1" dirty="0"/>
              <a:t>cm</a:t>
            </a:r>
          </a:p>
          <a:p>
            <a:r>
              <a:rPr lang="cs-CZ" b="1" dirty="0"/>
              <a:t>použití </a:t>
            </a:r>
            <a:r>
              <a:rPr lang="cs-CZ" b="1" dirty="0" smtClean="0"/>
              <a:t>– obruby</a:t>
            </a:r>
            <a:r>
              <a:rPr lang="cs-CZ" b="1" dirty="0"/>
              <a:t>, </a:t>
            </a:r>
            <a:r>
              <a:rPr lang="cs-CZ" b="1" dirty="0" smtClean="0"/>
              <a:t>skupiny, podrost pod stromy</a:t>
            </a:r>
            <a:endParaRPr lang="cs-CZ" b="1" dirty="0"/>
          </a:p>
          <a:p>
            <a:r>
              <a:rPr lang="cs-CZ" b="1" dirty="0"/>
              <a:t>požadavky – </a:t>
            </a:r>
            <a:r>
              <a:rPr lang="cs-CZ" b="1" dirty="0" smtClean="0"/>
              <a:t>polostín i stín</a:t>
            </a:r>
            <a:endParaRPr lang="cs-CZ" b="1" dirty="0"/>
          </a:p>
          <a:p>
            <a:r>
              <a:rPr lang="cs-CZ" b="1" dirty="0"/>
              <a:t>množení </a:t>
            </a:r>
            <a:r>
              <a:rPr lang="cs-CZ" b="1" dirty="0" smtClean="0"/>
              <a:t>– oddenky, dělením, řízkováním</a:t>
            </a:r>
            <a:endParaRPr lang="cs-CZ" b="1" dirty="0"/>
          </a:p>
          <a:p>
            <a:endParaRPr lang="cs-CZ" dirty="0"/>
          </a:p>
        </p:txBody>
      </p:sp>
      <p:pic>
        <p:nvPicPr>
          <p:cNvPr id="23554" name="Picture 2" descr="Image result for geranium sanguin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99" y="622829"/>
            <a:ext cx="3846513" cy="2564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age result for geranium sanguine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4"/>
          <a:stretch/>
        </p:blipFill>
        <p:spPr bwMode="auto">
          <a:xfrm>
            <a:off x="8791575" y="3415771"/>
            <a:ext cx="2713037" cy="2507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Image result for geranium sanguine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2" b="9054"/>
          <a:stretch/>
        </p:blipFill>
        <p:spPr bwMode="auto">
          <a:xfrm>
            <a:off x="5213637" y="4434845"/>
            <a:ext cx="3170237" cy="1476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211" y="4434845"/>
            <a:ext cx="2216727" cy="147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79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Pachysandra</a:t>
            </a:r>
            <a:r>
              <a:rPr lang="cs-CZ" i="1" dirty="0"/>
              <a:t> </a:t>
            </a:r>
            <a:r>
              <a:rPr lang="cs-CZ" i="1" dirty="0" err="1" smtClean="0"/>
              <a:t>terminalis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err="1" smtClean="0"/>
              <a:t>Tlustonitník</a:t>
            </a:r>
            <a:r>
              <a:rPr lang="cs-CZ" b="1" dirty="0" smtClean="0"/>
              <a:t> </a:t>
            </a:r>
            <a:r>
              <a:rPr lang="cs-CZ" b="1" dirty="0"/>
              <a:t>klasnatý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List tuhý, kožovitý</a:t>
            </a:r>
          </a:p>
          <a:p>
            <a:r>
              <a:rPr lang="cs-CZ" b="1" dirty="0" smtClean="0"/>
              <a:t>Stálezelená rostlina</a:t>
            </a:r>
          </a:p>
          <a:p>
            <a:r>
              <a:rPr lang="cs-CZ" b="1" dirty="0" smtClean="0"/>
              <a:t>květ bílo-zelený</a:t>
            </a:r>
          </a:p>
          <a:p>
            <a:r>
              <a:rPr lang="cs-CZ" b="1" dirty="0" smtClean="0"/>
              <a:t>doba </a:t>
            </a:r>
            <a:r>
              <a:rPr lang="cs-CZ" b="1" dirty="0"/>
              <a:t>květu </a:t>
            </a:r>
            <a:r>
              <a:rPr lang="cs-CZ" b="1" dirty="0" smtClean="0"/>
              <a:t>– duben – červen</a:t>
            </a:r>
            <a:endParaRPr lang="cs-CZ" b="1" dirty="0"/>
          </a:p>
          <a:p>
            <a:r>
              <a:rPr lang="cs-CZ" b="1" dirty="0"/>
              <a:t>výška – 10 - </a:t>
            </a:r>
            <a:r>
              <a:rPr lang="cs-CZ" b="1" dirty="0" smtClean="0"/>
              <a:t>20 </a:t>
            </a:r>
            <a:r>
              <a:rPr lang="cs-CZ" b="1" dirty="0"/>
              <a:t>cm</a:t>
            </a:r>
          </a:p>
          <a:p>
            <a:r>
              <a:rPr lang="cs-CZ" b="1" dirty="0"/>
              <a:t>použití </a:t>
            </a:r>
            <a:r>
              <a:rPr lang="cs-CZ" b="1" dirty="0" smtClean="0"/>
              <a:t>– obruby</a:t>
            </a:r>
            <a:r>
              <a:rPr lang="cs-CZ" b="1" dirty="0"/>
              <a:t>, </a:t>
            </a:r>
            <a:r>
              <a:rPr lang="cs-CZ" b="1" dirty="0" smtClean="0"/>
              <a:t>podrost pod stromy, vřesoviště</a:t>
            </a:r>
            <a:endParaRPr lang="cs-CZ" b="1" dirty="0"/>
          </a:p>
          <a:p>
            <a:r>
              <a:rPr lang="cs-CZ" b="1" dirty="0"/>
              <a:t>požadavky – </a:t>
            </a:r>
            <a:r>
              <a:rPr lang="cs-CZ" b="1" dirty="0" smtClean="0"/>
              <a:t>polostín až stín, vlhko</a:t>
            </a:r>
            <a:endParaRPr lang="cs-CZ" b="1" dirty="0"/>
          </a:p>
          <a:p>
            <a:r>
              <a:rPr lang="cs-CZ" b="1" dirty="0"/>
              <a:t>množení </a:t>
            </a:r>
            <a:r>
              <a:rPr lang="cs-CZ" b="1" dirty="0" smtClean="0"/>
              <a:t>– dělením</a:t>
            </a:r>
            <a:r>
              <a:rPr lang="cs-CZ" b="1" dirty="0"/>
              <a:t>, řízky</a:t>
            </a:r>
          </a:p>
          <a:p>
            <a:endParaRPr lang="cs-CZ" dirty="0"/>
          </a:p>
        </p:txBody>
      </p:sp>
      <p:pic>
        <p:nvPicPr>
          <p:cNvPr id="24578" name="Picture 2" descr="https://www.ekozahradnictvi.cz/wp-content/uploads/sites/156/2010/02/pachysand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2778" b="-1179"/>
          <a:stretch/>
        </p:blipFill>
        <p:spPr bwMode="auto">
          <a:xfrm>
            <a:off x="7873165" y="624110"/>
            <a:ext cx="3631448" cy="2804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mage result for tlustonitník klasnatý - pachysandra terminal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r="6464"/>
          <a:stretch/>
        </p:blipFill>
        <p:spPr bwMode="auto">
          <a:xfrm>
            <a:off x="8258449" y="3771900"/>
            <a:ext cx="3246164" cy="2139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0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Phlox</a:t>
            </a:r>
            <a:r>
              <a:rPr lang="cs-CZ" i="1" dirty="0" smtClean="0"/>
              <a:t> </a:t>
            </a:r>
            <a:r>
              <a:rPr lang="cs-CZ" i="1" dirty="0" err="1" smtClean="0"/>
              <a:t>subulata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 smtClean="0"/>
              <a:t>Plamenka šídlovitá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úzké, jehlicovité listy</a:t>
            </a:r>
          </a:p>
          <a:p>
            <a:r>
              <a:rPr lang="cs-CZ" b="1" dirty="0"/>
              <a:t>květ </a:t>
            </a:r>
            <a:r>
              <a:rPr lang="cs-CZ" b="1" dirty="0" smtClean="0"/>
              <a:t>bílý, růžový, červený, světle modrý</a:t>
            </a:r>
          </a:p>
          <a:p>
            <a:r>
              <a:rPr lang="cs-CZ" b="1" dirty="0" smtClean="0"/>
              <a:t>doba květu – </a:t>
            </a:r>
            <a:r>
              <a:rPr lang="cs-CZ" b="1" dirty="0"/>
              <a:t>duben- květen</a:t>
            </a:r>
          </a:p>
          <a:p>
            <a:r>
              <a:rPr lang="cs-CZ" b="1" dirty="0"/>
              <a:t>výška – 20 – 30 cm</a:t>
            </a:r>
          </a:p>
          <a:p>
            <a:r>
              <a:rPr lang="cs-CZ" b="1" dirty="0"/>
              <a:t>použití – skalka, </a:t>
            </a:r>
            <a:r>
              <a:rPr lang="cs-CZ" b="1" dirty="0" smtClean="0"/>
              <a:t>zídky</a:t>
            </a:r>
            <a:r>
              <a:rPr lang="cs-CZ" b="1" dirty="0"/>
              <a:t>, obruby, hroby</a:t>
            </a:r>
          </a:p>
          <a:p>
            <a:r>
              <a:rPr lang="cs-CZ" b="1" dirty="0"/>
              <a:t>požadavky – plné slunce</a:t>
            </a:r>
          </a:p>
          <a:p>
            <a:r>
              <a:rPr lang="cs-CZ" b="1" dirty="0"/>
              <a:t>množení – dělení, řízkování</a:t>
            </a:r>
          </a:p>
          <a:p>
            <a:endParaRPr lang="cs-CZ" dirty="0"/>
          </a:p>
        </p:txBody>
      </p:sp>
      <p:pic>
        <p:nvPicPr>
          <p:cNvPr id="16386" name="Picture 2" descr="Image result for Phlox subul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7"/>
          <a:stretch/>
        </p:blipFill>
        <p:spPr bwMode="auto">
          <a:xfrm>
            <a:off x="9161482" y="655547"/>
            <a:ext cx="2343130" cy="3366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Phlox subu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482" y="4153874"/>
            <a:ext cx="2343130" cy="1757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 result for Phlox subula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 r="15284"/>
          <a:stretch/>
        </p:blipFill>
        <p:spPr bwMode="auto">
          <a:xfrm>
            <a:off x="7315200" y="3086100"/>
            <a:ext cx="1685926" cy="2825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9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1" dirty="0" err="1" smtClean="0"/>
              <a:t>Primula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Prvosenka </a:t>
            </a:r>
            <a:r>
              <a:rPr lang="cs-CZ" b="1" dirty="0"/>
              <a:t>, </a:t>
            </a:r>
            <a:r>
              <a:rPr lang="cs-CZ" b="1" dirty="0" smtClean="0"/>
              <a:t>petrklíč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přízemní růžice listů</a:t>
            </a:r>
          </a:p>
          <a:p>
            <a:r>
              <a:rPr lang="cs-CZ" b="1" dirty="0"/>
              <a:t>květ – různý tvar a barva, jednotlivé nebo v </a:t>
            </a:r>
            <a:r>
              <a:rPr lang="cs-CZ" b="1" dirty="0" smtClean="0"/>
              <a:t>okolíku</a:t>
            </a:r>
          </a:p>
          <a:p>
            <a:r>
              <a:rPr lang="cs-CZ" b="1" dirty="0" smtClean="0"/>
              <a:t>doba květu – březen - duben</a:t>
            </a:r>
            <a:endParaRPr lang="cs-CZ" b="1" dirty="0"/>
          </a:p>
          <a:p>
            <a:r>
              <a:rPr lang="cs-CZ" b="1" dirty="0"/>
              <a:t>výška – 20 – 30 cm</a:t>
            </a:r>
          </a:p>
          <a:p>
            <a:r>
              <a:rPr lang="cs-CZ" b="1" dirty="0" smtClean="0"/>
              <a:t>množení </a:t>
            </a:r>
            <a:r>
              <a:rPr lang="cs-CZ" b="1" dirty="0"/>
              <a:t>– semenem, dělení, řízky </a:t>
            </a:r>
            <a:endParaRPr lang="cs-CZ" b="1" dirty="0" smtClean="0"/>
          </a:p>
          <a:p>
            <a:r>
              <a:rPr lang="cs-CZ" b="1" dirty="0"/>
              <a:t>použití – záhony, </a:t>
            </a:r>
            <a:r>
              <a:rPr lang="cs-CZ" b="1" dirty="0" smtClean="0"/>
              <a:t>obruby</a:t>
            </a:r>
          </a:p>
          <a:p>
            <a:r>
              <a:rPr lang="cs-CZ" b="1" dirty="0" smtClean="0"/>
              <a:t>oblíbené jako hrnkové</a:t>
            </a:r>
            <a:endParaRPr lang="cs-CZ" dirty="0"/>
          </a:p>
        </p:txBody>
      </p:sp>
      <p:pic>
        <p:nvPicPr>
          <p:cNvPr id="17410" name="Picture 2" descr="Image result for prim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289968"/>
            <a:ext cx="4665662" cy="2621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prim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907667"/>
            <a:ext cx="2874962" cy="2153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age result for prim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49" y="907666"/>
            <a:ext cx="1290925" cy="1721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4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Sagina</a:t>
            </a:r>
            <a:r>
              <a:rPr lang="cs-CZ" i="1" dirty="0" smtClean="0"/>
              <a:t> </a:t>
            </a:r>
            <a:r>
              <a:rPr lang="cs-CZ" i="1" dirty="0" err="1" smtClean="0"/>
              <a:t>subulata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Úrazník zelený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2925" y="2076450"/>
            <a:ext cx="8915400" cy="3777622"/>
          </a:xfrm>
        </p:spPr>
        <p:txBody>
          <a:bodyPr/>
          <a:lstStyle/>
          <a:p>
            <a:r>
              <a:rPr lang="cs-CZ" b="1" dirty="0" smtClean="0"/>
              <a:t>„irský mech“</a:t>
            </a:r>
          </a:p>
          <a:p>
            <a:r>
              <a:rPr lang="cs-CZ" b="1" dirty="0" smtClean="0"/>
              <a:t>svěží zelené listy – vypadá jako golfový trávník</a:t>
            </a:r>
          </a:p>
          <a:p>
            <a:r>
              <a:rPr lang="cs-CZ" b="1" dirty="0" smtClean="0"/>
              <a:t>květ bílý, drobný</a:t>
            </a:r>
            <a:endParaRPr lang="cs-CZ" b="1" dirty="0"/>
          </a:p>
          <a:p>
            <a:r>
              <a:rPr lang="cs-CZ" b="1" dirty="0"/>
              <a:t>doba květu – </a:t>
            </a:r>
            <a:r>
              <a:rPr lang="cs-CZ" b="1" dirty="0" smtClean="0"/>
              <a:t>červen - červenec</a:t>
            </a:r>
            <a:endParaRPr lang="cs-CZ" b="1" dirty="0"/>
          </a:p>
          <a:p>
            <a:r>
              <a:rPr lang="cs-CZ" b="1" dirty="0"/>
              <a:t>výška – </a:t>
            </a:r>
            <a:r>
              <a:rPr lang="cs-CZ" b="1" dirty="0" smtClean="0"/>
              <a:t>3 cm</a:t>
            </a:r>
            <a:endParaRPr lang="cs-CZ" b="1" dirty="0"/>
          </a:p>
          <a:p>
            <a:r>
              <a:rPr lang="cs-CZ" b="1" dirty="0"/>
              <a:t>množení </a:t>
            </a:r>
            <a:r>
              <a:rPr lang="cs-CZ" b="1" dirty="0" smtClean="0"/>
              <a:t>dělením</a:t>
            </a:r>
          </a:p>
          <a:p>
            <a:r>
              <a:rPr lang="cs-CZ" b="1" dirty="0" smtClean="0"/>
              <a:t>Stanoviště – slunce, polostín</a:t>
            </a:r>
            <a:endParaRPr lang="cs-CZ" b="1" dirty="0"/>
          </a:p>
          <a:p>
            <a:r>
              <a:rPr lang="cs-CZ" b="1" dirty="0"/>
              <a:t>použití </a:t>
            </a:r>
            <a:r>
              <a:rPr lang="cs-CZ" b="1" dirty="0" smtClean="0"/>
              <a:t>– obruby, náhrada trávníku, mechu</a:t>
            </a:r>
            <a:endParaRPr lang="cs-CZ" b="1" dirty="0"/>
          </a:p>
          <a:p>
            <a:endParaRPr lang="cs-CZ" dirty="0"/>
          </a:p>
        </p:txBody>
      </p:sp>
      <p:pic>
        <p:nvPicPr>
          <p:cNvPr id="25602" name="Picture 2" descr="Image result for sagina subul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7"/>
          <a:stretch/>
        </p:blipFill>
        <p:spPr bwMode="auto">
          <a:xfrm>
            <a:off x="7881937" y="3201582"/>
            <a:ext cx="3622675" cy="2652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Image result for sagina subu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712244"/>
            <a:ext cx="2303462" cy="2403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5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1" dirty="0" err="1" smtClean="0"/>
              <a:t>Saxifraga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Lomikámen</a:t>
            </a: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nízké, polštářkovité skalničky s mechovým vzrůstem nebo přízemní růžice listů</a:t>
            </a:r>
          </a:p>
          <a:p>
            <a:r>
              <a:rPr lang="cs-CZ" b="1" dirty="0"/>
              <a:t>barva květu </a:t>
            </a:r>
            <a:r>
              <a:rPr lang="cs-CZ" b="1" dirty="0" smtClean="0"/>
              <a:t>– bílá, růžová, červená</a:t>
            </a:r>
          </a:p>
          <a:p>
            <a:r>
              <a:rPr lang="cs-CZ" b="1" dirty="0" smtClean="0"/>
              <a:t>doba květu – </a:t>
            </a:r>
            <a:r>
              <a:rPr lang="cs-CZ" b="1" dirty="0"/>
              <a:t>květen – červenec</a:t>
            </a:r>
          </a:p>
          <a:p>
            <a:r>
              <a:rPr lang="cs-CZ" b="1" dirty="0"/>
              <a:t>výška – 10 - 60 cm</a:t>
            </a:r>
          </a:p>
          <a:p>
            <a:r>
              <a:rPr lang="cs-CZ" b="1" dirty="0"/>
              <a:t>použití – skalka, zídky, obruby, </a:t>
            </a:r>
            <a:r>
              <a:rPr lang="cs-CZ" b="1" dirty="0" smtClean="0"/>
              <a:t>hroby</a:t>
            </a:r>
          </a:p>
          <a:p>
            <a:r>
              <a:rPr lang="cs-CZ" b="1" dirty="0" smtClean="0"/>
              <a:t>snese i polostín</a:t>
            </a:r>
          </a:p>
          <a:p>
            <a:r>
              <a:rPr lang="cs-CZ" b="1" dirty="0" smtClean="0"/>
              <a:t>množení </a:t>
            </a:r>
            <a:r>
              <a:rPr lang="cs-CZ" b="1" dirty="0"/>
              <a:t>– dělení</a:t>
            </a:r>
            <a:r>
              <a:rPr lang="cs-CZ" b="1" dirty="0" smtClean="0"/>
              <a:t>, řízky </a:t>
            </a:r>
            <a:endParaRPr lang="cs-CZ" b="1" dirty="0"/>
          </a:p>
          <a:p>
            <a:endParaRPr lang="cs-CZ" b="1" dirty="0"/>
          </a:p>
        </p:txBody>
      </p:sp>
      <p:pic>
        <p:nvPicPr>
          <p:cNvPr id="18434" name="Picture 2" descr="Image result for Saxifra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674" y="508397"/>
            <a:ext cx="2166938" cy="1625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Saxifra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4" y="2447460"/>
            <a:ext cx="3468688" cy="3468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age result for Saxifrag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4304986"/>
            <a:ext cx="1600200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8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Sedum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 smtClean="0"/>
              <a:t>Rozchodník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dirty="0" smtClean="0"/>
              <a:t>plazivé </a:t>
            </a:r>
            <a:r>
              <a:rPr lang="cs-CZ" b="1" dirty="0"/>
              <a:t>lodyhy s dužnatými lístky, </a:t>
            </a:r>
            <a:r>
              <a:rPr lang="cs-CZ" b="1" dirty="0" smtClean="0"/>
              <a:t>zelené</a:t>
            </a:r>
          </a:p>
          <a:p>
            <a:pPr lvl="0"/>
            <a:r>
              <a:rPr lang="cs-CZ" b="1" dirty="0" smtClean="0"/>
              <a:t>některé </a:t>
            </a:r>
            <a:r>
              <a:rPr lang="cs-CZ" b="1" dirty="0"/>
              <a:t>na podzim červenají</a:t>
            </a:r>
            <a:endParaRPr lang="cs-CZ" dirty="0"/>
          </a:p>
          <a:p>
            <a:pPr lvl="0"/>
            <a:r>
              <a:rPr lang="cs-CZ" b="1" dirty="0"/>
              <a:t>květ </a:t>
            </a:r>
            <a:r>
              <a:rPr lang="cs-CZ" b="1" dirty="0" smtClean="0"/>
              <a:t>bílý, žlutý, červený, růžový</a:t>
            </a:r>
          </a:p>
          <a:p>
            <a:pPr lvl="0"/>
            <a:r>
              <a:rPr lang="cs-CZ" b="1" dirty="0" smtClean="0"/>
              <a:t>doba květu – </a:t>
            </a:r>
            <a:r>
              <a:rPr lang="cs-CZ" b="1" dirty="0"/>
              <a:t>červen – srpen</a:t>
            </a:r>
            <a:endParaRPr lang="cs-CZ" dirty="0"/>
          </a:p>
          <a:p>
            <a:pPr lvl="0"/>
            <a:r>
              <a:rPr lang="cs-CZ" b="1" dirty="0"/>
              <a:t>výška 10 – </a:t>
            </a:r>
            <a:r>
              <a:rPr lang="cs-CZ" b="1" dirty="0" smtClean="0"/>
              <a:t>60  </a:t>
            </a:r>
            <a:r>
              <a:rPr lang="cs-CZ" b="1" dirty="0"/>
              <a:t>cm</a:t>
            </a:r>
            <a:endParaRPr lang="cs-CZ" dirty="0"/>
          </a:p>
          <a:p>
            <a:pPr lvl="0"/>
            <a:r>
              <a:rPr lang="cs-CZ" b="1" dirty="0"/>
              <a:t>použití – skalka, zídky, </a:t>
            </a:r>
            <a:r>
              <a:rPr lang="cs-CZ" b="1" dirty="0" smtClean="0"/>
              <a:t>obruby</a:t>
            </a:r>
          </a:p>
          <a:p>
            <a:pPr lvl="0"/>
            <a:r>
              <a:rPr lang="cs-CZ" b="1" dirty="0" smtClean="0"/>
              <a:t>vyžaduje plné </a:t>
            </a:r>
            <a:r>
              <a:rPr lang="cs-CZ" b="1" dirty="0"/>
              <a:t>slunce</a:t>
            </a:r>
            <a:endParaRPr lang="cs-CZ" dirty="0"/>
          </a:p>
          <a:p>
            <a:pPr lvl="0"/>
            <a:r>
              <a:rPr lang="cs-CZ" b="1" dirty="0"/>
              <a:t>množení – dělení, řízky</a:t>
            </a:r>
            <a:endParaRPr lang="cs-CZ" dirty="0"/>
          </a:p>
          <a:p>
            <a:endParaRPr lang="cs-CZ" dirty="0"/>
          </a:p>
        </p:txBody>
      </p:sp>
      <p:pic>
        <p:nvPicPr>
          <p:cNvPr id="19458" name="Picture 2" descr="3 ks Červený rozchodník 'Schorbuser Blut'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8"/>
          <a:stretch/>
        </p:blipFill>
        <p:spPr bwMode="auto">
          <a:xfrm>
            <a:off x="6781800" y="3295650"/>
            <a:ext cx="4222750" cy="3409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sed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3" r="40390"/>
          <a:stretch/>
        </p:blipFill>
        <p:spPr bwMode="auto">
          <a:xfrm>
            <a:off x="5887832" y="640269"/>
            <a:ext cx="1532142" cy="1537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mage result for rozchodník pochybn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640269"/>
            <a:ext cx="3368675" cy="2529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sedum spurium album super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4" b="10862"/>
          <a:stretch/>
        </p:blipFill>
        <p:spPr bwMode="auto">
          <a:xfrm>
            <a:off x="3667125" y="5224158"/>
            <a:ext cx="2986778" cy="1481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45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i="1" dirty="0" err="1" smtClean="0"/>
              <a:t>Sempervirens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b="1" dirty="0" smtClean="0"/>
              <a:t>Netřesk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přízemní růžice dužnatých listů</a:t>
            </a:r>
          </a:p>
          <a:p>
            <a:r>
              <a:rPr lang="cs-CZ" b="1" dirty="0" smtClean="0"/>
              <a:t>Květ bílý, růžový, červený, fialový</a:t>
            </a:r>
          </a:p>
          <a:p>
            <a:r>
              <a:rPr lang="cs-CZ" b="1" dirty="0" smtClean="0"/>
              <a:t>doba květu – </a:t>
            </a:r>
            <a:r>
              <a:rPr lang="cs-CZ" b="1" dirty="0"/>
              <a:t>červenec – srpen</a:t>
            </a:r>
          </a:p>
          <a:p>
            <a:r>
              <a:rPr lang="cs-CZ" b="1" dirty="0"/>
              <a:t>výška 10 – 15 cm</a:t>
            </a:r>
          </a:p>
          <a:p>
            <a:r>
              <a:rPr lang="cs-CZ" b="1" dirty="0"/>
              <a:t>použití – </a:t>
            </a:r>
            <a:r>
              <a:rPr lang="cs-CZ" b="1" dirty="0" smtClean="0"/>
              <a:t>skalka</a:t>
            </a:r>
            <a:r>
              <a:rPr lang="cs-CZ" b="1" dirty="0"/>
              <a:t>, </a:t>
            </a:r>
            <a:r>
              <a:rPr lang="cs-CZ" b="1" dirty="0" smtClean="0"/>
              <a:t>zídky</a:t>
            </a:r>
          </a:p>
          <a:p>
            <a:r>
              <a:rPr lang="cs-CZ" b="1" dirty="0" smtClean="0"/>
              <a:t>Snese plné </a:t>
            </a:r>
            <a:r>
              <a:rPr lang="cs-CZ" b="1" dirty="0"/>
              <a:t>slunce</a:t>
            </a:r>
          </a:p>
          <a:p>
            <a:r>
              <a:rPr lang="cs-CZ" b="1" dirty="0"/>
              <a:t>množení </a:t>
            </a:r>
            <a:r>
              <a:rPr lang="cs-CZ" b="1" dirty="0" smtClean="0"/>
              <a:t>– dělení, odnože </a:t>
            </a:r>
            <a:endParaRPr lang="cs-CZ" b="1" dirty="0"/>
          </a:p>
          <a:p>
            <a:endParaRPr lang="cs-CZ" dirty="0"/>
          </a:p>
        </p:txBody>
      </p:sp>
      <p:pic>
        <p:nvPicPr>
          <p:cNvPr id="20486" name="Picture 6" descr="Image result for sempervivum kvě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13011" b="9987"/>
          <a:stretch/>
        </p:blipFill>
        <p:spPr bwMode="auto">
          <a:xfrm>
            <a:off x="8715375" y="624111"/>
            <a:ext cx="2789236" cy="3014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Image result for sempervivum kvě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682" y="3819525"/>
            <a:ext cx="2788929" cy="2091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Image result for sempervivum kvě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3190022"/>
            <a:ext cx="2184400" cy="272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Image result for sempervivum kvě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1038" r="5172" b="-1038"/>
          <a:stretch/>
        </p:blipFill>
        <p:spPr bwMode="auto">
          <a:xfrm rot="5400000">
            <a:off x="6339348" y="991796"/>
            <a:ext cx="2561369" cy="1835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57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Thymus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b="1" dirty="0" smtClean="0"/>
              <a:t>Mateřídouška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5887276" cy="3777622"/>
          </a:xfrm>
        </p:spPr>
        <p:txBody>
          <a:bodyPr/>
          <a:lstStyle/>
          <a:p>
            <a:r>
              <a:rPr lang="cs-CZ" dirty="0" smtClean="0"/>
              <a:t>Malé okrouhlé listy – zelené nebo panašované</a:t>
            </a:r>
          </a:p>
          <a:p>
            <a:r>
              <a:rPr lang="cs-CZ" dirty="0" smtClean="0"/>
              <a:t>Nízké polštářky </a:t>
            </a:r>
            <a:r>
              <a:rPr lang="cs-CZ" dirty="0"/>
              <a:t>s plazivými </a:t>
            </a:r>
            <a:r>
              <a:rPr lang="cs-CZ" dirty="0" smtClean="0"/>
              <a:t>stonky - 5 </a:t>
            </a:r>
            <a:r>
              <a:rPr lang="cs-CZ" dirty="0"/>
              <a:t>cm </a:t>
            </a:r>
            <a:endParaRPr lang="cs-CZ" dirty="0" smtClean="0"/>
          </a:p>
          <a:p>
            <a:r>
              <a:rPr lang="cs-CZ" dirty="0" smtClean="0"/>
              <a:t>Květ fialový hrozen, láká opylovače</a:t>
            </a:r>
          </a:p>
          <a:p>
            <a:r>
              <a:rPr lang="cs-CZ" dirty="0" smtClean="0"/>
              <a:t>Doba květu červen </a:t>
            </a:r>
            <a:r>
              <a:rPr lang="cs-CZ" dirty="0"/>
              <a:t>– srpen </a:t>
            </a:r>
            <a:endParaRPr lang="cs-CZ" dirty="0" smtClean="0"/>
          </a:p>
          <a:p>
            <a:r>
              <a:rPr lang="cs-CZ" dirty="0" smtClean="0"/>
              <a:t>Stanoviště slunné</a:t>
            </a:r>
          </a:p>
          <a:p>
            <a:r>
              <a:rPr lang="cs-CZ" dirty="0" smtClean="0"/>
              <a:t>Půda propustná, hlinitopísčitá </a:t>
            </a:r>
            <a:r>
              <a:rPr lang="cs-CZ" dirty="0"/>
              <a:t>a </a:t>
            </a:r>
            <a:r>
              <a:rPr lang="cs-CZ" dirty="0" smtClean="0"/>
              <a:t>sušší</a:t>
            </a:r>
          </a:p>
          <a:p>
            <a:r>
              <a:rPr lang="cs-CZ" dirty="0"/>
              <a:t>Použití - náhrada trávníku, do skalek a suchých zídek</a:t>
            </a:r>
          </a:p>
        </p:txBody>
      </p:sp>
      <p:pic>
        <p:nvPicPr>
          <p:cNvPr id="1026" name="Picture 2" descr="materidouska uzkolista - Mateřídouška úzkolistá, jahodník, úrazník či některé druhy kakostů. Co mají společného? Všechny patří mezi půdo – pokryvné trval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050" y="609325"/>
            <a:ext cx="3380714" cy="181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ateřídouš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050" y="2472707"/>
            <a:ext cx="3380714" cy="2250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ateřídouš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050" y="4775946"/>
            <a:ext cx="3380714" cy="1587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mateřídoušk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42416" b="12258"/>
          <a:stretch/>
        </p:blipFill>
        <p:spPr bwMode="auto">
          <a:xfrm>
            <a:off x="3621024" y="4775946"/>
            <a:ext cx="4576026" cy="1587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36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Vinca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b="1" dirty="0" smtClean="0"/>
              <a:t>Brčál</a:t>
            </a:r>
            <a:r>
              <a:rPr lang="cs-CZ" b="1" dirty="0"/>
              <a:t>, </a:t>
            </a:r>
            <a:r>
              <a:rPr lang="cs-CZ" b="1" dirty="0" smtClean="0"/>
              <a:t>barvínek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stálezelené, kožovité </a:t>
            </a:r>
            <a:r>
              <a:rPr lang="cs-CZ" dirty="0" smtClean="0"/>
              <a:t>listy</a:t>
            </a:r>
          </a:p>
          <a:p>
            <a:r>
              <a:rPr lang="cs-CZ" dirty="0" err="1" smtClean="0"/>
              <a:t>tmavězelené</a:t>
            </a:r>
            <a:r>
              <a:rPr lang="cs-CZ" dirty="0" smtClean="0"/>
              <a:t> </a:t>
            </a:r>
            <a:r>
              <a:rPr lang="cs-CZ" dirty="0"/>
              <a:t>nebo </a:t>
            </a:r>
            <a:r>
              <a:rPr lang="cs-CZ" dirty="0" smtClean="0"/>
              <a:t>panašované</a:t>
            </a:r>
            <a:endParaRPr lang="cs-CZ" dirty="0"/>
          </a:p>
          <a:p>
            <a:r>
              <a:rPr lang="cs-CZ" dirty="0"/>
              <a:t>květ </a:t>
            </a:r>
            <a:r>
              <a:rPr lang="cs-CZ" dirty="0" smtClean="0"/>
              <a:t>modrý, bílý, fialový</a:t>
            </a:r>
          </a:p>
          <a:p>
            <a:r>
              <a:rPr lang="cs-CZ" dirty="0" smtClean="0"/>
              <a:t>doba květu – </a:t>
            </a:r>
            <a:r>
              <a:rPr lang="cs-CZ" dirty="0"/>
              <a:t>duben - květen</a:t>
            </a:r>
          </a:p>
          <a:p>
            <a:r>
              <a:rPr lang="cs-CZ" dirty="0"/>
              <a:t>výška - 15 cm</a:t>
            </a:r>
          </a:p>
          <a:p>
            <a:r>
              <a:rPr lang="cs-CZ" dirty="0"/>
              <a:t>použití </a:t>
            </a:r>
            <a:r>
              <a:rPr lang="cs-CZ" dirty="0" smtClean="0"/>
              <a:t>- náhrada </a:t>
            </a:r>
            <a:r>
              <a:rPr lang="cs-CZ" dirty="0"/>
              <a:t>trávníku, obruby, </a:t>
            </a:r>
            <a:r>
              <a:rPr lang="cs-CZ" dirty="0" smtClean="0"/>
              <a:t>hroby</a:t>
            </a:r>
          </a:p>
          <a:p>
            <a:r>
              <a:rPr lang="cs-CZ" dirty="0" smtClean="0"/>
              <a:t>Vyžaduje polostín</a:t>
            </a:r>
            <a:endParaRPr lang="cs-CZ" dirty="0"/>
          </a:p>
          <a:p>
            <a:r>
              <a:rPr lang="cs-CZ" dirty="0"/>
              <a:t>množení – </a:t>
            </a:r>
            <a:r>
              <a:rPr lang="cs-CZ" dirty="0" smtClean="0"/>
              <a:t>řízkování, odnože</a:t>
            </a:r>
            <a:endParaRPr lang="cs-CZ" dirty="0"/>
          </a:p>
          <a:p>
            <a:endParaRPr lang="cs-CZ" dirty="0"/>
          </a:p>
        </p:txBody>
      </p:sp>
      <p:pic>
        <p:nvPicPr>
          <p:cNvPr id="21506" name="Picture 2" descr="Image result for barvín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06" y="624110"/>
            <a:ext cx="2666104" cy="1775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 result for barví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458" y="4022411"/>
            <a:ext cx="3882154" cy="2588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Image result for barvínek fialov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323" y="624110"/>
            <a:ext cx="2262289" cy="2438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Image result for barvínek varieg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413" y="2454278"/>
            <a:ext cx="2063097" cy="1512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6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použití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/>
          <a:lstStyle/>
          <a:p>
            <a:r>
              <a:rPr lang="cs-CZ" b="1" dirty="0" smtClean="0"/>
              <a:t>vhodné </a:t>
            </a:r>
            <a:r>
              <a:rPr lang="cs-CZ" b="1" dirty="0"/>
              <a:t>pro skalky, květinové </a:t>
            </a:r>
            <a:r>
              <a:rPr lang="cs-CZ" b="1" dirty="0" smtClean="0"/>
              <a:t>zídky</a:t>
            </a:r>
            <a:r>
              <a:rPr lang="cs-CZ" b="1" dirty="0"/>
              <a:t>, obruby </a:t>
            </a:r>
            <a:r>
              <a:rPr lang="cs-CZ" b="1" dirty="0" smtClean="0"/>
              <a:t>záhonů apod.</a:t>
            </a:r>
            <a:endParaRPr lang="cs-CZ" dirty="0" smtClean="0"/>
          </a:p>
          <a:p>
            <a:r>
              <a:rPr lang="cs-CZ" b="1" dirty="0" smtClean="0"/>
              <a:t>mnoho zástupců tzv. skalničky (alpinky), ale i stínomilné – podrosty pod stromy</a:t>
            </a:r>
          </a:p>
          <a:p>
            <a:r>
              <a:rPr lang="cs-CZ" b="1" dirty="0" smtClean="0"/>
              <a:t>některé snesou sešlap – náhrada trávníku</a:t>
            </a:r>
          </a:p>
        </p:txBody>
      </p:sp>
      <p:pic>
        <p:nvPicPr>
          <p:cNvPr id="1026" name="Picture 2" descr="5 ks Plamenka šídlovitá červená-bíl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" b="33462"/>
          <a:stretch/>
        </p:blipFill>
        <p:spPr bwMode="auto">
          <a:xfrm>
            <a:off x="6537401" y="3356113"/>
            <a:ext cx="4967211" cy="3006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kalnič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3356113"/>
            <a:ext cx="4008038" cy="3002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7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dirty="0"/>
              <a:t>Děkuji vám za pozornost</a:t>
            </a:r>
          </a:p>
          <a:p>
            <a:endParaRPr lang="cs-CZ" dirty="0"/>
          </a:p>
        </p:txBody>
      </p:sp>
      <p:pic>
        <p:nvPicPr>
          <p:cNvPr id="27650" name="Picture 2" descr="Image result for pokryvné trval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2" b="13284"/>
          <a:stretch/>
        </p:blipFill>
        <p:spPr bwMode="auto">
          <a:xfrm>
            <a:off x="2589212" y="492296"/>
            <a:ext cx="8915399" cy="431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72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Ajuga</a:t>
            </a:r>
            <a:r>
              <a:rPr lang="cs-CZ" i="1" dirty="0" smtClean="0"/>
              <a:t> </a:t>
            </a:r>
            <a:r>
              <a:rPr lang="cs-CZ" i="1" dirty="0" err="1" smtClean="0"/>
              <a:t>reptans</a:t>
            </a:r>
            <a:r>
              <a:rPr lang="cs-CZ" i="1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Zběhovec plazivý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Stálezelený</a:t>
            </a:r>
          </a:p>
          <a:p>
            <a:r>
              <a:rPr lang="cs-CZ" b="1" dirty="0" smtClean="0"/>
              <a:t>list červenohnědý nebo </a:t>
            </a:r>
            <a:r>
              <a:rPr lang="cs-CZ" b="1" dirty="0"/>
              <a:t>žlutě a hnědě skvrnitý</a:t>
            </a:r>
            <a:endParaRPr lang="cs-CZ" dirty="0"/>
          </a:p>
          <a:p>
            <a:pPr lvl="0"/>
            <a:r>
              <a:rPr lang="cs-CZ" b="1" dirty="0"/>
              <a:t>květ </a:t>
            </a:r>
            <a:r>
              <a:rPr lang="cs-CZ" b="1" dirty="0" smtClean="0"/>
              <a:t>modrý</a:t>
            </a:r>
          </a:p>
          <a:p>
            <a:pPr lvl="0"/>
            <a:r>
              <a:rPr lang="cs-CZ" b="1" dirty="0" smtClean="0"/>
              <a:t>doba květu – květen - </a:t>
            </a:r>
            <a:r>
              <a:rPr lang="cs-CZ" b="1" dirty="0"/>
              <a:t>srpen</a:t>
            </a:r>
            <a:endParaRPr lang="cs-CZ" dirty="0"/>
          </a:p>
          <a:p>
            <a:pPr lvl="0"/>
            <a:r>
              <a:rPr lang="cs-CZ" b="1" dirty="0"/>
              <a:t>použití – skalky, obruby, náhrada trávníku</a:t>
            </a:r>
            <a:endParaRPr lang="cs-CZ" dirty="0"/>
          </a:p>
          <a:p>
            <a:pPr lvl="0"/>
            <a:r>
              <a:rPr lang="cs-CZ" b="1" dirty="0"/>
              <a:t>množení – dělením, řízkováním</a:t>
            </a:r>
            <a:endParaRPr lang="cs-CZ" dirty="0"/>
          </a:p>
          <a:p>
            <a:endParaRPr lang="cs-CZ" dirty="0"/>
          </a:p>
        </p:txBody>
      </p:sp>
      <p:pic>
        <p:nvPicPr>
          <p:cNvPr id="11266" name="Picture 2" descr="Image result for ajuga rept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010" y="3495479"/>
            <a:ext cx="3834589" cy="2869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ajuga repta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9386"/>
          <a:stretch/>
        </p:blipFill>
        <p:spPr bwMode="auto">
          <a:xfrm>
            <a:off x="4014890" y="4530007"/>
            <a:ext cx="3773120" cy="1835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ajuga rept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773" y="1326623"/>
            <a:ext cx="3266839" cy="2168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3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Alchemilla</a:t>
            </a:r>
            <a:r>
              <a:rPr lang="cs-CZ" i="1" dirty="0" smtClean="0"/>
              <a:t> </a:t>
            </a:r>
            <a:r>
              <a:rPr lang="cs-CZ" i="1" dirty="0" err="1" smtClean="0"/>
              <a:t>mollis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Kontryhel měkký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Svěže zelené listy, velké, v přízemní růžici</a:t>
            </a:r>
          </a:p>
          <a:p>
            <a:r>
              <a:rPr lang="cs-CZ" b="1" dirty="0" smtClean="0"/>
              <a:t>Gutace – vyloučené kapky vody na listech</a:t>
            </a:r>
            <a:endParaRPr lang="cs-CZ" b="1" dirty="0"/>
          </a:p>
          <a:p>
            <a:pPr lvl="0"/>
            <a:r>
              <a:rPr lang="cs-CZ" b="1" dirty="0" smtClean="0"/>
              <a:t>květ žlutozelený hrozen </a:t>
            </a:r>
          </a:p>
          <a:p>
            <a:pPr lvl="0"/>
            <a:r>
              <a:rPr lang="cs-CZ" b="1" dirty="0" smtClean="0"/>
              <a:t>doba květu </a:t>
            </a:r>
            <a:r>
              <a:rPr lang="cs-CZ" b="1" dirty="0"/>
              <a:t>– </a:t>
            </a:r>
            <a:r>
              <a:rPr lang="cs-CZ" b="1" dirty="0" smtClean="0"/>
              <a:t>červen - červenec</a:t>
            </a:r>
            <a:endParaRPr lang="cs-CZ" dirty="0"/>
          </a:p>
          <a:p>
            <a:pPr lvl="0"/>
            <a:r>
              <a:rPr lang="cs-CZ" b="1" dirty="0"/>
              <a:t>použití – skalky, obruby, náhrada </a:t>
            </a:r>
            <a:r>
              <a:rPr lang="cs-CZ" b="1" dirty="0" smtClean="0"/>
              <a:t>trávníku</a:t>
            </a:r>
          </a:p>
          <a:p>
            <a:pPr lvl="0"/>
            <a:r>
              <a:rPr lang="cs-CZ" b="1" dirty="0" smtClean="0"/>
              <a:t>polostín</a:t>
            </a:r>
            <a:endParaRPr lang="cs-CZ" dirty="0"/>
          </a:p>
          <a:p>
            <a:pPr lvl="0"/>
            <a:r>
              <a:rPr lang="cs-CZ" b="1" dirty="0"/>
              <a:t>množení – dělením, řízkováním</a:t>
            </a:r>
            <a:endParaRPr lang="cs-CZ" dirty="0"/>
          </a:p>
          <a:p>
            <a:endParaRPr lang="cs-CZ" dirty="0"/>
          </a:p>
        </p:txBody>
      </p:sp>
      <p:pic>
        <p:nvPicPr>
          <p:cNvPr id="22530" name="Picture 2" descr="Image result for alchemilla mollis kontryh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7" b="11751"/>
          <a:stretch/>
        </p:blipFill>
        <p:spPr bwMode="auto">
          <a:xfrm>
            <a:off x="8141110" y="624110"/>
            <a:ext cx="3363502" cy="3588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e result for porost kontryh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49" y="4921967"/>
            <a:ext cx="2680277" cy="1500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Image result for porost kontryhe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8"/>
          <a:stretch/>
        </p:blipFill>
        <p:spPr bwMode="auto">
          <a:xfrm>
            <a:off x="6774426" y="4227871"/>
            <a:ext cx="4730186" cy="2195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9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Aurinia</a:t>
            </a:r>
            <a:r>
              <a:rPr lang="cs-CZ" dirty="0" smtClean="0"/>
              <a:t> </a:t>
            </a:r>
            <a:r>
              <a:rPr lang="cs-CZ" dirty="0" err="1" smtClean="0"/>
              <a:t>saxatilis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b="1" dirty="0" smtClean="0"/>
              <a:t>Tařice </a:t>
            </a:r>
            <a:r>
              <a:rPr lang="cs-CZ" b="1" dirty="0"/>
              <a:t>skalní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>
              <a:spcBef>
                <a:spcPts val="12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altLang="cs-CZ" b="1" dirty="0" smtClean="0"/>
              <a:t>Syn. </a:t>
            </a:r>
            <a:r>
              <a:rPr lang="cs-CZ" altLang="cs-CZ" b="1" i="1" dirty="0" err="1" smtClean="0"/>
              <a:t>Alyssum</a:t>
            </a:r>
            <a:r>
              <a:rPr lang="cs-CZ" altLang="cs-CZ" b="1" i="1" dirty="0" smtClean="0"/>
              <a:t> </a:t>
            </a:r>
            <a:r>
              <a:rPr lang="cs-CZ" altLang="cs-CZ" b="1" i="1" dirty="0" err="1" smtClean="0"/>
              <a:t>saxatile</a:t>
            </a:r>
            <a:endParaRPr lang="cs-CZ" altLang="cs-CZ" b="1" i="1" dirty="0" smtClean="0"/>
          </a:p>
          <a:p>
            <a:pPr lvl="0" fontAlgn="base">
              <a:spcBef>
                <a:spcPts val="12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altLang="cs-CZ" b="1" dirty="0" smtClean="0"/>
              <a:t>drobné</a:t>
            </a:r>
            <a:r>
              <a:rPr lang="cs-CZ" altLang="cs-CZ" b="1" dirty="0"/>
              <a:t>, žluté kvítky, laty</a:t>
            </a:r>
          </a:p>
          <a:p>
            <a:pPr lvl="0" fontAlgn="base">
              <a:spcBef>
                <a:spcPts val="12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altLang="cs-CZ" b="1" dirty="0"/>
              <a:t>doba květu – duben – květen</a:t>
            </a:r>
          </a:p>
          <a:p>
            <a:pPr lvl="0" fontAlgn="base">
              <a:spcBef>
                <a:spcPts val="12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altLang="cs-CZ" b="1" dirty="0"/>
              <a:t>výška – 30 cm</a:t>
            </a:r>
          </a:p>
          <a:p>
            <a:pPr lvl="0" fontAlgn="base">
              <a:spcBef>
                <a:spcPts val="12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altLang="cs-CZ" b="1" dirty="0"/>
              <a:t>použití – skalky, zídky</a:t>
            </a:r>
          </a:p>
          <a:p>
            <a:pPr lvl="0" fontAlgn="base">
              <a:spcBef>
                <a:spcPts val="12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altLang="cs-CZ" b="1" dirty="0" smtClean="0"/>
              <a:t>časté </a:t>
            </a:r>
            <a:r>
              <a:rPr lang="cs-CZ" altLang="cs-CZ" b="1" dirty="0"/>
              <a:t>zplanění</a:t>
            </a:r>
          </a:p>
          <a:p>
            <a:pPr lvl="0" fontAlgn="base">
              <a:spcBef>
                <a:spcPts val="12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altLang="cs-CZ" b="1" dirty="0"/>
              <a:t>množení </a:t>
            </a:r>
            <a:r>
              <a:rPr lang="cs-CZ" altLang="cs-CZ" b="1" dirty="0" smtClean="0"/>
              <a:t>semenem</a:t>
            </a:r>
            <a:endParaRPr lang="cs-CZ" altLang="cs-CZ" b="1" dirty="0"/>
          </a:p>
          <a:p>
            <a:endParaRPr lang="cs-CZ" dirty="0"/>
          </a:p>
        </p:txBody>
      </p:sp>
      <p:pic>
        <p:nvPicPr>
          <p:cNvPr id="12290" name="Picture 2" descr="Image result for Aurinia saxati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92" y="3383976"/>
            <a:ext cx="2483020" cy="2527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tařice skalní skal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99" y="4331262"/>
            <a:ext cx="2106613" cy="1579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alyssum auri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804" y="1255394"/>
            <a:ext cx="3040381" cy="3040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03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i="1" dirty="0" err="1"/>
              <a:t>Armeria</a:t>
            </a:r>
            <a:r>
              <a:rPr lang="cs-CZ" altLang="cs-CZ" i="1" dirty="0"/>
              <a:t> </a:t>
            </a:r>
            <a:r>
              <a:rPr lang="cs-CZ" altLang="cs-CZ" i="1" dirty="0" err="1"/>
              <a:t>maritima</a:t>
            </a:r>
            <a:r>
              <a:rPr lang="cs-CZ" altLang="cs-CZ" i="1" dirty="0"/>
              <a:t> 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b="1" dirty="0" smtClean="0"/>
              <a:t>Trávnička </a:t>
            </a:r>
            <a:r>
              <a:rPr lang="cs-CZ" altLang="cs-CZ" b="1" dirty="0"/>
              <a:t>přímořská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husté trsy čárkovitých listů</a:t>
            </a:r>
          </a:p>
          <a:p>
            <a:r>
              <a:rPr lang="cs-CZ" b="1" dirty="0"/>
              <a:t>květ – kulovitá hlávka, barva </a:t>
            </a:r>
            <a:r>
              <a:rPr lang="cs-CZ" b="1" dirty="0" smtClean="0"/>
              <a:t>růžová, červená, bílá</a:t>
            </a:r>
          </a:p>
          <a:p>
            <a:r>
              <a:rPr lang="cs-CZ" b="1" dirty="0" smtClean="0"/>
              <a:t>doba </a:t>
            </a:r>
            <a:r>
              <a:rPr lang="cs-CZ" b="1" dirty="0"/>
              <a:t>květu – květen</a:t>
            </a:r>
            <a:r>
              <a:rPr lang="cs-CZ" b="1" dirty="0" smtClean="0"/>
              <a:t>, červen</a:t>
            </a:r>
            <a:endParaRPr lang="cs-CZ" b="1" dirty="0"/>
          </a:p>
          <a:p>
            <a:r>
              <a:rPr lang="cs-CZ" b="1" dirty="0" smtClean="0"/>
              <a:t>výška 10 </a:t>
            </a:r>
            <a:r>
              <a:rPr lang="cs-CZ" b="1" dirty="0"/>
              <a:t>cm</a:t>
            </a:r>
          </a:p>
          <a:p>
            <a:r>
              <a:rPr lang="cs-CZ" b="1" dirty="0"/>
              <a:t>použití – skalky, obruby, náhrada trávníku</a:t>
            </a:r>
          </a:p>
          <a:p>
            <a:r>
              <a:rPr lang="cs-CZ" b="1" dirty="0"/>
              <a:t>požadavky – plné slunce</a:t>
            </a:r>
          </a:p>
          <a:p>
            <a:r>
              <a:rPr lang="cs-CZ" b="1" dirty="0"/>
              <a:t>množení – dělení, řízkování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3314" name="Picture 2" descr="Image result for Armeria marit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21481"/>
            <a:ext cx="3884612" cy="2589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Armeria maritim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7" r="7839" b="4457"/>
          <a:stretch/>
        </p:blipFill>
        <p:spPr bwMode="auto">
          <a:xfrm>
            <a:off x="8961437" y="1547661"/>
            <a:ext cx="2543175" cy="1545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31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i="1" dirty="0" err="1" smtClean="0"/>
              <a:t>Cerastium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tomentosum</a:t>
            </a:r>
            <a:r>
              <a:rPr lang="cs-CZ" sz="4000" i="1" dirty="0" smtClean="0"/>
              <a:t> 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b="1" dirty="0" smtClean="0"/>
              <a:t>Rožec plstnatý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stříbřité, plstnaté lístečky                                                </a:t>
            </a:r>
          </a:p>
          <a:p>
            <a:r>
              <a:rPr lang="cs-CZ" b="1" dirty="0"/>
              <a:t>květ </a:t>
            </a:r>
            <a:r>
              <a:rPr lang="cs-CZ" b="1" dirty="0" smtClean="0"/>
              <a:t>bílý</a:t>
            </a:r>
          </a:p>
          <a:p>
            <a:r>
              <a:rPr lang="cs-CZ" b="1" dirty="0" smtClean="0"/>
              <a:t>doba květu – květen, červen</a:t>
            </a:r>
            <a:endParaRPr lang="cs-CZ" b="1" dirty="0"/>
          </a:p>
          <a:p>
            <a:r>
              <a:rPr lang="cs-CZ" b="1" dirty="0"/>
              <a:t>výška 15 – 20cm</a:t>
            </a:r>
          </a:p>
          <a:p>
            <a:r>
              <a:rPr lang="cs-CZ" b="1" dirty="0"/>
              <a:t>použití – skalka, </a:t>
            </a:r>
            <a:r>
              <a:rPr lang="cs-CZ" b="1" dirty="0" smtClean="0"/>
              <a:t>zídka</a:t>
            </a:r>
            <a:r>
              <a:rPr lang="cs-CZ" b="1" dirty="0"/>
              <a:t>, náhrada trávníku</a:t>
            </a:r>
          </a:p>
          <a:p>
            <a:endParaRPr lang="cs-CZ" dirty="0"/>
          </a:p>
        </p:txBody>
      </p:sp>
      <p:pic>
        <p:nvPicPr>
          <p:cNvPr id="14338" name="Picture 2" descr="Image result for cerastium tomento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31" y="4082422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cerastium tomentos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893260"/>
            <a:ext cx="4017962" cy="4017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cerastium tomentos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4082422"/>
            <a:ext cx="1828800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8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1" dirty="0" err="1" smtClean="0"/>
              <a:t>Convallaria</a:t>
            </a:r>
            <a:r>
              <a:rPr lang="cs-CZ" i="1" dirty="0" smtClean="0"/>
              <a:t> </a:t>
            </a:r>
            <a:r>
              <a:rPr lang="cs-CZ" i="1" dirty="0" err="1" smtClean="0"/>
              <a:t>majalis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Konvalinka vonná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bílé, zvonkovité vonné květy, </a:t>
            </a:r>
            <a:r>
              <a:rPr lang="cs-CZ" b="1" dirty="0" smtClean="0"/>
              <a:t>hrozen</a:t>
            </a:r>
          </a:p>
          <a:p>
            <a:r>
              <a:rPr lang="cs-CZ" b="1" dirty="0" smtClean="0"/>
              <a:t>doba květu – květen</a:t>
            </a:r>
          </a:p>
          <a:p>
            <a:r>
              <a:rPr lang="cs-CZ" b="1" dirty="0" smtClean="0"/>
              <a:t>výška </a:t>
            </a:r>
            <a:r>
              <a:rPr lang="cs-CZ" b="1" dirty="0"/>
              <a:t>20 cm</a:t>
            </a:r>
          </a:p>
          <a:p>
            <a:r>
              <a:rPr lang="cs-CZ" b="1" dirty="0"/>
              <a:t>použití – podrost stromů, k řezu, k rychlení</a:t>
            </a:r>
          </a:p>
          <a:p>
            <a:r>
              <a:rPr lang="cs-CZ" b="1" dirty="0"/>
              <a:t>požadavek – vlhko, polostín</a:t>
            </a:r>
          </a:p>
          <a:p>
            <a:r>
              <a:rPr lang="cs-CZ" b="1" dirty="0"/>
              <a:t>množení – dělení</a:t>
            </a:r>
          </a:p>
          <a:p>
            <a:r>
              <a:rPr lang="cs-CZ" b="1" u="sng" dirty="0"/>
              <a:t>Červené bobule i celá rostlina jsou jedovaté !!!</a:t>
            </a:r>
          </a:p>
          <a:p>
            <a:endParaRPr lang="cs-CZ" dirty="0"/>
          </a:p>
        </p:txBody>
      </p:sp>
      <p:pic>
        <p:nvPicPr>
          <p:cNvPr id="4101" name="Picture 5" descr="Image result for convallaria maja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210" y="624110"/>
            <a:ext cx="3729402" cy="2487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Image result for convallaria majal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/>
          <a:stretch/>
        </p:blipFill>
        <p:spPr bwMode="auto">
          <a:xfrm>
            <a:off x="8406580" y="3264309"/>
            <a:ext cx="3098031" cy="2646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Dianthus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Hvozdík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květ </a:t>
            </a:r>
            <a:r>
              <a:rPr lang="cs-CZ" b="1" dirty="0" smtClean="0"/>
              <a:t>bílý, růžový nebo červený</a:t>
            </a:r>
          </a:p>
          <a:p>
            <a:r>
              <a:rPr lang="cs-CZ" b="1" dirty="0" smtClean="0"/>
              <a:t>doba květu červen </a:t>
            </a:r>
            <a:r>
              <a:rPr lang="cs-CZ" b="1" dirty="0"/>
              <a:t>– srpen</a:t>
            </a:r>
          </a:p>
          <a:p>
            <a:r>
              <a:rPr lang="cs-CZ" b="1" dirty="0"/>
              <a:t>výška – 10 - 30 cm</a:t>
            </a:r>
          </a:p>
          <a:p>
            <a:r>
              <a:rPr lang="cs-CZ" b="1" dirty="0"/>
              <a:t>použití – skalka, obruby, hroby</a:t>
            </a:r>
          </a:p>
          <a:p>
            <a:r>
              <a:rPr lang="cs-CZ" b="1" dirty="0"/>
              <a:t>požadavky – slunce</a:t>
            </a:r>
          </a:p>
          <a:p>
            <a:r>
              <a:rPr lang="cs-CZ" b="1" dirty="0"/>
              <a:t>množení – semenem, </a:t>
            </a:r>
            <a:r>
              <a:rPr lang="cs-CZ" b="1" dirty="0" smtClean="0"/>
              <a:t>dělením, </a:t>
            </a:r>
            <a:r>
              <a:rPr lang="cs-CZ" b="1" dirty="0"/>
              <a:t>řízky</a:t>
            </a:r>
          </a:p>
          <a:p>
            <a:endParaRPr lang="cs-CZ" dirty="0"/>
          </a:p>
        </p:txBody>
      </p:sp>
      <p:pic>
        <p:nvPicPr>
          <p:cNvPr id="15364" name="Picture 4" descr="Image result for Dianth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2"/>
          <a:stretch/>
        </p:blipFill>
        <p:spPr bwMode="auto">
          <a:xfrm>
            <a:off x="8066052" y="624110"/>
            <a:ext cx="3438560" cy="2693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Dianth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52" y="3527302"/>
            <a:ext cx="3438560" cy="2452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age result for Dianth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4455341"/>
            <a:ext cx="2292657" cy="1524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age result for Dianthus bíl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461" y="4455341"/>
            <a:ext cx="2508998" cy="1524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26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TM02892315[[fn=Stébla]]</Template>
  <TotalTime>161</TotalTime>
  <Words>599</Words>
  <Application>Microsoft Office PowerPoint</Application>
  <PresentationFormat>Širokoúhlá obrazovka</PresentationFormat>
  <Paragraphs>146</Paragraphs>
  <Slides>20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Stébla</vt:lpstr>
      <vt:lpstr>Nízké a kobercovité trvalky</vt:lpstr>
      <vt:lpstr>použití</vt:lpstr>
      <vt:lpstr>Ajuga reptans  Zběhovec plazivý</vt:lpstr>
      <vt:lpstr>Alchemilla mollis Kontryhel měkký</vt:lpstr>
      <vt:lpstr>Aurinia saxatilis  Tařice skalní</vt:lpstr>
      <vt:lpstr>Armeria maritima  Trávnička přímořská</vt:lpstr>
      <vt:lpstr>Cerastium tomentosum  Rožec plstnatý </vt:lpstr>
      <vt:lpstr>Convallaria majalis Konvalinka vonná </vt:lpstr>
      <vt:lpstr>Dianthus Hvozdík</vt:lpstr>
      <vt:lpstr>Geranium Kakost</vt:lpstr>
      <vt:lpstr>Pachysandra terminalis Tlustonitník klasnatý</vt:lpstr>
      <vt:lpstr>Phlox subulata Plamenka šídlovitá</vt:lpstr>
      <vt:lpstr>Primula Prvosenka , petrklíč </vt:lpstr>
      <vt:lpstr>Sagina subulata Úrazník zelený</vt:lpstr>
      <vt:lpstr>Saxifraga Lomikámen </vt:lpstr>
      <vt:lpstr>Sedum Rozchodník</vt:lpstr>
      <vt:lpstr>Sempervirens Netřesk </vt:lpstr>
      <vt:lpstr>Thymus Mateřídouška</vt:lpstr>
      <vt:lpstr>Vinca  Brčál, barvínek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Nízké a Kobercovité trvalky</dc:title>
  <dc:creator>Zuzana Bukvičková</dc:creator>
  <cp:lastModifiedBy>Zuzana Bukvičková</cp:lastModifiedBy>
  <cp:revision>21</cp:revision>
  <dcterms:created xsi:type="dcterms:W3CDTF">2020-03-15T18:14:04Z</dcterms:created>
  <dcterms:modified xsi:type="dcterms:W3CDTF">2020-03-16T07:39:06Z</dcterms:modified>
</cp:coreProperties>
</file>