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78" r:id="rId4"/>
    <p:sldId id="279" r:id="rId5"/>
    <p:sldId id="280" r:id="rId6"/>
    <p:sldId id="27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56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0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916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396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9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232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22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875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89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4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13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9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79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93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0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10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5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7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EKOLOGICKÉ ZEMĚDĚLSTVÍ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Zuzana Bukvičková</a:t>
            </a:r>
            <a:endParaRPr lang="cs-CZ" dirty="0"/>
          </a:p>
        </p:txBody>
      </p:sp>
      <p:pic>
        <p:nvPicPr>
          <p:cNvPr id="1026" name="Picture 2" descr="Ekologické zemědělství poutá více uhlíku v půdě, Bio-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51" y="3657597"/>
            <a:ext cx="2115943" cy="157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kologické zemědělství dokáže Evropu uživit, potvrzuje nová studi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/>
          <a:stretch/>
        </p:blipFill>
        <p:spPr bwMode="auto">
          <a:xfrm>
            <a:off x="2692398" y="3657596"/>
            <a:ext cx="2099820" cy="157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88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Ekologické zemědělství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b="1" dirty="0"/>
              <a:t>biozemědělství</a:t>
            </a:r>
            <a:r>
              <a:rPr lang="cs-CZ" dirty="0"/>
              <a:t>, </a:t>
            </a:r>
            <a:r>
              <a:rPr lang="cs-CZ" b="1" dirty="0"/>
              <a:t>organické zemědělství</a:t>
            </a:r>
            <a:r>
              <a:rPr lang="cs-CZ" dirty="0"/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Péče o půdu, vodu, krajinu</a:t>
            </a:r>
          </a:p>
          <a:p>
            <a:r>
              <a:rPr lang="cs-CZ" dirty="0" smtClean="0"/>
              <a:t>Rozsáhlé střídání plodin</a:t>
            </a:r>
          </a:p>
          <a:p>
            <a:r>
              <a:rPr lang="cs-CZ" dirty="0" smtClean="0"/>
              <a:t>Limity pro používání pesticidů, hnojiv (pouze organická), potravinových aditiv a pomocných látek </a:t>
            </a:r>
          </a:p>
          <a:p>
            <a:r>
              <a:rPr lang="cs-CZ" dirty="0" smtClean="0"/>
              <a:t>Bez GMO (geneticky modifikovaných organismů)</a:t>
            </a:r>
          </a:p>
          <a:p>
            <a:r>
              <a:rPr lang="cs-CZ" dirty="0" smtClean="0"/>
              <a:t>Využívání místních zdrojů</a:t>
            </a:r>
          </a:p>
          <a:p>
            <a:r>
              <a:rPr lang="cs-CZ" dirty="0" smtClean="0"/>
              <a:t>Výběr odrůd rostlin a plemen u živočichů</a:t>
            </a:r>
          </a:p>
          <a:p>
            <a:r>
              <a:rPr lang="cs-CZ" dirty="0" smtClean="0"/>
              <a:t>Zvířata v chovu s výběhem, </a:t>
            </a:r>
            <a:r>
              <a:rPr lang="cs-CZ" dirty="0" err="1" smtClean="0"/>
              <a:t>welfare</a:t>
            </a:r>
            <a:r>
              <a:rPr lang="cs-CZ" dirty="0" smtClean="0"/>
              <a:t>, ekologická krmiva</a:t>
            </a:r>
          </a:p>
          <a:p>
            <a:r>
              <a:rPr lang="cs-CZ" dirty="0" smtClean="0"/>
              <a:t>ATB (antibiotika) pouze při nemoci, nikdy preventivně</a:t>
            </a:r>
          </a:p>
          <a:p>
            <a:r>
              <a:rPr lang="cs-CZ" dirty="0" smtClean="0"/>
              <a:t>Pravidelné kontroly </a:t>
            </a:r>
          </a:p>
          <a:p>
            <a:r>
              <a:rPr lang="cs-CZ" dirty="0" smtClean="0"/>
              <a:t>Značka BIO</a:t>
            </a:r>
          </a:p>
        </p:txBody>
      </p:sp>
      <p:pic>
        <p:nvPicPr>
          <p:cNvPr id="5122" name="Picture 2" descr="Ekologické zemědělství v ÚKZÚZ a projekt ProPIG (ÚKZÚZ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717" y="3538390"/>
            <a:ext cx="3477880" cy="260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73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zapsání mezi </a:t>
            </a:r>
            <a:r>
              <a:rPr lang="cs-CZ" dirty="0" err="1" smtClean="0"/>
              <a:t>ekozemědělce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Smlouva s kontrolní organizací (KEZ, ABCERT, BIOKONT CZ)</a:t>
            </a:r>
          </a:p>
          <a:p>
            <a:r>
              <a:rPr lang="cs-CZ" dirty="0" smtClean="0"/>
              <a:t>Vstupní kontrola</a:t>
            </a:r>
          </a:p>
          <a:p>
            <a:r>
              <a:rPr lang="cs-CZ" dirty="0" smtClean="0"/>
              <a:t>Registrace na </a:t>
            </a:r>
            <a:r>
              <a:rPr lang="cs-CZ" dirty="0" err="1" smtClean="0"/>
              <a:t>Mze</a:t>
            </a:r>
            <a:r>
              <a:rPr lang="cs-CZ" dirty="0" smtClean="0"/>
              <a:t> (ministerstvu zemědělství)</a:t>
            </a:r>
          </a:p>
          <a:p>
            <a:r>
              <a:rPr lang="cs-CZ" dirty="0" smtClean="0"/>
              <a:t>Následuje přechodné období (2 roky, 3 roky u vinic a ovoce), kdy „</a:t>
            </a:r>
            <a:r>
              <a:rPr lang="cs-CZ" dirty="0" err="1" smtClean="0"/>
              <a:t>ekozemědělec</a:t>
            </a:r>
            <a:r>
              <a:rPr lang="cs-CZ" dirty="0" smtClean="0"/>
              <a:t>“ musí hospodařit podle zákona ekologického zemědělství, ale nemá nárok na dotace a nemůže používat značku bio.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50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získat dotace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Pozemky v LPIS</a:t>
            </a:r>
          </a:p>
          <a:p>
            <a:r>
              <a:rPr lang="cs-CZ" dirty="0" smtClean="0"/>
              <a:t>Registrace jako </a:t>
            </a:r>
            <a:r>
              <a:rPr lang="cs-CZ" dirty="0" err="1" smtClean="0"/>
              <a:t>ekozemědělec</a:t>
            </a:r>
            <a:endParaRPr lang="cs-CZ" dirty="0" smtClean="0"/>
          </a:p>
          <a:p>
            <a:r>
              <a:rPr lang="cs-CZ" dirty="0" smtClean="0"/>
              <a:t>Zažádat o zařazení do programu</a:t>
            </a:r>
          </a:p>
          <a:p>
            <a:r>
              <a:rPr lang="cs-CZ" dirty="0" smtClean="0"/>
              <a:t>Zavázat se na minimálně 5 let</a:t>
            </a:r>
          </a:p>
          <a:p>
            <a:r>
              <a:rPr lang="cs-CZ" dirty="0" smtClean="0"/>
              <a:t>Plnit zákonem dané podmínky (242/2010 Sb. O ekologickém zemědělství a nařízení EU)</a:t>
            </a:r>
          </a:p>
          <a:p>
            <a:r>
              <a:rPr lang="cs-CZ" dirty="0" smtClean="0"/>
              <a:t>Nejdříve po 2 – 3 letech po registraci (přechodné období)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146" name="Picture 2" descr="The Importance of OPM . . . - Ugly Old Goat -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73" y="1931110"/>
            <a:ext cx="4330461" cy="24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29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Biopotraviny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517971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 kontrolovaných a certifikovaných zdrojů ekologického zemědělství</a:t>
            </a:r>
          </a:p>
          <a:p>
            <a:r>
              <a:rPr lang="cs-CZ" dirty="0" smtClean="0"/>
              <a:t>Bez umělých barviv, aromat, konzervačních látek a dalších „éček“</a:t>
            </a:r>
          </a:p>
          <a:p>
            <a:r>
              <a:rPr lang="cs-CZ" dirty="0" smtClean="0"/>
              <a:t>Bez nešetrných úprav (ionizace apod.)</a:t>
            </a:r>
          </a:p>
          <a:p>
            <a:r>
              <a:rPr lang="cs-CZ" dirty="0" smtClean="0"/>
              <a:t>Bez GMO </a:t>
            </a:r>
          </a:p>
          <a:p>
            <a:r>
              <a:rPr lang="cs-CZ" dirty="0" smtClean="0"/>
              <a:t>Vysoká kvalita</a:t>
            </a:r>
          </a:p>
          <a:p>
            <a:r>
              <a:rPr lang="cs-CZ" dirty="0" smtClean="0"/>
              <a:t>Označené BIO</a:t>
            </a:r>
          </a:p>
          <a:p>
            <a:r>
              <a:rPr lang="cs-CZ" dirty="0" smtClean="0"/>
              <a:t>Povolení takto značit potraviny až po „přechodném období“</a:t>
            </a:r>
            <a:endParaRPr lang="cs-CZ" dirty="0"/>
          </a:p>
        </p:txBody>
      </p:sp>
      <p:pic>
        <p:nvPicPr>
          <p:cNvPr id="3074" name="Picture 2" descr="Internetový portál bezpečnosti potravin - Nové metodické pokyn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98" y="3457506"/>
            <a:ext cx="3709299" cy="195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ŘEHLED: Nejpoužívanější značky kvality potravin v Česku - iDNES.c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3" r="47305" b="23366"/>
          <a:stretch/>
        </p:blipFill>
        <p:spPr bwMode="auto">
          <a:xfrm>
            <a:off x="1295402" y="741871"/>
            <a:ext cx="2810772" cy="154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ŘEHLED: Nejpoužívanější značky kvality potravin v Česku - iDNES.c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4" t="23145" r="-162" b="22454"/>
          <a:stretch/>
        </p:blipFill>
        <p:spPr bwMode="auto">
          <a:xfrm>
            <a:off x="8370492" y="741871"/>
            <a:ext cx="2526105" cy="154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2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BIOpotraviny</a:t>
            </a:r>
            <a:r>
              <a:rPr lang="cs-CZ" dirty="0"/>
              <a:t> v ČESKU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objem </a:t>
            </a:r>
            <a:r>
              <a:rPr lang="cs-CZ" dirty="0"/>
              <a:t>spotřeby ročně 0,7% </a:t>
            </a:r>
            <a:r>
              <a:rPr lang="cs-CZ" dirty="0" smtClean="0"/>
              <a:t>		(</a:t>
            </a:r>
            <a:r>
              <a:rPr lang="cs-CZ" dirty="0"/>
              <a:t>v Rakousku 7%) </a:t>
            </a:r>
            <a:endParaRPr lang="cs-CZ" dirty="0" smtClean="0"/>
          </a:p>
          <a:p>
            <a:r>
              <a:rPr lang="cs-CZ" dirty="0" smtClean="0"/>
              <a:t>prodejci</a:t>
            </a:r>
            <a:r>
              <a:rPr lang="cs-CZ" dirty="0"/>
              <a:t>: 66% super/hypermarkety, </a:t>
            </a:r>
            <a:r>
              <a:rPr lang="cs-CZ" dirty="0" smtClean="0"/>
              <a:t>19</a:t>
            </a:r>
            <a:r>
              <a:rPr lang="cs-CZ" dirty="0"/>
              <a:t>% </a:t>
            </a:r>
            <a:r>
              <a:rPr lang="cs-CZ" dirty="0" err="1"/>
              <a:t>spec.obchody</a:t>
            </a:r>
            <a:r>
              <a:rPr lang="cs-CZ" dirty="0" smtClean="0"/>
              <a:t>, výrazně dovozové</a:t>
            </a:r>
          </a:p>
          <a:p>
            <a:r>
              <a:rPr lang="cs-CZ" b="1" dirty="0" smtClean="0"/>
              <a:t>farmy pouze </a:t>
            </a:r>
            <a:r>
              <a:rPr lang="cs-CZ" b="1" dirty="0"/>
              <a:t>6% </a:t>
            </a:r>
            <a:endParaRPr lang="cs-CZ" b="1" dirty="0" smtClean="0"/>
          </a:p>
          <a:p>
            <a:r>
              <a:rPr lang="cs-CZ" dirty="0" smtClean="0"/>
              <a:t>Hlavní produkty - mléčné </a:t>
            </a:r>
            <a:r>
              <a:rPr lang="cs-CZ" dirty="0"/>
              <a:t>výrobky, dětská výživa, ovoce/zelenina </a:t>
            </a:r>
            <a:endParaRPr lang="cs-CZ" dirty="0" smtClean="0"/>
          </a:p>
          <a:p>
            <a:r>
              <a:rPr lang="cs-CZ" dirty="0" smtClean="0"/>
              <a:t>BIO </a:t>
            </a:r>
            <a:r>
              <a:rPr lang="cs-CZ" dirty="0"/>
              <a:t>na 11% zemědělské půdy, z toho ale 83% </a:t>
            </a:r>
            <a:r>
              <a:rPr lang="cs-CZ" dirty="0" err="1"/>
              <a:t>biotráva</a:t>
            </a:r>
            <a:r>
              <a:rPr lang="cs-CZ" dirty="0"/>
              <a:t> </a:t>
            </a:r>
            <a:r>
              <a:rPr lang="cs-CZ" dirty="0" smtClean="0"/>
              <a:t>(krmivo pro ekologické chovy)</a:t>
            </a:r>
          </a:p>
          <a:p>
            <a:r>
              <a:rPr lang="cs-CZ" dirty="0" smtClean="0"/>
              <a:t>Dotace </a:t>
            </a:r>
            <a:r>
              <a:rPr lang="cs-CZ" dirty="0"/>
              <a:t>státu: </a:t>
            </a:r>
            <a:r>
              <a:rPr lang="cs-CZ" dirty="0" smtClean="0"/>
              <a:t>		1-2.500 </a:t>
            </a:r>
            <a:r>
              <a:rPr lang="cs-CZ" dirty="0"/>
              <a:t>Kč/ha </a:t>
            </a:r>
            <a:r>
              <a:rPr lang="cs-CZ" dirty="0" err="1"/>
              <a:t>biotrávy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				4 </a:t>
            </a:r>
            <a:r>
              <a:rPr lang="cs-CZ" dirty="0"/>
              <a:t>000 Kč/ha orná půda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				15 </a:t>
            </a:r>
            <a:r>
              <a:rPr lang="cs-CZ" dirty="0"/>
              <a:t>000 Kč/ha </a:t>
            </a:r>
            <a:r>
              <a:rPr lang="cs-CZ" dirty="0" smtClean="0"/>
              <a:t>zelenina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25 </a:t>
            </a:r>
            <a:r>
              <a:rPr lang="cs-CZ" dirty="0"/>
              <a:t>000 Kč/ha vinohrady, ovocné sady </a:t>
            </a:r>
          </a:p>
        </p:txBody>
      </p:sp>
      <p:pic>
        <p:nvPicPr>
          <p:cNvPr id="4098" name="Picture 2" descr="Ekologické centrum Kralupy nad Vltav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5" y="913120"/>
            <a:ext cx="2538225" cy="143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odukty | BIO farma Miroslav Hor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05" y="4307421"/>
            <a:ext cx="2875771" cy="191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841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</TotalTime>
  <Words>235</Words>
  <Application>Microsoft Office PowerPoint</Application>
  <PresentationFormat>Širokoúhlá obrazovka</PresentationFormat>
  <Paragraphs>44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Organický</vt:lpstr>
      <vt:lpstr>EKOLOGICKÉ ZEMĚDĚLSTVÍ</vt:lpstr>
      <vt:lpstr>Ekologické zemědělství  (biozemědělství, organické zemědělství) </vt:lpstr>
      <vt:lpstr>Podmínky zapsání mezi ekozemědělce:</vt:lpstr>
      <vt:lpstr>Jak získat dotace</vt:lpstr>
      <vt:lpstr>Biopotraviny</vt:lpstr>
      <vt:lpstr>BIOpotraviny v ČESKU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EKOLOGICKÉ ZEMĚDĚLSTVÍ</dc:title>
  <dc:creator>Zuzana Bukvičková</dc:creator>
  <cp:lastModifiedBy>Zuzana Bukvičková</cp:lastModifiedBy>
  <cp:revision>9</cp:revision>
  <dcterms:created xsi:type="dcterms:W3CDTF">2020-05-17T17:02:56Z</dcterms:created>
  <dcterms:modified xsi:type="dcterms:W3CDTF">2020-05-17T18:48:42Z</dcterms:modified>
</cp:coreProperties>
</file>