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58" r:id="rId5"/>
    <p:sldId id="264" r:id="rId6"/>
    <p:sldId id="265" r:id="rId7"/>
    <p:sldId id="266" r:id="rId8"/>
    <p:sldId id="260" r:id="rId9"/>
    <p:sldId id="259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AE4199-CD11-475F-8446-FAC679E96F5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1AB09E-43B9-4367-B587-42C5878F10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E4199-CD11-475F-8446-FAC679E96F5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AB09E-43B9-4367-B587-42C5878F10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AE4199-CD11-475F-8446-FAC679E96F5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1AB09E-43B9-4367-B587-42C5878F10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E4199-CD11-475F-8446-FAC679E96F5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AB09E-43B9-4367-B587-42C5878F10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E4199-CD11-475F-8446-FAC679E96F5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1AB09E-43B9-4367-B587-42C5878F10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E4199-CD11-475F-8446-FAC679E96F5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AB09E-43B9-4367-B587-42C5878F10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E4199-CD11-475F-8446-FAC679E96F5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AB09E-43B9-4367-B587-42C5878F10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E4199-CD11-475F-8446-FAC679E96F5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AB09E-43B9-4367-B587-42C5878F10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E4199-CD11-475F-8446-FAC679E96F5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AB09E-43B9-4367-B587-42C5878F10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E4199-CD11-475F-8446-FAC679E96F5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AB09E-43B9-4367-B587-42C5878F10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E4199-CD11-475F-8446-FAC679E96F5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AB09E-43B9-4367-B587-42C5878F10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AE4199-CD11-475F-8446-FAC679E96F53}" type="datetimeFigureOut">
              <a:rPr lang="cs-CZ" smtClean="0"/>
              <a:pPr/>
              <a:t>26.3.2012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1AB09E-43B9-4367-B587-42C5878F10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K&#345;es&#357;anstv&#237;" TargetMode="External"/><Relationship Id="rId3" Type="http://schemas.openxmlformats.org/officeDocument/2006/relationships/hyperlink" Target="http://cs.wikipedia.org/wiki/Fanatismus" TargetMode="External"/><Relationship Id="rId7" Type="http://schemas.openxmlformats.org/officeDocument/2006/relationships/hyperlink" Target="http://www.google.com/imgres?q=hinduismus" TargetMode="External"/><Relationship Id="rId2" Type="http://schemas.openxmlformats.org/officeDocument/2006/relationships/hyperlink" Target="http://images.google.com/imgres?q=c&#237;rke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q=chr&#225;m+sv+v&#237;ta" TargetMode="External"/><Relationship Id="rId11" Type="http://schemas.openxmlformats.org/officeDocument/2006/relationships/hyperlink" Target="http://cs.wikipedia.org/wiki/Judaismus" TargetMode="External"/><Relationship Id="rId5" Type="http://schemas.openxmlformats.org/officeDocument/2006/relationships/hyperlink" Target="http://vera-tydlitatova.eblog.cz/nabozensky-fanatismus-je-opakem-nikoli-ateismu-ale-viry" TargetMode="External"/><Relationship Id="rId10" Type="http://schemas.openxmlformats.org/officeDocument/2006/relationships/hyperlink" Target="http://cs.wikipedia.org/wiki/Isl&#225;m" TargetMode="External"/><Relationship Id="rId4" Type="http://schemas.openxmlformats.org/officeDocument/2006/relationships/hyperlink" Target="http://cs.wikipedia.org/wiki/Manipulace" TargetMode="External"/><Relationship Id="rId9" Type="http://schemas.openxmlformats.org/officeDocument/2006/relationships/hyperlink" Target="http://cs.wikipedia.org/wiki/Taoism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1800" y="548681"/>
            <a:ext cx="6192688" cy="2952328"/>
          </a:xfrm>
        </p:spPr>
        <p:txBody>
          <a:bodyPr>
            <a:normAutofit/>
          </a:bodyPr>
          <a:lstStyle/>
          <a:p>
            <a:r>
              <a:rPr lang="cs-CZ" sz="7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N</a:t>
            </a:r>
            <a:r>
              <a:rPr lang="cs-CZ" sz="72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áboženství</a:t>
            </a: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b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cs-CZ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 fanatismus</a:t>
            </a:r>
            <a:endParaRPr lang="cs-CZ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03848" y="3789040"/>
            <a:ext cx="5760640" cy="2808312"/>
          </a:xfrm>
        </p:spPr>
        <p:txBody>
          <a:bodyPr/>
          <a:lstStyle/>
          <a:p>
            <a:r>
              <a:rPr lang="cs-CZ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Člověk a zdraví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/>
              <a:t>Bc.Cuperová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089808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Náboženství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3140968"/>
            <a:ext cx="8208912" cy="33147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J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e pojem pro jednání, symboly a představy, kterými různá společenství vyjadřují životní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 osobní vztah k mimosmyslové zkušenosti.</a:t>
            </a:r>
          </a:p>
          <a:p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Každé náboženství má své společné rituály</a:t>
            </a:r>
            <a:r>
              <a:rPr lang="cs-CZ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nebo bohoslužby.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2565142" cy="354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880320" cy="2066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491121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3960440" cy="216024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Víra 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Věřící </a:t>
            </a:r>
            <a:br>
              <a:rPr lang="cs-CZ" dirty="0" smtClean="0"/>
            </a:br>
            <a:r>
              <a:rPr lang="cs-CZ" dirty="0" smtClean="0"/>
              <a:t>člověk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3429000"/>
            <a:ext cx="7920880" cy="3600400"/>
          </a:xfrm>
        </p:spPr>
        <p:txBody>
          <a:bodyPr>
            <a:normAutofit fontScale="85000" lnSpcReduction="20000"/>
          </a:bodyPr>
          <a:lstStyle/>
          <a:p>
            <a:r>
              <a:rPr lang="cs-CZ" sz="3600" b="1" u="sng" dirty="0" smtClean="0">
                <a:solidFill>
                  <a:srgbClr val="0070C0"/>
                </a:solidFill>
              </a:rPr>
              <a:t>Víra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>
                <a:solidFill>
                  <a:srgbClr val="0070C0"/>
                </a:solidFill>
              </a:rPr>
              <a:t>je schopnost lidského ducha vnímat </a:t>
            </a:r>
            <a:r>
              <a:rPr lang="cs-CZ" sz="3600" b="1" dirty="0" smtClean="0">
                <a:solidFill>
                  <a:srgbClr val="0070C0"/>
                </a:solidFill>
              </a:rPr>
              <a:t>mimosmyslové skutečnosti</a:t>
            </a:r>
          </a:p>
          <a:p>
            <a:r>
              <a:rPr lang="cs-CZ" sz="3600" b="1" dirty="0" smtClean="0">
                <a:solidFill>
                  <a:srgbClr val="FF3300"/>
                </a:solidFill>
              </a:rPr>
              <a:t>Ten</a:t>
            </a:r>
            <a:r>
              <a:rPr lang="cs-CZ" sz="3600" b="1" dirty="0">
                <a:solidFill>
                  <a:srgbClr val="FF3300"/>
                </a:solidFill>
              </a:rPr>
              <a:t>, kdo je </a:t>
            </a:r>
            <a:r>
              <a:rPr lang="cs-CZ" sz="3600" b="1" u="sng" dirty="0">
                <a:solidFill>
                  <a:srgbClr val="FF3300"/>
                </a:solidFill>
              </a:rPr>
              <a:t>věřící</a:t>
            </a:r>
            <a:r>
              <a:rPr lang="cs-CZ" sz="3600" b="1" dirty="0">
                <a:solidFill>
                  <a:srgbClr val="FF3300"/>
                </a:solidFill>
              </a:rPr>
              <a:t>, raději než náboženství používá slovo víra</a:t>
            </a:r>
            <a:r>
              <a:rPr lang="cs-CZ" sz="3600" b="1" dirty="0" smtClean="0">
                <a:solidFill>
                  <a:srgbClr val="FF3300"/>
                </a:solidFill>
              </a:rPr>
              <a:t>. Může </a:t>
            </a:r>
            <a:r>
              <a:rPr lang="cs-CZ" sz="3600" b="1" dirty="0">
                <a:solidFill>
                  <a:srgbClr val="FF3300"/>
                </a:solidFill>
              </a:rPr>
              <a:t>mít </a:t>
            </a:r>
            <a:r>
              <a:rPr lang="cs-CZ" sz="3600" b="1" dirty="0" smtClean="0">
                <a:solidFill>
                  <a:srgbClr val="FF3300"/>
                </a:solidFill>
              </a:rPr>
              <a:t>i svou </a:t>
            </a:r>
            <a:r>
              <a:rPr lang="cs-CZ" sz="3600" b="1" dirty="0">
                <a:solidFill>
                  <a:srgbClr val="FF3300"/>
                </a:solidFill>
              </a:rPr>
              <a:t>vlastní </a:t>
            </a:r>
            <a:r>
              <a:rPr lang="cs-CZ" sz="3600" b="1" dirty="0" smtClean="0">
                <a:solidFill>
                  <a:srgbClr val="FF3300"/>
                </a:solidFill>
              </a:rPr>
              <a:t>víru a nepatřit do žádného společenství.</a:t>
            </a:r>
            <a:endParaRPr lang="cs-CZ" sz="3600" b="1" dirty="0" smtClean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 flipH="1">
            <a:off x="5220072" y="738414"/>
            <a:ext cx="936104" cy="386330"/>
          </a:xfrm>
        </p:spPr>
        <p:txBody>
          <a:bodyPr>
            <a:normAutofit fontScale="85000" lnSpcReduction="20000"/>
          </a:bodyPr>
          <a:lstStyle/>
          <a:p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60648"/>
            <a:ext cx="442334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72607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54162"/>
          </a:xfrm>
        </p:spPr>
        <p:txBody>
          <a:bodyPr>
            <a:normAutofit/>
          </a:bodyPr>
          <a:lstStyle/>
          <a:p>
            <a:r>
              <a:rPr lang="cs-CZ" b="1" dirty="0"/>
              <a:t>Druhy </a:t>
            </a:r>
            <a:r>
              <a:rPr lang="cs-CZ" b="1" dirty="0" smtClean="0"/>
              <a:t>náboženství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688632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2000" b="1" u="sng" dirty="0" smtClean="0">
                <a:solidFill>
                  <a:schemeClr val="accent5">
                    <a:lumMod val="75000"/>
                  </a:schemeClr>
                </a:solidFill>
              </a:rPr>
              <a:t>Křesťanství</a:t>
            </a:r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                                                                  </a:t>
            </a:r>
            <a:r>
              <a:rPr lang="cs-CZ" sz="2000" b="1" u="sng" dirty="0" smtClean="0">
                <a:solidFill>
                  <a:srgbClr val="FF0000"/>
                </a:solidFill>
              </a:rPr>
              <a:t> Islám </a:t>
            </a:r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b="1" u="sng" dirty="0" smtClean="0">
                <a:solidFill>
                  <a:srgbClr val="0070C0"/>
                </a:solidFill>
              </a:rPr>
              <a:t>Judaismus – židovství</a:t>
            </a:r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                                                                  </a:t>
            </a:r>
            <a:r>
              <a:rPr lang="cs-CZ" sz="2000" b="1" u="sng" dirty="0" smtClean="0">
                <a:solidFill>
                  <a:srgbClr val="00B050"/>
                </a:solidFill>
              </a:rPr>
              <a:t>Hinduismus</a:t>
            </a:r>
            <a:r>
              <a:rPr lang="cs-CZ" sz="2000" b="1" dirty="0" smtClean="0"/>
              <a:t> </a:t>
            </a:r>
            <a:endParaRPr lang="cs-CZ" sz="2000" b="1" dirty="0"/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b="1" u="sng" dirty="0" smtClean="0">
                <a:solidFill>
                  <a:schemeClr val="accent6">
                    <a:lumMod val="75000"/>
                  </a:schemeClr>
                </a:solidFill>
              </a:rPr>
              <a:t>Budhismus</a:t>
            </a:r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                                             </a:t>
            </a:r>
            <a:r>
              <a:rPr lang="cs-CZ" sz="2000" b="1" u="sng" dirty="0" smtClean="0">
                <a:solidFill>
                  <a:srgbClr val="FF3300"/>
                </a:solidFill>
              </a:rPr>
              <a:t>Taoismus</a:t>
            </a:r>
          </a:p>
          <a:p>
            <a:endParaRPr lang="cs-CZ" sz="1800" dirty="0" smtClean="0"/>
          </a:p>
          <a:p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Ústava </a:t>
            </a:r>
            <a:r>
              <a:rPr lang="cs-CZ" sz="1800" dirty="0"/>
              <a:t>zajišťuje svobodu vyznání a také další zákony přispívají k obecně svobodnému praktikování náboženství.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5050" y="1169977"/>
            <a:ext cx="1777220" cy="1182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748" y="1663834"/>
            <a:ext cx="1826767" cy="139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6617" y="2777303"/>
            <a:ext cx="1728192" cy="129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424541"/>
            <a:ext cx="1304707" cy="169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3208" y="4274438"/>
            <a:ext cx="1595114" cy="1500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1705695" cy="127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4582928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3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1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4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32617"/>
            <a:ext cx="7447728" cy="1143000"/>
          </a:xfrm>
        </p:spPr>
        <p:txBody>
          <a:bodyPr/>
          <a:lstStyle/>
          <a:p>
            <a:r>
              <a:rPr lang="cs-CZ" dirty="0" smtClean="0"/>
              <a:t>Křesťanství         taoismus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3798128" cy="4896544"/>
          </a:xfrm>
        </p:spPr>
        <p:txBody>
          <a:bodyPr>
            <a:normAutofit fontScale="85000" lnSpcReduction="20000"/>
          </a:bodyPr>
          <a:lstStyle/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Křesťanství</a:t>
            </a:r>
            <a:r>
              <a:rPr lang="cs-CZ" sz="4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</a:rPr>
              <a:t>je </a:t>
            </a: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soustředěno kolem života a učení </a:t>
            </a:r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</a:rPr>
              <a:t>Ježíše</a:t>
            </a:r>
            <a:endParaRPr lang="cs-CZ" sz="4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sz="4000" b="1" dirty="0" smtClean="0"/>
          </a:p>
          <a:p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</a:rPr>
              <a:t>ůsobení Ježíše a </a:t>
            </a: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počátky křesťanství zachycuje Nový zákon, mladší část </a:t>
            </a:r>
            <a:r>
              <a:rPr lang="cs-CZ" sz="4000" b="1" dirty="0" smtClean="0">
                <a:solidFill>
                  <a:schemeClr val="accent5">
                    <a:lumMod val="75000"/>
                  </a:schemeClr>
                </a:solidFill>
              </a:rPr>
              <a:t>Bible</a:t>
            </a:r>
            <a:r>
              <a:rPr lang="cs-CZ" sz="4000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003888" y="1700808"/>
            <a:ext cx="3880480" cy="4680519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FF3300"/>
                </a:solidFill>
              </a:rPr>
              <a:t>Taoismus</a:t>
            </a:r>
            <a:r>
              <a:rPr lang="cs-CZ" sz="3200" dirty="0">
                <a:solidFill>
                  <a:srgbClr val="FF3300"/>
                </a:solidFill>
              </a:rPr>
              <a:t> </a:t>
            </a:r>
            <a:r>
              <a:rPr lang="cs-CZ" sz="3200" b="1" dirty="0" smtClean="0">
                <a:solidFill>
                  <a:srgbClr val="FF3300"/>
                </a:solidFill>
              </a:rPr>
              <a:t>znamená </a:t>
            </a:r>
            <a:r>
              <a:rPr lang="cs-CZ" sz="3200" b="1" dirty="0">
                <a:solidFill>
                  <a:srgbClr val="FF3300"/>
                </a:solidFill>
              </a:rPr>
              <a:t>„cesta</a:t>
            </a:r>
            <a:r>
              <a:rPr lang="cs-CZ" sz="3200" b="1" dirty="0" smtClean="0">
                <a:solidFill>
                  <a:srgbClr val="FF3300"/>
                </a:solidFill>
              </a:rPr>
              <a:t>“</a:t>
            </a:r>
          </a:p>
          <a:p>
            <a:pPr>
              <a:buNone/>
            </a:pPr>
            <a:r>
              <a:rPr lang="cs-CZ" sz="3200" b="1" dirty="0" smtClean="0">
                <a:solidFill>
                  <a:srgbClr val="FF3300"/>
                </a:solidFill>
              </a:rPr>
              <a:t>  Nad </a:t>
            </a:r>
            <a:r>
              <a:rPr lang="cs-CZ" sz="3200" b="1" dirty="0">
                <a:solidFill>
                  <a:srgbClr val="FF3300"/>
                </a:solidFill>
              </a:rPr>
              <a:t>všemi </a:t>
            </a:r>
            <a:r>
              <a:rPr lang="cs-CZ" sz="3200" b="1" dirty="0" smtClean="0">
                <a:solidFill>
                  <a:srgbClr val="FF3300"/>
                </a:solidFill>
              </a:rPr>
              <a:t>bohy </a:t>
            </a:r>
            <a:r>
              <a:rPr lang="cs-CZ" sz="3200" b="1" dirty="0">
                <a:solidFill>
                  <a:srgbClr val="FF3300"/>
                </a:solidFill>
              </a:rPr>
              <a:t>stojí </a:t>
            </a:r>
            <a:r>
              <a:rPr lang="cs-CZ" sz="3200" b="1" dirty="0" err="1" smtClean="0">
                <a:solidFill>
                  <a:srgbClr val="FF3300"/>
                </a:solidFill>
              </a:rPr>
              <a:t>Lao</a:t>
            </a:r>
            <a:r>
              <a:rPr lang="cs-CZ" sz="3200" b="1" dirty="0" smtClean="0">
                <a:solidFill>
                  <a:srgbClr val="FF3300"/>
                </a:solidFill>
              </a:rPr>
              <a:t>-c</a:t>
            </a:r>
          </a:p>
          <a:p>
            <a:endParaRPr lang="cs-CZ" sz="3200" b="1" dirty="0" smtClean="0">
              <a:solidFill>
                <a:srgbClr val="FF3300"/>
              </a:solidFill>
            </a:endParaRPr>
          </a:p>
          <a:p>
            <a:r>
              <a:rPr lang="cs-CZ" sz="3200" b="1" dirty="0">
                <a:solidFill>
                  <a:srgbClr val="FF3300"/>
                </a:solidFill>
              </a:rPr>
              <a:t>V taoismu </a:t>
            </a:r>
            <a:r>
              <a:rPr lang="cs-CZ" sz="3200" b="1" dirty="0" smtClean="0">
                <a:solidFill>
                  <a:srgbClr val="FF3300"/>
                </a:solidFill>
              </a:rPr>
              <a:t>nalezneme </a:t>
            </a:r>
            <a:r>
              <a:rPr lang="cs-CZ" sz="3200" b="1" dirty="0">
                <a:solidFill>
                  <a:srgbClr val="FF3300"/>
                </a:solidFill>
              </a:rPr>
              <a:t>prvky magie, alchymie a šamanismu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5203"/>
            <a:ext cx="1296144" cy="130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413"/>
            <a:ext cx="105722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8727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000"/>
                            </p:stCondLst>
                            <p:childTnLst>
                              <p:par>
                                <p:cTn id="4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Islám                 hinduismus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726120" cy="4525963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Je náboženství </a:t>
            </a:r>
            <a:r>
              <a:rPr lang="cs-CZ" sz="3200" b="1" dirty="0">
                <a:solidFill>
                  <a:srgbClr val="FF0000"/>
                </a:solidFill>
              </a:rPr>
              <a:t>založené na učení proroka </a:t>
            </a:r>
            <a:r>
              <a:rPr lang="cs-CZ" sz="3200" b="1" dirty="0" smtClean="0">
                <a:solidFill>
                  <a:srgbClr val="FF0000"/>
                </a:solidFill>
              </a:rPr>
              <a:t>Muhammada</a:t>
            </a:r>
          </a:p>
          <a:p>
            <a:r>
              <a:rPr lang="cs-CZ" sz="3200" b="1" dirty="0" smtClean="0">
                <a:solidFill>
                  <a:srgbClr val="FF0000"/>
                </a:solidFill>
              </a:rPr>
              <a:t>Stoupenec </a:t>
            </a:r>
            <a:r>
              <a:rPr lang="cs-CZ" sz="3200" b="1" dirty="0">
                <a:solidFill>
                  <a:srgbClr val="FF0000"/>
                </a:solidFill>
              </a:rPr>
              <a:t>islámu se nazývá muslim, což znamená „ten, kdo se podřizuje </a:t>
            </a:r>
            <a:r>
              <a:rPr lang="cs-CZ" sz="3200" b="1" dirty="0" smtClean="0">
                <a:solidFill>
                  <a:srgbClr val="FF0000"/>
                </a:solidFill>
              </a:rPr>
              <a:t>Bohu“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921584" cy="4525963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accent3">
                    <a:lumMod val="75000"/>
                  </a:schemeClr>
                </a:solidFill>
              </a:rPr>
              <a:t>Hinduisté uctívají mnoho bohů</a:t>
            </a: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3200" b="1" dirty="0" smtClean="0">
                <a:solidFill>
                  <a:schemeClr val="accent3">
                    <a:lumMod val="75000"/>
                  </a:schemeClr>
                </a:solidFill>
              </a:rPr>
              <a:t>ale nejdůležitější je  </a:t>
            </a:r>
            <a:r>
              <a:rPr lang="cs-CZ" sz="3200" b="1" dirty="0" err="1">
                <a:solidFill>
                  <a:schemeClr val="accent3">
                    <a:lumMod val="75000"/>
                  </a:schemeClr>
                </a:solidFill>
              </a:rPr>
              <a:t>Brahma</a:t>
            </a: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sz="3200" b="1" dirty="0" err="1" smtClean="0">
                <a:solidFill>
                  <a:schemeClr val="accent3">
                    <a:lumMod val="75000"/>
                  </a:schemeClr>
                </a:solidFill>
              </a:rPr>
              <a:t>Višna</a:t>
            </a:r>
            <a:r>
              <a:rPr lang="cs-CZ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</a:rPr>
              <a:t>a Šiva. </a:t>
            </a:r>
            <a:endParaRPr lang="cs-CZ" sz="32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3200" b="1" dirty="0" smtClean="0">
                <a:solidFill>
                  <a:schemeClr val="accent3">
                    <a:lumMod val="75000"/>
                  </a:schemeClr>
                </a:solidFill>
              </a:rPr>
              <a:t>Společnou </a:t>
            </a:r>
            <a:r>
              <a:rPr lang="cs-CZ" sz="3200" b="1" dirty="0">
                <a:solidFill>
                  <a:schemeClr val="accent3">
                    <a:lumMod val="75000"/>
                  </a:schemeClr>
                </a:solidFill>
              </a:rPr>
              <a:t>vírou </a:t>
            </a:r>
            <a:r>
              <a:rPr lang="cs-CZ" sz="3200" b="1" dirty="0" smtClean="0">
                <a:solidFill>
                  <a:schemeClr val="accent3">
                    <a:lumMod val="75000"/>
                  </a:schemeClr>
                </a:solidFill>
              </a:rPr>
              <a:t>je reinkarnace -převtělování</a:t>
            </a:r>
            <a:r>
              <a:rPr lang="cs-CZ" sz="32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cs-CZ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1232148" cy="123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2270"/>
            <a:ext cx="1008112" cy="105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188082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9736" cy="1143000"/>
          </a:xfrm>
        </p:spPr>
        <p:txBody>
          <a:bodyPr/>
          <a:lstStyle/>
          <a:p>
            <a:r>
              <a:rPr lang="cs-CZ" dirty="0" smtClean="0"/>
              <a:t>Judaismus           budhismus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3870136" cy="4525963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70C0"/>
                </a:solidFill>
              </a:rPr>
              <a:t>J</a:t>
            </a:r>
            <a:r>
              <a:rPr lang="cs-CZ" sz="3200" b="1" dirty="0" smtClean="0">
                <a:solidFill>
                  <a:srgbClr val="0070C0"/>
                </a:solidFill>
              </a:rPr>
              <a:t>e náboženství </a:t>
            </a:r>
            <a:r>
              <a:rPr lang="cs-CZ" sz="3200" b="1" dirty="0">
                <a:solidFill>
                  <a:srgbClr val="0070C0"/>
                </a:solidFill>
              </a:rPr>
              <a:t>židovského národa - Izraele. </a:t>
            </a:r>
            <a:endParaRPr lang="cs-CZ" sz="3200" b="1" dirty="0" smtClean="0">
              <a:solidFill>
                <a:srgbClr val="0070C0"/>
              </a:solidFill>
            </a:endParaRPr>
          </a:p>
          <a:p>
            <a:r>
              <a:rPr lang="cs-CZ" sz="3200" b="1" dirty="0" smtClean="0">
                <a:solidFill>
                  <a:srgbClr val="0070C0"/>
                </a:solidFill>
              </a:rPr>
              <a:t>Judaista uctívá </a:t>
            </a:r>
            <a:r>
              <a:rPr lang="cs-CZ" sz="3200" b="1" dirty="0">
                <a:solidFill>
                  <a:srgbClr val="0070C0"/>
                </a:solidFill>
              </a:rPr>
              <a:t>jediného Boha. </a:t>
            </a:r>
            <a:r>
              <a:rPr lang="cs-CZ" sz="3200" b="1" dirty="0" smtClean="0">
                <a:solidFill>
                  <a:srgbClr val="0070C0"/>
                </a:solidFill>
              </a:rPr>
              <a:t>Nesmí se uctívat sochy, jiné předměty nebo místa.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506916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Je náboženský systém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vytvořený Buddhou</a:t>
            </a: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Bohové jsou  považováni za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běžné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bytosti jako lidé, pouze nás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převyšují svou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moudrostí a dlouhověkostí</a:t>
            </a:r>
            <a:r>
              <a:rPr lang="cs-CZ" b="1" dirty="0" smtClean="0"/>
              <a:t>.</a:t>
            </a:r>
          </a:p>
          <a:p>
            <a:pPr marL="0" indent="0">
              <a:buNone/>
            </a:pPr>
            <a:endParaRPr lang="cs-CZ" sz="20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145634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28497"/>
            <a:ext cx="11049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971031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4000"/>
                            </p:stCondLst>
                            <p:childTnLst>
                              <p:par>
                                <p:cTn id="3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Fanatismus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b="1" dirty="0" smtClean="0"/>
              <a:t> </a:t>
            </a:r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z latinského slova </a:t>
            </a:r>
            <a:r>
              <a:rPr lang="cs-CZ" sz="3200" b="1" i="1" dirty="0" err="1" smtClean="0">
                <a:solidFill>
                  <a:srgbClr val="00B050"/>
                </a:solidFill>
              </a:rPr>
              <a:t>fanaticu</a:t>
            </a:r>
            <a:r>
              <a:rPr lang="cs-CZ" sz="3200" b="1" dirty="0" smtClean="0"/>
              <a:t>, </a:t>
            </a:r>
            <a:r>
              <a:rPr lang="cs-CZ" sz="3200" b="1" dirty="0">
                <a:solidFill>
                  <a:schemeClr val="accent3">
                    <a:lumMod val="50000"/>
                  </a:schemeClr>
                </a:solidFill>
              </a:rPr>
              <a:t>posedlý, </a:t>
            </a:r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je </a:t>
            </a:r>
            <a:r>
              <a:rPr lang="cs-CZ" sz="3200" b="1" dirty="0">
                <a:solidFill>
                  <a:schemeClr val="accent3">
                    <a:lumMod val="50000"/>
                  </a:schemeClr>
                </a:solidFill>
              </a:rPr>
              <a:t>slepá </a:t>
            </a:r>
            <a:r>
              <a:rPr lang="cs-CZ" sz="3200" b="1" dirty="0" smtClean="0">
                <a:solidFill>
                  <a:schemeClr val="accent3">
                    <a:lumMod val="50000"/>
                  </a:schemeClr>
                </a:solidFill>
              </a:rPr>
              <a:t>víra</a:t>
            </a:r>
          </a:p>
          <a:p>
            <a:r>
              <a:rPr lang="cs-CZ" sz="3200" b="1" dirty="0" smtClean="0">
                <a:solidFill>
                  <a:schemeClr val="accent2">
                    <a:lumMod val="75000"/>
                  </a:schemeClr>
                </a:solidFill>
              </a:rPr>
              <a:t>Když se fanatik cítí být ohrožený ve svém výjimečném vztahu k Bohu, pak jeho netolerance a hněv může vést až k násilí</a:t>
            </a:r>
          </a:p>
          <a:p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  <a:t>S fanatismem bývá spojená touha </a:t>
            </a:r>
            <a:r>
              <a:rPr lang="cs-CZ" sz="3200" b="1" dirty="0">
                <a:solidFill>
                  <a:schemeClr val="accent5">
                    <a:lumMod val="75000"/>
                  </a:schemeClr>
                </a:solidFill>
              </a:rPr>
              <a:t>po </a:t>
            </a:r>
            <a:r>
              <a:rPr lang="cs-CZ" sz="3200" b="1" dirty="0" smtClean="0">
                <a:solidFill>
                  <a:schemeClr val="accent5">
                    <a:lumMod val="75000"/>
                  </a:schemeClr>
                </a:solidFill>
              </a:rPr>
              <a:t>moci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/</a:t>
            </a:r>
            <a:r>
              <a:rPr lang="cs-CZ" sz="1700" dirty="0" smtClean="0">
                <a:solidFill>
                  <a:srgbClr val="FF0000"/>
                </a:solidFill>
              </a:rPr>
              <a:t>Nelze </a:t>
            </a:r>
            <a:r>
              <a:rPr lang="cs-CZ" sz="1700" dirty="0">
                <a:solidFill>
                  <a:srgbClr val="FF0000"/>
                </a:solidFill>
              </a:rPr>
              <a:t>zapomenout na náboženské islámské fanatiky, co unesly veliká dopravní letadla plná civilistů a tato letadla zabila mnoho lidí ve dvou mrakodrapech v New </a:t>
            </a:r>
            <a:r>
              <a:rPr lang="cs-CZ" sz="1700" dirty="0" smtClean="0">
                <a:solidFill>
                  <a:srgbClr val="FF0000"/>
                </a:solidFill>
              </a:rPr>
              <a:t>York/</a:t>
            </a:r>
          </a:p>
        </p:txBody>
      </p:sp>
    </p:spTree>
    <p:extLst>
      <p:ext uri="{BB962C8B-B14F-4D97-AF65-F5344CB8AC3E}">
        <p14:creationId xmlns:p14="http://schemas.microsoft.com/office/powerpoint/2010/main" xmlns="" val="134990582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Seznam použitých odkazů</a:t>
            </a:r>
            <a:endParaRPr lang="cs-CZ" sz="1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900" dirty="0">
                <a:solidFill>
                  <a:srgbClr val="00B0F0"/>
                </a:solidFill>
                <a:hlinkClick r:id="rId2"/>
              </a:rPr>
              <a:t>http://</a:t>
            </a:r>
            <a:r>
              <a:rPr lang="cs-CZ" sz="1900" dirty="0" smtClean="0">
                <a:solidFill>
                  <a:srgbClr val="00B0F0"/>
                </a:solidFill>
                <a:hlinkClick r:id="rId2"/>
              </a:rPr>
              <a:t>cs.wikipedia.org/wiki/Náboženství</a:t>
            </a:r>
          </a:p>
          <a:p>
            <a:r>
              <a:rPr lang="cs-CZ" sz="1900" dirty="0" smtClean="0">
                <a:solidFill>
                  <a:srgbClr val="00B0F0"/>
                </a:solidFill>
                <a:hlinkClick r:id="rId2"/>
              </a:rPr>
              <a:t>http</a:t>
            </a:r>
            <a:r>
              <a:rPr lang="cs-CZ" sz="1900" dirty="0">
                <a:solidFill>
                  <a:srgbClr val="00B0F0"/>
                </a:solidFill>
                <a:hlinkClick r:id="rId2"/>
              </a:rPr>
              <a:t>://</a:t>
            </a:r>
            <a:r>
              <a:rPr lang="cs-CZ" sz="1900" dirty="0" smtClean="0">
                <a:solidFill>
                  <a:srgbClr val="00B0F0"/>
                </a:solidFill>
                <a:hlinkClick r:id="rId2"/>
              </a:rPr>
              <a:t>images.google.com/</a:t>
            </a:r>
            <a:r>
              <a:rPr lang="cs-CZ" sz="1900" dirty="0" err="1" smtClean="0">
                <a:solidFill>
                  <a:srgbClr val="00B0F0"/>
                </a:solidFill>
                <a:hlinkClick r:id="rId2"/>
              </a:rPr>
              <a:t>imgres?q</a:t>
            </a:r>
            <a:r>
              <a:rPr lang="cs-CZ" sz="1900" dirty="0" smtClean="0">
                <a:solidFill>
                  <a:srgbClr val="00B0F0"/>
                </a:solidFill>
                <a:hlinkClick r:id="rId2"/>
              </a:rPr>
              <a:t>=církev</a:t>
            </a:r>
            <a:endParaRPr lang="cs-CZ" sz="1900" dirty="0" smtClean="0">
              <a:solidFill>
                <a:srgbClr val="00B0F0"/>
              </a:solidFill>
            </a:endParaRPr>
          </a:p>
          <a:p>
            <a:r>
              <a:rPr lang="cs-CZ" sz="1900" dirty="0">
                <a:solidFill>
                  <a:srgbClr val="00B0F0"/>
                </a:solidFill>
                <a:hlinkClick r:id="rId3"/>
              </a:rPr>
              <a:t>http://</a:t>
            </a:r>
            <a:r>
              <a:rPr lang="cs-CZ" sz="1900" dirty="0" smtClean="0">
                <a:solidFill>
                  <a:srgbClr val="00B0F0"/>
                </a:solidFill>
                <a:hlinkClick r:id="rId3"/>
              </a:rPr>
              <a:t>cs.wikipedia.org/wiki/Fanatismus</a:t>
            </a:r>
            <a:endParaRPr lang="cs-CZ" sz="1900" dirty="0" smtClean="0">
              <a:solidFill>
                <a:srgbClr val="00B0F0"/>
              </a:solidFill>
            </a:endParaRPr>
          </a:p>
          <a:p>
            <a:r>
              <a:rPr lang="cs-CZ" sz="1900" dirty="0">
                <a:hlinkClick r:id="rId4"/>
              </a:rPr>
              <a:t>http://</a:t>
            </a:r>
            <a:r>
              <a:rPr lang="cs-CZ" sz="1900" dirty="0" smtClean="0">
                <a:hlinkClick r:id="rId4"/>
              </a:rPr>
              <a:t>cs.wikipedia.org/wiki/Manipulace</a:t>
            </a:r>
            <a:endParaRPr lang="cs-CZ" sz="1900" dirty="0" smtClean="0"/>
          </a:p>
          <a:p>
            <a:r>
              <a:rPr lang="cs-CZ" sz="1900" dirty="0">
                <a:hlinkClick r:id="rId5"/>
              </a:rPr>
              <a:t>http://</a:t>
            </a:r>
            <a:r>
              <a:rPr lang="cs-CZ" sz="1900" dirty="0" smtClean="0">
                <a:hlinkClick r:id="rId5"/>
              </a:rPr>
              <a:t>vera-tydlitatova.eblog.cz/nabozensky-fanatismus-je-opakem-nikoli-ateismu-ale-viry</a:t>
            </a:r>
            <a:endParaRPr lang="cs-CZ" sz="1900" dirty="0" smtClean="0"/>
          </a:p>
          <a:p>
            <a:r>
              <a:rPr lang="cs-CZ" sz="1900" dirty="0">
                <a:hlinkClick r:id="rId6"/>
              </a:rPr>
              <a:t>http://</a:t>
            </a:r>
            <a:r>
              <a:rPr lang="cs-CZ" sz="1900" dirty="0" smtClean="0">
                <a:hlinkClick r:id="rId6"/>
              </a:rPr>
              <a:t>images.google.com/</a:t>
            </a:r>
            <a:r>
              <a:rPr lang="cs-CZ" sz="1900" dirty="0" err="1" smtClean="0">
                <a:hlinkClick r:id="rId6"/>
              </a:rPr>
              <a:t>imgres?q</a:t>
            </a:r>
            <a:r>
              <a:rPr lang="cs-CZ" sz="1900" dirty="0" smtClean="0">
                <a:hlinkClick r:id="rId6"/>
              </a:rPr>
              <a:t>=</a:t>
            </a:r>
            <a:r>
              <a:rPr lang="cs-CZ" sz="1900" dirty="0" err="1" smtClean="0">
                <a:hlinkClick r:id="rId6"/>
              </a:rPr>
              <a:t>chrám+sv+víta</a:t>
            </a:r>
            <a:endParaRPr lang="cs-CZ" sz="1900" dirty="0" smtClean="0"/>
          </a:p>
          <a:p>
            <a:r>
              <a:rPr lang="cs-CZ" sz="1900" dirty="0">
                <a:hlinkClick r:id="rId7"/>
              </a:rPr>
              <a:t>http://</a:t>
            </a:r>
            <a:r>
              <a:rPr lang="cs-CZ" sz="1900" dirty="0" smtClean="0">
                <a:hlinkClick r:id="rId7"/>
              </a:rPr>
              <a:t>www.google.com/imgres?q=hinduismus</a:t>
            </a:r>
            <a:endParaRPr lang="cs-CZ" sz="1900" dirty="0" smtClean="0"/>
          </a:p>
          <a:p>
            <a:r>
              <a:rPr lang="cs-CZ" sz="1900" dirty="0">
                <a:hlinkClick r:id="rId8"/>
              </a:rPr>
              <a:t>http://</a:t>
            </a:r>
            <a:r>
              <a:rPr lang="cs-CZ" sz="1900" dirty="0" smtClean="0">
                <a:hlinkClick r:id="rId8"/>
              </a:rPr>
              <a:t>cs.wikipedia.org/wiki/Křesťanství</a:t>
            </a:r>
            <a:endParaRPr lang="cs-CZ" sz="1900" dirty="0" smtClean="0"/>
          </a:p>
          <a:p>
            <a:r>
              <a:rPr lang="cs-CZ" sz="1900" dirty="0">
                <a:hlinkClick r:id="rId9"/>
              </a:rPr>
              <a:t>http://</a:t>
            </a:r>
            <a:r>
              <a:rPr lang="cs-CZ" sz="1900" dirty="0" smtClean="0">
                <a:hlinkClick r:id="rId9"/>
              </a:rPr>
              <a:t>cs.wikipedia.org/wiki/Taoismus</a:t>
            </a:r>
            <a:endParaRPr lang="cs-CZ" sz="1900" dirty="0" smtClean="0"/>
          </a:p>
          <a:p>
            <a:r>
              <a:rPr lang="cs-CZ" sz="1900" dirty="0">
                <a:hlinkClick r:id="rId10"/>
              </a:rPr>
              <a:t>http://</a:t>
            </a:r>
            <a:r>
              <a:rPr lang="cs-CZ" sz="1900" dirty="0" smtClean="0">
                <a:hlinkClick r:id="rId10"/>
              </a:rPr>
              <a:t>cs.wikipedia.org/wiki/Islám</a:t>
            </a:r>
            <a:endParaRPr lang="cs-CZ" sz="1900" dirty="0" smtClean="0"/>
          </a:p>
          <a:p>
            <a:r>
              <a:rPr lang="cs-CZ" sz="1900" dirty="0">
                <a:hlinkClick r:id="rId11"/>
              </a:rPr>
              <a:t>http://</a:t>
            </a:r>
            <a:r>
              <a:rPr lang="cs-CZ" sz="1900" dirty="0" smtClean="0">
                <a:hlinkClick r:id="rId11"/>
              </a:rPr>
              <a:t>cs.wikipedia.org/wiki/Judaismus</a:t>
            </a:r>
            <a:endParaRPr lang="cs-CZ" sz="1900" dirty="0" smtClean="0"/>
          </a:p>
          <a:p>
            <a:endParaRPr lang="cs-CZ" sz="1900" dirty="0" smtClean="0"/>
          </a:p>
          <a:p>
            <a:endParaRPr lang="cs-CZ" sz="1900" dirty="0" smtClean="0"/>
          </a:p>
          <a:p>
            <a:endParaRPr lang="cs-CZ" sz="19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9578343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238</TotalTime>
  <Words>340</Words>
  <Application>Microsoft Office PowerPoint</Application>
  <PresentationFormat>Předvádění na obrazovce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Bohatý</vt:lpstr>
      <vt:lpstr>Náboženství  a fanatismus</vt:lpstr>
      <vt:lpstr>Náboženství</vt:lpstr>
      <vt:lpstr>Víra   a Věřící  člověk</vt:lpstr>
      <vt:lpstr>Druhy náboženství </vt:lpstr>
      <vt:lpstr>Křesťanství         taoismus</vt:lpstr>
      <vt:lpstr>Islám                 hinduismus</vt:lpstr>
      <vt:lpstr>Judaismus           budhismus</vt:lpstr>
      <vt:lpstr>Fanatismus</vt:lpstr>
      <vt:lpstr>Seznam použitých odkazů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Fanatismus a náboženství</dc:title>
  <dc:creator>pc</dc:creator>
  <cp:lastModifiedBy>Radek Cuper</cp:lastModifiedBy>
  <cp:revision>28</cp:revision>
  <dcterms:created xsi:type="dcterms:W3CDTF">2012-02-10T08:50:59Z</dcterms:created>
  <dcterms:modified xsi:type="dcterms:W3CDTF">2012-03-26T20:09:58Z</dcterms:modified>
</cp:coreProperties>
</file>