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60" r:id="rId2"/>
    <p:sldId id="258" r:id="rId3"/>
    <p:sldId id="259" r:id="rId4"/>
    <p:sldId id="262" r:id="rId5"/>
    <p:sldId id="263" r:id="rId6"/>
    <p:sldId id="264" r:id="rId7"/>
    <p:sldId id="265" r:id="rId8"/>
    <p:sldId id="261" r:id="rId9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1426" y="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Nadpis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22" name="Podnadpis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42A0B21-176C-49E3-9309-F38FD4ED36D0}" type="datetimeFigureOut">
              <a:rPr lang="cs-CZ" smtClean="0"/>
              <a:t>14.03.2020</a:t>
            </a:fld>
            <a:endParaRPr lang="cs-CZ"/>
          </a:p>
        </p:txBody>
      </p:sp>
      <p:sp>
        <p:nvSpPr>
          <p:cNvPr id="20" name="Zástupný symbol pro zápatí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10" name="Zástupný symbol pro číslo snímku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D0865AF-0049-4411-86E5-2658117140F4}" type="slidenum">
              <a:rPr lang="cs-CZ" smtClean="0"/>
              <a:t>‹#›</a:t>
            </a:fld>
            <a:endParaRPr lang="cs-CZ"/>
          </a:p>
        </p:txBody>
      </p:sp>
      <p:sp>
        <p:nvSpPr>
          <p:cNvPr id="8" name="Ová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á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42A0B21-176C-49E3-9309-F38FD4ED36D0}" type="datetimeFigureOut">
              <a:rPr lang="cs-CZ" smtClean="0"/>
              <a:t>14.03.2020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D0865AF-0049-4411-86E5-2658117140F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42A0B21-176C-49E3-9309-F38FD4ED36D0}" type="datetimeFigureOut">
              <a:rPr lang="cs-CZ" smtClean="0"/>
              <a:t>14.03.2020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D0865AF-0049-4411-86E5-2658117140F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42A0B21-176C-49E3-9309-F38FD4ED36D0}" type="datetimeFigureOut">
              <a:rPr lang="cs-CZ" smtClean="0"/>
              <a:t>14.03.2020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D0865AF-0049-4411-86E5-2658117140F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42A0B21-176C-49E3-9309-F38FD4ED36D0}" type="datetimeFigureOut">
              <a:rPr lang="cs-CZ" smtClean="0"/>
              <a:t>14.03.2020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D0865AF-0049-4411-86E5-2658117140F4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Obdélník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á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á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42A0B21-176C-49E3-9309-F38FD4ED36D0}" type="datetimeFigureOut">
              <a:rPr lang="cs-CZ" smtClean="0"/>
              <a:t>14.03.2020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D0865AF-0049-4411-86E5-2658117140F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42A0B21-176C-49E3-9309-F38FD4ED36D0}" type="datetimeFigureOut">
              <a:rPr lang="cs-CZ" smtClean="0"/>
              <a:t>14.03.2020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D0865AF-0049-4411-86E5-2658117140F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42A0B21-176C-49E3-9309-F38FD4ED36D0}" type="datetimeFigureOut">
              <a:rPr lang="cs-CZ" smtClean="0"/>
              <a:t>14.03.2020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D0865AF-0049-4411-86E5-2658117140F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42A0B21-176C-49E3-9309-F38FD4ED36D0}" type="datetimeFigureOut">
              <a:rPr lang="cs-CZ" smtClean="0"/>
              <a:t>14.03.2020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D0865AF-0049-4411-86E5-2658117140F4}" type="slidenum">
              <a:rPr lang="cs-CZ" smtClean="0"/>
              <a:t>‹#›</a:t>
            </a:fld>
            <a:endParaRPr lang="cs-CZ"/>
          </a:p>
        </p:txBody>
      </p:sp>
      <p:sp>
        <p:nvSpPr>
          <p:cNvPr id="6" name="Obdélník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42A0B21-176C-49E3-9309-F38FD4ED36D0}" type="datetimeFigureOut">
              <a:rPr lang="cs-CZ" smtClean="0"/>
              <a:t>14.03.2020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D0865AF-0049-4411-86E5-2658117140F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42A0B21-176C-49E3-9309-F38FD4ED36D0}" type="datetimeFigureOut">
              <a:rPr lang="cs-CZ" smtClean="0"/>
              <a:t>14.03.2020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D0865AF-0049-4411-86E5-2658117140F4}" type="slidenum">
              <a:rPr lang="cs-CZ" smtClean="0"/>
              <a:t>‹#›</a:t>
            </a:fld>
            <a:endParaRPr lang="cs-CZ"/>
          </a:p>
        </p:txBody>
      </p:sp>
      <p:sp>
        <p:nvSpPr>
          <p:cNvPr id="8" name="Obdélník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cs-CZ" smtClean="0"/>
              <a:t>Kliknutím na ikonu přidáte obrázek.</a:t>
            </a:r>
            <a:endParaRPr kumimoji="0" lang="en-US" dirty="0"/>
          </a:p>
        </p:txBody>
      </p:sp>
      <p:sp>
        <p:nvSpPr>
          <p:cNvPr id="9" name="Vývojový diagram: postup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Vývojový diagram: postup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ýseč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á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Prstenec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Zástupný symbol pro nadpis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9" name="Zástupný symbol pro text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24" name="Zástupný symbol pro datum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042A0B21-176C-49E3-9309-F38FD4ED36D0}" type="datetimeFigureOut">
              <a:rPr lang="cs-CZ" smtClean="0"/>
              <a:t>14.03.2020</a:t>
            </a:fld>
            <a:endParaRPr lang="cs-CZ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cs-CZ"/>
          </a:p>
        </p:txBody>
      </p:sp>
      <p:sp>
        <p:nvSpPr>
          <p:cNvPr id="22" name="Zástupný symbol pro číslo snímku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BD0865AF-0049-4411-86E5-2658117140F4}" type="slidenum">
              <a:rPr lang="cs-CZ" smtClean="0"/>
              <a:t>‹#›</a:t>
            </a:fld>
            <a:endParaRPr lang="cs-CZ"/>
          </a:p>
        </p:txBody>
      </p:sp>
      <p:sp>
        <p:nvSpPr>
          <p:cNvPr id="15" name="Obdélník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office.microsoft.com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5157192"/>
            <a:ext cx="5665787" cy="1239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3048487" y="1409462"/>
            <a:ext cx="3234348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cs-CZ" b="1" dirty="0" smtClean="0"/>
              <a:t>12 PRÁCE</a:t>
            </a:r>
            <a:endParaRPr lang="cs-CZ" dirty="0"/>
          </a:p>
          <a:p>
            <a:pPr algn="ctr"/>
            <a:r>
              <a:rPr lang="cs-CZ" sz="2400" b="1" dirty="0" smtClean="0"/>
              <a:t>VY_32_INOVACE_12</a:t>
            </a:r>
            <a:endParaRPr lang="cs-CZ" sz="2400" b="1" dirty="0"/>
          </a:p>
        </p:txBody>
      </p:sp>
      <p:sp>
        <p:nvSpPr>
          <p:cNvPr id="6" name="Obdélník 5"/>
          <p:cNvSpPr/>
          <p:nvPr/>
        </p:nvSpPr>
        <p:spPr>
          <a:xfrm>
            <a:off x="1331640" y="2636911"/>
            <a:ext cx="698477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cs-CZ" sz="1200" b="1" dirty="0" smtClean="0">
                <a:latin typeface="Arial" pitchFamily="34" charset="0"/>
                <a:cs typeface="Arial" pitchFamily="34" charset="0"/>
              </a:rPr>
              <a:t>autor:</a:t>
            </a:r>
            <a:r>
              <a:rPr lang="cs-CZ" sz="1200" dirty="0" smtClean="0">
                <a:latin typeface="Arial" pitchFamily="34" charset="0"/>
                <a:cs typeface="Arial" pitchFamily="34" charset="0"/>
              </a:rPr>
              <a:t>	      Mgr. Miroslava </a:t>
            </a:r>
            <a:r>
              <a:rPr lang="cs-CZ" sz="1200" dirty="0" err="1" smtClean="0">
                <a:latin typeface="Arial" pitchFamily="34" charset="0"/>
                <a:cs typeface="Arial" pitchFamily="34" charset="0"/>
              </a:rPr>
              <a:t>Mahdalová</a:t>
            </a:r>
            <a:endParaRPr lang="cs-CZ" sz="1200" dirty="0" smtClean="0">
              <a:latin typeface="Arial" pitchFamily="34" charset="0"/>
              <a:cs typeface="Arial" pitchFamily="34" charset="0"/>
            </a:endParaRPr>
          </a:p>
          <a:p>
            <a:pPr>
              <a:spcBef>
                <a:spcPct val="50000"/>
              </a:spcBef>
            </a:pPr>
            <a:r>
              <a:rPr lang="cs-CZ" sz="1200" b="1" dirty="0" smtClean="0">
                <a:latin typeface="Arial" pitchFamily="34" charset="0"/>
                <a:cs typeface="Arial" pitchFamily="34" charset="0"/>
              </a:rPr>
              <a:t>identifikace:</a:t>
            </a:r>
            <a:r>
              <a:rPr lang="cs-CZ" sz="1200" dirty="0" smtClean="0">
                <a:latin typeface="Arial" pitchFamily="34" charset="0"/>
                <a:cs typeface="Arial" pitchFamily="34" charset="0"/>
              </a:rPr>
              <a:t>	      G 3 - 12</a:t>
            </a:r>
          </a:p>
          <a:p>
            <a:pPr>
              <a:spcBef>
                <a:spcPct val="50000"/>
              </a:spcBef>
            </a:pPr>
            <a:r>
              <a:rPr lang="cs-CZ" sz="1200" b="1" dirty="0" smtClean="0">
                <a:latin typeface="Arial" pitchFamily="34" charset="0"/>
                <a:cs typeface="Arial" pitchFamily="34" charset="0"/>
              </a:rPr>
              <a:t>třída:</a:t>
            </a:r>
            <a:r>
              <a:rPr lang="cs-CZ" sz="1200" dirty="0" smtClean="0">
                <a:latin typeface="Arial" pitchFamily="34" charset="0"/>
                <a:cs typeface="Arial" pitchFamily="34" charset="0"/>
              </a:rPr>
              <a:t>	       8.</a:t>
            </a:r>
          </a:p>
          <a:p>
            <a:pPr>
              <a:spcBef>
                <a:spcPct val="50000"/>
              </a:spcBef>
            </a:pPr>
            <a:r>
              <a:rPr lang="cs-CZ" sz="1200" b="1" dirty="0" smtClean="0">
                <a:latin typeface="Arial" pitchFamily="34" charset="0"/>
                <a:cs typeface="Arial" pitchFamily="34" charset="0"/>
              </a:rPr>
              <a:t>předmět:</a:t>
            </a:r>
            <a:r>
              <a:rPr lang="cs-CZ" sz="1200" dirty="0" smtClean="0">
                <a:latin typeface="Arial" pitchFamily="34" charset="0"/>
                <a:cs typeface="Arial" pitchFamily="34" charset="0"/>
              </a:rPr>
              <a:t>	       Fyzika</a:t>
            </a:r>
          </a:p>
          <a:p>
            <a:pPr>
              <a:spcBef>
                <a:spcPct val="50000"/>
              </a:spcBef>
            </a:pPr>
            <a:r>
              <a:rPr lang="cs-CZ" sz="1200" b="1" dirty="0" smtClean="0">
                <a:latin typeface="Arial" pitchFamily="34" charset="0"/>
                <a:cs typeface="Arial" pitchFamily="34" charset="0"/>
              </a:rPr>
              <a:t>anotace:</a:t>
            </a:r>
            <a:r>
              <a:rPr lang="cs-CZ" sz="1200" dirty="0" smtClean="0">
                <a:latin typeface="Arial" pitchFamily="34" charset="0"/>
                <a:cs typeface="Arial" pitchFamily="34" charset="0"/>
              </a:rPr>
              <a:t>	       Výklad nového učiva – objasnění pojmu práce ve fyzikálním významu. Odvození 	        vzorce pro výpočet práce, definice základní jednotky, výpočet  práce.</a:t>
            </a:r>
            <a:endParaRPr lang="cs-CZ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5761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850106"/>
          </a:xfrm>
        </p:spPr>
        <p:txBody>
          <a:bodyPr>
            <a:normAutofit/>
          </a:bodyPr>
          <a:lstStyle/>
          <a:p>
            <a:pPr algn="ctr"/>
            <a:r>
              <a:rPr lang="cs-CZ" sz="3200" dirty="0">
                <a:latin typeface="Times New Roman" pitchFamily="18" charset="0"/>
                <a:cs typeface="Times New Roman" pitchFamily="18" charset="0"/>
              </a:rPr>
              <a:t>PRÁCE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15616" y="1196752"/>
            <a:ext cx="7818072" cy="5472608"/>
          </a:xfrm>
        </p:spPr>
        <p:txBody>
          <a:bodyPr>
            <a:normAutofit fontScale="92500" lnSpcReduction="10000"/>
          </a:bodyPr>
          <a:lstStyle/>
          <a:p>
            <a:pPr>
              <a:buFontTx/>
              <a:buChar char="-"/>
            </a:pPr>
            <a:r>
              <a:rPr lang="cs-CZ" sz="2800" dirty="0" smtClean="0">
                <a:latin typeface="Times New Roman" pitchFamily="18" charset="0"/>
                <a:cs typeface="Times New Roman" pitchFamily="18" charset="0"/>
              </a:rPr>
              <a:t>kočka sedí</a:t>
            </a:r>
          </a:p>
          <a:p>
            <a:pPr>
              <a:buFontTx/>
              <a:buChar char="-"/>
            </a:pPr>
            <a:r>
              <a:rPr lang="cs-CZ" sz="2800" dirty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cs-CZ" sz="2800" dirty="0" smtClean="0">
                <a:latin typeface="Times New Roman" pitchFamily="18" charset="0"/>
                <a:cs typeface="Times New Roman" pitchFamily="18" charset="0"/>
              </a:rPr>
              <a:t>tůl stojí		</a:t>
            </a:r>
          </a:p>
          <a:p>
            <a:pPr>
              <a:buFontTx/>
              <a:buChar char="-"/>
            </a:pPr>
            <a:r>
              <a:rPr lang="cs-CZ" sz="2800" dirty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cs-CZ" sz="2800" dirty="0" smtClean="0">
                <a:latin typeface="Times New Roman" pitchFamily="18" charset="0"/>
                <a:cs typeface="Times New Roman" pitchFamily="18" charset="0"/>
              </a:rPr>
              <a:t>ívka se učí</a:t>
            </a:r>
          </a:p>
          <a:p>
            <a:pPr>
              <a:buFontTx/>
              <a:buChar char="-"/>
            </a:pPr>
            <a:endParaRPr lang="cs-CZ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82296" indent="0">
              <a:buNone/>
            </a:pPr>
            <a:r>
              <a:rPr lang="cs-CZ" dirty="0"/>
              <a:t>	</a:t>
            </a:r>
            <a:r>
              <a:rPr lang="cs-CZ" dirty="0" smtClean="0"/>
              <a:t>			</a:t>
            </a:r>
          </a:p>
          <a:p>
            <a:pPr marL="82296" indent="0">
              <a:buNone/>
            </a:pPr>
            <a:r>
              <a:rPr lang="cs-CZ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			</a:t>
            </a:r>
          </a:p>
          <a:p>
            <a:pPr marL="82296" indent="0">
              <a:buNone/>
            </a:pPr>
            <a:r>
              <a:rPr lang="cs-CZ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			- pán běží po schodech</a:t>
            </a:r>
          </a:p>
          <a:p>
            <a:pPr marL="82296" indent="0">
              <a:buNone/>
            </a:pPr>
            <a:r>
              <a:rPr lang="cs-CZ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			- myška běží</a:t>
            </a:r>
          </a:p>
          <a:p>
            <a:pPr marL="82296" indent="0">
              <a:buNone/>
            </a:pPr>
            <a:r>
              <a:rPr lang="cs-CZ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			- kočka sedí</a:t>
            </a:r>
          </a:p>
          <a:p>
            <a:pPr marL="82296" indent="0">
              <a:buNone/>
            </a:pPr>
            <a:r>
              <a:rPr lang="cs-CZ" dirty="0" smtClean="0"/>
              <a:t>				</a:t>
            </a:r>
          </a:p>
          <a:p>
            <a:pPr marL="82296" indent="0" algn="ctr">
              <a:buNone/>
            </a:pPr>
            <a:r>
              <a:rPr lang="cs-CZ" sz="3000" dirty="0" smtClean="0">
                <a:latin typeface="Times New Roman" pitchFamily="18" charset="0"/>
                <a:cs typeface="Times New Roman" pitchFamily="18" charset="0"/>
              </a:rPr>
              <a:t>HRA ~ ZÁBAVA ~ PRÁCE ???? </a:t>
            </a:r>
            <a:r>
              <a:rPr lang="cs-CZ" dirty="0" smtClean="0"/>
              <a:t>		</a:t>
            </a:r>
            <a:endParaRPr lang="cs-CZ" dirty="0"/>
          </a:p>
        </p:txBody>
      </p:sp>
      <p:pic>
        <p:nvPicPr>
          <p:cNvPr id="4" name="Picture 4" descr="C:\Users\mahdalova\AppData\Local\Microsoft\Windows\Temporary Internet Files\Content.IE5\ABHHW628\MP900446574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020" y="2924944"/>
            <a:ext cx="3356919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C:\Users\mahdalova\AppData\Local\Microsoft\Windows\Temporary Internet Files\Content.IE5\MM57IN1I\MP900446573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012" y="1265179"/>
            <a:ext cx="3501428" cy="2703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mahdalova\AppData\Local\Microsoft\Windows\Temporary Internet Files\Content.IE5\ABHHW628\MC900232133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4869160"/>
            <a:ext cx="1498168" cy="1537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0899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778098"/>
          </a:xfrm>
        </p:spPr>
        <p:txBody>
          <a:bodyPr>
            <a:normAutofit/>
          </a:bodyPr>
          <a:lstStyle/>
          <a:p>
            <a:pPr algn="ctr"/>
            <a:r>
              <a:rPr lang="cs-CZ" sz="3200" dirty="0" smtClean="0">
                <a:latin typeface="Times New Roman" pitchFamily="18" charset="0"/>
                <a:cs typeface="Times New Roman" pitchFamily="18" charset="0"/>
              </a:rPr>
              <a:t>PRÁCE – odvození veličiny</a:t>
            </a:r>
            <a:endParaRPr lang="cs-CZ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obrázek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95950" y="2780928"/>
            <a:ext cx="2764482" cy="346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ázek 2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0758" y="2719636"/>
            <a:ext cx="2945457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obrázek 1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50668" y="4514479"/>
            <a:ext cx="6009764" cy="2060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obrázek 4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58051" y="4483833"/>
            <a:ext cx="3710093" cy="239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43608" y="1124744"/>
            <a:ext cx="8100392" cy="5544616"/>
          </a:xfrm>
        </p:spPr>
        <p:txBody>
          <a:bodyPr>
            <a:normAutofit/>
          </a:bodyPr>
          <a:lstStyle/>
          <a:p>
            <a:pPr marL="82296" indent="0">
              <a:buNone/>
            </a:pPr>
            <a:r>
              <a:rPr lang="cs-CZ" sz="2800" dirty="0" smtClean="0">
                <a:latin typeface="Times New Roman" pitchFamily="18" charset="0"/>
                <a:cs typeface="Times New Roman" pitchFamily="18" charset="0"/>
              </a:rPr>
              <a:t>Ve fyzice má pojem práce jiný význam než v běžném denním životě.</a:t>
            </a:r>
          </a:p>
          <a:p>
            <a:pPr marL="82296" indent="0">
              <a:buNone/>
            </a:pP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Práce</a:t>
            </a:r>
            <a:r>
              <a:rPr lang="cs-CZ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800" dirty="0" smtClean="0">
                <a:latin typeface="Lucida Console"/>
                <a:cs typeface="Times New Roman" pitchFamily="18" charset="0"/>
              </a:rPr>
              <a:t>→ </a:t>
            </a:r>
            <a:r>
              <a:rPr lang="cs-CZ" sz="2800" dirty="0" smtClean="0">
                <a:latin typeface="Times New Roman" pitchFamily="18" charset="0"/>
                <a:cs typeface="Times New Roman" pitchFamily="18" charset="0"/>
              </a:rPr>
              <a:t>působení síly po určité dráze (ve směru síly).</a:t>
            </a:r>
          </a:p>
          <a:p>
            <a:pPr marL="596646" indent="-514350">
              <a:buAutoNum type="alphaLcParenR"/>
            </a:pPr>
            <a:r>
              <a:rPr lang="cs-CZ" sz="2800" dirty="0" smtClean="0">
                <a:latin typeface="Times New Roman" pitchFamily="18" charset="0"/>
                <a:cs typeface="Times New Roman" pitchFamily="18" charset="0"/>
              </a:rPr>
              <a:t>Jeřáb zvedá kontejner </a:t>
            </a:r>
          </a:p>
          <a:p>
            <a:pPr marL="596646" indent="-514350">
              <a:buAutoNum type="alphaLcParenR"/>
            </a:pPr>
            <a:r>
              <a:rPr lang="cs-CZ" sz="2800" dirty="0" smtClean="0">
                <a:latin typeface="Times New Roman" pitchFamily="18" charset="0"/>
                <a:cs typeface="Times New Roman" pitchFamily="18" charset="0"/>
              </a:rPr>
              <a:t>Prodavač zvedá bednu</a:t>
            </a:r>
          </a:p>
          <a:p>
            <a:pPr marL="596646" indent="-514350">
              <a:buAutoNum type="alphaLcParenR"/>
            </a:pPr>
            <a:r>
              <a:rPr lang="cs-CZ" sz="2800" dirty="0" smtClean="0">
                <a:latin typeface="Times New Roman" pitchFamily="18" charset="0"/>
                <a:cs typeface="Times New Roman" pitchFamily="18" charset="0"/>
              </a:rPr>
              <a:t>Traktor táhne přívěs</a:t>
            </a:r>
          </a:p>
          <a:p>
            <a:pPr marL="596646" indent="-514350">
              <a:buAutoNum type="alphaLcParenR"/>
            </a:pPr>
            <a:r>
              <a:rPr lang="cs-CZ" sz="2800" dirty="0" smtClean="0">
                <a:latin typeface="Times New Roman" pitchFamily="18" charset="0"/>
                <a:cs typeface="Times New Roman" pitchFamily="18" charset="0"/>
              </a:rPr>
              <a:t>Maminka veze kočárek</a:t>
            </a:r>
          </a:p>
          <a:p>
            <a:pPr marL="82296" indent="0">
              <a:buNone/>
            </a:pPr>
            <a:endParaRPr lang="cs-CZ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82296" indent="0">
              <a:buNone/>
            </a:pP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Všichni</a:t>
            </a:r>
          </a:p>
          <a:p>
            <a:pPr marL="82296" indent="0">
              <a:buNone/>
            </a:pPr>
            <a:r>
              <a:rPr lang="cs-CZ" sz="2800" b="1" dirty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onají</a:t>
            </a:r>
          </a:p>
          <a:p>
            <a:pPr marL="82296" indent="0">
              <a:buNone/>
            </a:pPr>
            <a:r>
              <a:rPr lang="cs-CZ" sz="2800" b="1" dirty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ráci !</a:t>
            </a:r>
            <a:endParaRPr lang="cs-CZ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5963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778098"/>
          </a:xfrm>
        </p:spPr>
        <p:txBody>
          <a:bodyPr>
            <a:normAutofit/>
          </a:bodyPr>
          <a:lstStyle/>
          <a:p>
            <a:pPr algn="ctr"/>
            <a:r>
              <a:rPr lang="cs-CZ" sz="3200" dirty="0">
                <a:latin typeface="Times New Roman" pitchFamily="18" charset="0"/>
                <a:cs typeface="Times New Roman" pitchFamily="18" charset="0"/>
              </a:rPr>
              <a:t>PRÁCE – odvození veličiny</a:t>
            </a:r>
            <a:endParaRPr lang="cs-CZ" sz="320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43608" y="1052736"/>
            <a:ext cx="7920880" cy="5805264"/>
          </a:xfrm>
        </p:spPr>
        <p:txBody>
          <a:bodyPr>
            <a:normAutofit/>
          </a:bodyPr>
          <a:lstStyle/>
          <a:p>
            <a:pPr marL="596646" indent="-514350">
              <a:buAutoNum type="alphaLcParenR"/>
            </a:pPr>
            <a:r>
              <a:rPr lang="cs-CZ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hlapec drží tašku</a:t>
            </a:r>
          </a:p>
          <a:p>
            <a:pPr marL="596646" indent="-514350">
              <a:buAutoNum type="alphaLcParenR"/>
            </a:pPr>
            <a:r>
              <a:rPr lang="cs-CZ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hlapec sedí</a:t>
            </a:r>
          </a:p>
          <a:p>
            <a:pPr marL="596646" indent="-514350">
              <a:buAutoNum type="alphaLcParenR"/>
            </a:pP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muž se pokouší tlačit auto</a:t>
            </a:r>
          </a:p>
          <a:p>
            <a:pPr marL="82296" indent="0">
              <a:buNone/>
            </a:pPr>
            <a:endParaRPr lang="cs-CZ" dirty="0">
              <a:latin typeface="Times New Roman" pitchFamily="18" charset="0"/>
              <a:cs typeface="Times New Roman" pitchFamily="18" charset="0"/>
            </a:endParaRPr>
          </a:p>
          <a:p>
            <a:pPr marL="82296" indent="0">
              <a:buNone/>
            </a:pPr>
            <a:endParaRPr lang="cs-CZ" dirty="0" smtClean="0">
              <a:latin typeface="Times New Roman" pitchFamily="18" charset="0"/>
              <a:cs typeface="Times New Roman" pitchFamily="18" charset="0"/>
            </a:endParaRPr>
          </a:p>
          <a:p>
            <a:pPr marL="82296" indent="0">
              <a:buNone/>
            </a:pPr>
            <a:endParaRPr lang="cs-CZ" dirty="0">
              <a:latin typeface="Times New Roman" pitchFamily="18" charset="0"/>
              <a:cs typeface="Times New Roman" pitchFamily="18" charset="0"/>
            </a:endParaRPr>
          </a:p>
          <a:p>
            <a:pPr marL="82296" indent="0">
              <a:buNone/>
            </a:pPr>
            <a:endParaRPr lang="cs-CZ" dirty="0" smtClean="0">
              <a:latin typeface="Times New Roman" pitchFamily="18" charset="0"/>
              <a:cs typeface="Times New Roman" pitchFamily="18" charset="0"/>
            </a:endParaRPr>
          </a:p>
          <a:p>
            <a:pPr marL="82296" indent="0">
              <a:buNone/>
            </a:pPr>
            <a:endParaRPr lang="cs-CZ" dirty="0">
              <a:latin typeface="Times New Roman" pitchFamily="18" charset="0"/>
              <a:cs typeface="Times New Roman" pitchFamily="18" charset="0"/>
            </a:endParaRPr>
          </a:p>
          <a:p>
            <a:pPr marL="82296" indent="0">
              <a:buNone/>
            </a:pPr>
            <a:endParaRPr lang="cs-CZ" dirty="0" smtClean="0">
              <a:latin typeface="Times New Roman" pitchFamily="18" charset="0"/>
              <a:cs typeface="Times New Roman" pitchFamily="18" charset="0"/>
            </a:endParaRPr>
          </a:p>
          <a:p>
            <a:pPr marL="82296" indent="0" algn="ctr">
              <a:buNone/>
            </a:pPr>
            <a:r>
              <a:rPr lang="cs-CZ" sz="2800" b="1" dirty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ráce se působením sil nekoná </a:t>
            </a:r>
            <a:r>
              <a:rPr lang="cs-CZ" sz="2800" dirty="0" smtClean="0">
                <a:latin typeface="Times New Roman" pitchFamily="18" charset="0"/>
                <a:cs typeface="Times New Roman" pitchFamily="18" charset="0"/>
              </a:rPr>
              <a:t>!</a:t>
            </a:r>
          </a:p>
          <a:p>
            <a:pPr marL="82296" indent="0">
              <a:buNone/>
            </a:pPr>
            <a:endParaRPr lang="cs-CZ" dirty="0" smtClean="0">
              <a:latin typeface="Times New Roman" pitchFamily="18" charset="0"/>
              <a:cs typeface="Times New Roman" pitchFamily="18" charset="0"/>
            </a:endParaRPr>
          </a:p>
          <a:p>
            <a:pPr marL="82296" indent="0">
              <a:buNone/>
            </a:pPr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Obrázek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702644"/>
            <a:ext cx="3600400" cy="338437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obrázek 6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2702644"/>
            <a:ext cx="5616624" cy="3083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64550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3200" dirty="0">
                <a:latin typeface="Times New Roman" pitchFamily="18" charset="0"/>
                <a:cs typeface="Times New Roman" pitchFamily="18" charset="0"/>
              </a:rPr>
              <a:t>PRÁCE – </a:t>
            </a:r>
            <a:r>
              <a:rPr lang="cs-CZ" sz="3200" dirty="0" smtClean="0">
                <a:latin typeface="Times New Roman" pitchFamily="18" charset="0"/>
                <a:cs typeface="Times New Roman" pitchFamily="18" charset="0"/>
              </a:rPr>
              <a:t>matematické vyjádření</a:t>
            </a:r>
            <a:endParaRPr lang="cs-CZ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43608" y="1340768"/>
            <a:ext cx="7890080" cy="5328592"/>
          </a:xfrm>
          <a:ln>
            <a:noFill/>
          </a:ln>
        </p:spPr>
        <p:txBody>
          <a:bodyPr>
            <a:normAutofit fontScale="92500" lnSpcReduction="20000"/>
          </a:bodyPr>
          <a:lstStyle/>
          <a:p>
            <a:pPr marL="82296" indent="0">
              <a:buNone/>
            </a:pPr>
            <a:r>
              <a:rPr lang="cs-CZ" sz="2800" dirty="0" smtClean="0">
                <a:latin typeface="Times New Roman" pitchFamily="18" charset="0"/>
                <a:cs typeface="Times New Roman" pitchFamily="18" charset="0"/>
              </a:rPr>
              <a:t>Práce je fyzikální veličina:</a:t>
            </a:r>
          </a:p>
          <a:p>
            <a:pPr marL="82296" indent="0">
              <a:buNone/>
            </a:pPr>
            <a:r>
              <a:rPr lang="cs-CZ" sz="2800" dirty="0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cs-CZ" sz="2800" dirty="0" smtClean="0">
                <a:latin typeface="Times New Roman" pitchFamily="18" charset="0"/>
                <a:cs typeface="Times New Roman" pitchFamily="18" charset="0"/>
              </a:rPr>
              <a:t>načka: 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W </a:t>
            </a:r>
            <a:r>
              <a:rPr lang="cs-CZ" sz="2800" dirty="0" smtClean="0">
                <a:latin typeface="Times New Roman" pitchFamily="18" charset="0"/>
                <a:cs typeface="Times New Roman" pitchFamily="18" charset="0"/>
              </a:rPr>
              <a:t>		</a:t>
            </a:r>
          </a:p>
          <a:p>
            <a:pPr marL="82296" indent="0">
              <a:buNone/>
            </a:pPr>
            <a:r>
              <a:rPr lang="cs-CZ" sz="2800" dirty="0" smtClean="0">
                <a:latin typeface="Times New Roman" pitchFamily="18" charset="0"/>
                <a:cs typeface="Times New Roman" pitchFamily="18" charset="0"/>
              </a:rPr>
              <a:t>základní jednotka: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[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 J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]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800" dirty="0" smtClean="0">
                <a:latin typeface="Times New Roman" pitchFamily="18" charset="0"/>
                <a:cs typeface="Times New Roman" pitchFamily="18" charset="0"/>
              </a:rPr>
              <a:t>joule (</a:t>
            </a:r>
            <a:r>
              <a:rPr lang="cs-CZ" sz="2800" dirty="0" err="1" smtClean="0">
                <a:latin typeface="Times New Roman" pitchFamily="18" charset="0"/>
                <a:cs typeface="Times New Roman" pitchFamily="18" charset="0"/>
              </a:rPr>
              <a:t>džaul</a:t>
            </a:r>
            <a:r>
              <a:rPr lang="cs-CZ" sz="28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82296" indent="0">
              <a:buNone/>
            </a:pPr>
            <a:r>
              <a:rPr lang="cs-CZ" sz="2800" dirty="0" smtClean="0">
                <a:latin typeface="Times New Roman" pitchFamily="18" charset="0"/>
                <a:cs typeface="Times New Roman" pitchFamily="18" charset="0"/>
              </a:rPr>
              <a:t>Vzorec pro výpočet:</a:t>
            </a:r>
            <a:endParaRPr lang="cs-CZ" sz="28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82296" indent="0" algn="ctr">
              <a:buNone/>
            </a:pPr>
            <a:r>
              <a:rPr lang="cs-CZ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 = F . </a:t>
            </a:r>
            <a:r>
              <a:rPr lang="cs-CZ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 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[</a:t>
            </a:r>
            <a:r>
              <a:rPr lang="cs-CZ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J 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]</a:t>
            </a:r>
            <a:r>
              <a:rPr lang="cs-CZ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cs-CZ" sz="36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82296" indent="0" algn="ctr">
              <a:buNone/>
            </a:pPr>
            <a:r>
              <a:rPr lang="cs-CZ" sz="3600" dirty="0" smtClean="0">
                <a:latin typeface="Times New Roman" pitchFamily="18" charset="0"/>
                <a:cs typeface="Times New Roman" pitchFamily="18" charset="0"/>
              </a:rPr>
              <a:t>práce = síla . </a:t>
            </a:r>
            <a:r>
              <a:rPr lang="cs-CZ" sz="3600" dirty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cs-CZ" sz="3600" dirty="0" smtClean="0">
                <a:latin typeface="Times New Roman" pitchFamily="18" charset="0"/>
                <a:cs typeface="Times New Roman" pitchFamily="18" charset="0"/>
              </a:rPr>
              <a:t>ráha</a:t>
            </a:r>
          </a:p>
          <a:p>
            <a:pPr marL="82296" indent="0" algn="ctr"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[</a:t>
            </a:r>
            <a:r>
              <a:rPr lang="cs-CZ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800" dirty="0" smtClean="0">
                <a:latin typeface="Times New Roman" pitchFamily="18" charset="0"/>
                <a:cs typeface="Times New Roman" pitchFamily="18" charset="0"/>
              </a:rPr>
              <a:t>J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]</a:t>
            </a:r>
            <a:r>
              <a:rPr lang="cs-CZ" sz="2800" dirty="0" smtClean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[</a:t>
            </a:r>
            <a:r>
              <a:rPr lang="cs-CZ" sz="2800" dirty="0" smtClean="0">
                <a:latin typeface="Times New Roman" pitchFamily="18" charset="0"/>
                <a:cs typeface="Times New Roman" pitchFamily="18" charset="0"/>
              </a:rPr>
              <a:t> N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]</a:t>
            </a:r>
            <a:r>
              <a:rPr lang="cs-CZ" sz="2800" dirty="0" smtClean="0">
                <a:latin typeface="Times New Roman" pitchFamily="18" charset="0"/>
                <a:cs typeface="Times New Roman" pitchFamily="18" charset="0"/>
              </a:rPr>
              <a:t> .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[</a:t>
            </a:r>
            <a:r>
              <a:rPr lang="cs-CZ" sz="2800" dirty="0" smtClean="0">
                <a:latin typeface="Times New Roman" pitchFamily="18" charset="0"/>
                <a:cs typeface="Times New Roman" pitchFamily="18" charset="0"/>
              </a:rPr>
              <a:t> m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]</a:t>
            </a:r>
            <a:endParaRPr lang="cs-CZ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82296" indent="0">
              <a:buNone/>
            </a:pPr>
            <a:endParaRPr lang="cs-CZ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82296" indent="0">
              <a:buNone/>
            </a:pP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Posouváme-li těleso silou F po dráze </a:t>
            </a:r>
            <a:r>
              <a:rPr lang="cs-CZ" sz="2800" b="1" i="1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 ve směru síly, konáme práci.</a:t>
            </a:r>
          </a:p>
          <a:p>
            <a:pPr marL="82296" indent="0">
              <a:buNone/>
            </a:pPr>
            <a:r>
              <a:rPr lang="cs-CZ" sz="2800" dirty="0" smtClean="0">
                <a:latin typeface="Times New Roman" pitchFamily="18" charset="0"/>
                <a:cs typeface="Times New Roman" pitchFamily="18" charset="0"/>
              </a:rPr>
              <a:t>Velikost práce určíme jako součin této síly a dráhy, po které síla působí.</a:t>
            </a:r>
            <a:endParaRPr lang="cs-CZ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8869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3200" dirty="0">
                <a:latin typeface="Times New Roman" pitchFamily="18" charset="0"/>
                <a:cs typeface="Times New Roman" pitchFamily="18" charset="0"/>
              </a:rPr>
              <a:t>PRÁCE – </a:t>
            </a:r>
            <a:r>
              <a:rPr lang="cs-CZ" sz="3200" dirty="0" smtClean="0">
                <a:latin typeface="Times New Roman" pitchFamily="18" charset="0"/>
                <a:cs typeface="Times New Roman" pitchFamily="18" charset="0"/>
              </a:rPr>
              <a:t>další jednotky</a:t>
            </a:r>
            <a:endParaRPr lang="cs-CZ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3933056"/>
            <a:ext cx="1944216" cy="27042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15616" y="1447800"/>
            <a:ext cx="7848872" cy="5293568"/>
          </a:xfrm>
        </p:spPr>
        <p:txBody>
          <a:bodyPr>
            <a:normAutofit/>
          </a:bodyPr>
          <a:lstStyle/>
          <a:p>
            <a:pPr marL="82296" indent="0">
              <a:buNone/>
            </a:pPr>
            <a:r>
              <a:rPr lang="cs-CZ" sz="2800" dirty="0" smtClean="0">
                <a:latin typeface="Times New Roman" pitchFamily="18" charset="0"/>
                <a:cs typeface="Times New Roman" pitchFamily="18" charset="0"/>
              </a:rPr>
              <a:t>Další jednotky:</a:t>
            </a:r>
          </a:p>
          <a:p>
            <a:pPr marL="82296" indent="0">
              <a:buNone/>
            </a:pP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cs-CZ" sz="2800" b="1" dirty="0" err="1" smtClean="0">
                <a:latin typeface="Times New Roman" pitchFamily="18" charset="0"/>
                <a:cs typeface="Times New Roman" pitchFamily="18" charset="0"/>
              </a:rPr>
              <a:t>kJ</a:t>
            </a:r>
            <a:r>
              <a:rPr lang="cs-CZ" sz="2800" dirty="0" smtClean="0">
                <a:latin typeface="Times New Roman" pitchFamily="18" charset="0"/>
                <a:cs typeface="Times New Roman" pitchFamily="18" charset="0"/>
              </a:rPr>
              <a:t> kilojoule	1kJ = 1 000J (10</a:t>
            </a:r>
            <a:r>
              <a:rPr lang="cs-CZ" sz="2800" baseline="30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cs-CZ" sz="2800" dirty="0" smtClean="0">
                <a:latin typeface="Times New Roman" pitchFamily="18" charset="0"/>
                <a:cs typeface="Times New Roman" pitchFamily="18" charset="0"/>
              </a:rPr>
              <a:t>J)</a:t>
            </a:r>
          </a:p>
          <a:p>
            <a:pPr marL="82296" indent="0">
              <a:buNone/>
            </a:pP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1MJ</a:t>
            </a:r>
            <a:r>
              <a:rPr lang="cs-CZ" sz="2800" dirty="0" smtClean="0">
                <a:latin typeface="Times New Roman" pitchFamily="18" charset="0"/>
                <a:cs typeface="Times New Roman" pitchFamily="18" charset="0"/>
              </a:rPr>
              <a:t> megajoule	1 MJ = 1 000 000J (10</a:t>
            </a:r>
            <a:r>
              <a:rPr lang="cs-CZ" sz="2800" baseline="30000" dirty="0" smtClean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cs-CZ" sz="2800" dirty="0" smtClean="0">
                <a:latin typeface="Times New Roman" pitchFamily="18" charset="0"/>
                <a:cs typeface="Times New Roman" pitchFamily="18" charset="0"/>
              </a:rPr>
              <a:t>J)</a:t>
            </a:r>
          </a:p>
          <a:p>
            <a:pPr marL="82296" indent="0">
              <a:buNone/>
            </a:pP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1GJ</a:t>
            </a:r>
            <a:r>
              <a:rPr lang="cs-CZ" sz="2800" dirty="0" smtClean="0">
                <a:latin typeface="Times New Roman" pitchFamily="18" charset="0"/>
                <a:cs typeface="Times New Roman" pitchFamily="18" charset="0"/>
              </a:rPr>
              <a:t> gigajoule	1GJ = 1 000 000 000J (10</a:t>
            </a:r>
            <a:r>
              <a:rPr lang="cs-CZ" sz="2800" baseline="30000" dirty="0" smtClean="0">
                <a:latin typeface="Times New Roman" pitchFamily="18" charset="0"/>
                <a:cs typeface="Times New Roman" pitchFamily="18" charset="0"/>
              </a:rPr>
              <a:t>9</a:t>
            </a:r>
            <a:r>
              <a:rPr lang="cs-CZ" sz="2800" dirty="0" smtClean="0">
                <a:latin typeface="Times New Roman" pitchFamily="18" charset="0"/>
                <a:cs typeface="Times New Roman" pitchFamily="18" charset="0"/>
              </a:rPr>
              <a:t>J)</a:t>
            </a:r>
          </a:p>
          <a:p>
            <a:pPr marL="82296" indent="0">
              <a:buNone/>
            </a:pPr>
            <a:r>
              <a:rPr lang="cs-CZ" sz="2800" dirty="0" smtClean="0">
                <a:latin typeface="Times New Roman" pitchFamily="18" charset="0"/>
                <a:cs typeface="Times New Roman" pitchFamily="18" charset="0"/>
              </a:rPr>
              <a:t>------------------------------------------------------------</a:t>
            </a:r>
          </a:p>
          <a:p>
            <a:pPr marL="82296" indent="0">
              <a:buNone/>
            </a:pPr>
            <a:r>
              <a:rPr lang="cs-CZ" sz="2800" dirty="0" smtClean="0">
                <a:latin typeface="Times New Roman" pitchFamily="18" charset="0"/>
                <a:cs typeface="Times New Roman" pitchFamily="18" charset="0"/>
              </a:rPr>
              <a:t>1MJ = 10</a:t>
            </a:r>
            <a:r>
              <a:rPr lang="cs-CZ" sz="2800" baseline="30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cs-CZ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800" dirty="0" err="1" smtClean="0">
                <a:latin typeface="Times New Roman" pitchFamily="18" charset="0"/>
                <a:cs typeface="Times New Roman" pitchFamily="18" charset="0"/>
              </a:rPr>
              <a:t>kJ</a:t>
            </a:r>
            <a:r>
              <a:rPr lang="cs-CZ" sz="28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82296" indent="0">
              <a:buNone/>
            </a:pPr>
            <a:r>
              <a:rPr lang="cs-CZ" sz="2800" dirty="0" smtClean="0">
                <a:latin typeface="Times New Roman" pitchFamily="18" charset="0"/>
                <a:cs typeface="Times New Roman" pitchFamily="18" charset="0"/>
              </a:rPr>
              <a:t>1GJ = 10</a:t>
            </a:r>
            <a:r>
              <a:rPr lang="cs-CZ" sz="2800" baseline="30000" dirty="0" smtClean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cs-CZ" sz="2800" dirty="0" smtClean="0">
                <a:latin typeface="Times New Roman" pitchFamily="18" charset="0"/>
                <a:cs typeface="Times New Roman" pitchFamily="18" charset="0"/>
              </a:rPr>
              <a:t>kJ = 10</a:t>
            </a:r>
            <a:r>
              <a:rPr lang="cs-CZ" sz="2800" baseline="30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cs-CZ" sz="2800" dirty="0" smtClean="0">
                <a:latin typeface="Times New Roman" pitchFamily="18" charset="0"/>
                <a:cs typeface="Times New Roman" pitchFamily="18" charset="0"/>
              </a:rPr>
              <a:t>MJ</a:t>
            </a:r>
          </a:p>
          <a:p>
            <a:pPr marL="82296" indent="0">
              <a:buNone/>
            </a:pPr>
            <a:endParaRPr lang="cs-CZ" sz="2800" dirty="0">
              <a:latin typeface="Times New Roman" pitchFamily="18" charset="0"/>
              <a:cs typeface="Times New Roman" pitchFamily="18" charset="0"/>
            </a:endParaRPr>
          </a:p>
          <a:p>
            <a:pPr marL="82296" indent="0">
              <a:buNone/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[</a:t>
            </a: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800" b="1" dirty="0">
                <a:latin typeface="Times New Roman" pitchFamily="18" charset="0"/>
                <a:cs typeface="Times New Roman" pitchFamily="18" charset="0"/>
              </a:rPr>
              <a:t>J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]</a:t>
            </a: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 -  </a:t>
            </a:r>
            <a:r>
              <a:rPr lang="cs-CZ" sz="2800" dirty="0" smtClean="0">
                <a:latin typeface="Times New Roman" pitchFamily="18" charset="0"/>
                <a:cs typeface="Times New Roman" pitchFamily="18" charset="0"/>
              </a:rPr>
              <a:t>jednotka nazvaná podle</a:t>
            </a:r>
          </a:p>
          <a:p>
            <a:pPr marL="82296" indent="0">
              <a:buNone/>
            </a:pPr>
            <a:r>
              <a:rPr lang="cs-CZ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800" dirty="0" err="1" smtClean="0">
                <a:latin typeface="Times New Roman" pitchFamily="18" charset="0"/>
                <a:cs typeface="Times New Roman" pitchFamily="18" charset="0"/>
              </a:rPr>
              <a:t>angl.fyzika</a:t>
            </a:r>
            <a:r>
              <a:rPr lang="cs-CZ" sz="28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cs-CZ" sz="2800" dirty="0" smtClean="0">
                <a:latin typeface="Lucida Console"/>
                <a:cs typeface="Times New Roman" pitchFamily="18" charset="0"/>
              </a:rPr>
              <a:t>→ </a:t>
            </a:r>
            <a:r>
              <a:rPr lang="cs-CZ" sz="2800" b="1" dirty="0" smtClean="0"/>
              <a:t>James </a:t>
            </a:r>
            <a:r>
              <a:rPr lang="cs-CZ" sz="2800" b="1" dirty="0" err="1"/>
              <a:t>Prescott</a:t>
            </a:r>
            <a:r>
              <a:rPr lang="cs-CZ" sz="2800" b="1" dirty="0"/>
              <a:t> Joule</a:t>
            </a:r>
            <a:endParaRPr lang="cs-CZ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82296" indent="0">
              <a:buNone/>
            </a:pPr>
            <a:endParaRPr lang="cs-CZ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0566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3200" dirty="0">
                <a:latin typeface="Times New Roman" pitchFamily="18" charset="0"/>
                <a:cs typeface="Times New Roman" pitchFamily="18" charset="0"/>
              </a:rPr>
              <a:t>PRÁCE – </a:t>
            </a:r>
            <a:r>
              <a:rPr lang="cs-CZ" sz="3200" dirty="0" smtClean="0">
                <a:latin typeface="Times New Roman" pitchFamily="18" charset="0"/>
                <a:cs typeface="Times New Roman" pitchFamily="18" charset="0"/>
              </a:rPr>
              <a:t>příklad</a:t>
            </a:r>
            <a:endParaRPr lang="cs-CZ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82296" indent="0">
              <a:buNone/>
            </a:pPr>
            <a:r>
              <a:rPr lang="cs-CZ" sz="2400" b="1" dirty="0" err="1" smtClean="0">
                <a:latin typeface="Times New Roman" pitchFamily="18" charset="0"/>
                <a:cs typeface="Times New Roman" pitchFamily="18" charset="0"/>
              </a:rPr>
              <a:t>Př</a:t>
            </a:r>
            <a:r>
              <a:rPr lang="cs-CZ" sz="2400" b="1" dirty="0" smtClean="0"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Jak velkou práci vykoná Martin, jestliže zvedne školní </a:t>
            </a:r>
            <a:r>
              <a:rPr lang="cs-CZ" sz="2400" u="sng" dirty="0" smtClean="0">
                <a:latin typeface="Times New Roman" pitchFamily="18" charset="0"/>
                <a:cs typeface="Times New Roman" pitchFamily="18" charset="0"/>
              </a:rPr>
              <a:t>batoh o hmotnosti 9 kg na lavici, která má výšku 70 cm ?</a:t>
            </a:r>
          </a:p>
          <a:p>
            <a:pPr marL="82296" indent="0">
              <a:buNone/>
            </a:pP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W = ?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[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J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]</a:t>
            </a:r>
            <a:endParaRPr lang="cs-CZ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82296" indent="0">
              <a:buNone/>
            </a:pPr>
            <a:r>
              <a:rPr lang="cs-CZ" sz="2400" i="1" dirty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 = 9 kg </a:t>
            </a:r>
            <a:r>
              <a:rPr lang="cs-CZ" sz="2400" dirty="0" smtClean="0">
                <a:latin typeface="Lucida Console"/>
                <a:cs typeface="Times New Roman" pitchFamily="18" charset="0"/>
              </a:rPr>
              <a:t>→ 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F = 90 N</a:t>
            </a:r>
          </a:p>
          <a:p>
            <a:pPr marL="82296" indent="0">
              <a:buNone/>
            </a:pPr>
            <a:r>
              <a:rPr lang="cs-CZ" sz="2400" i="1" u="sng" dirty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cs-CZ" sz="2400" u="sng" dirty="0" smtClean="0">
                <a:latin typeface="Times New Roman" pitchFamily="18" charset="0"/>
                <a:cs typeface="Times New Roman" pitchFamily="18" charset="0"/>
              </a:rPr>
              <a:t> = 70 cm = 0,7m</a:t>
            </a:r>
          </a:p>
          <a:p>
            <a:pPr marL="82296" indent="0">
              <a:buNone/>
            </a:pP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W = F . </a:t>
            </a:r>
            <a:r>
              <a:rPr lang="cs-CZ" sz="2400" i="1" dirty="0" smtClean="0">
                <a:latin typeface="Times New Roman" pitchFamily="18" charset="0"/>
                <a:cs typeface="Times New Roman" pitchFamily="18" charset="0"/>
              </a:rPr>
              <a:t>s			</a:t>
            </a:r>
          </a:p>
          <a:p>
            <a:pPr marL="82296" indent="0">
              <a:buNone/>
            </a:pP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W = 90 . 0,7</a:t>
            </a:r>
          </a:p>
          <a:p>
            <a:pPr marL="82296" indent="0">
              <a:buNone/>
            </a:pPr>
            <a:r>
              <a:rPr lang="cs-CZ" sz="2400" u="sng" dirty="0" smtClean="0">
                <a:latin typeface="Times New Roman" pitchFamily="18" charset="0"/>
                <a:cs typeface="Times New Roman" pitchFamily="18" charset="0"/>
              </a:rPr>
              <a:t>W = 63 J</a:t>
            </a:r>
          </a:p>
          <a:p>
            <a:pPr marL="82296" indent="0">
              <a:buNone/>
            </a:pP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Při zvednutí batohu na lavici vykoná Martin práci 63 J.</a:t>
            </a:r>
            <a:endParaRPr lang="cs-CZ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00" name="Picture 4" descr="C:\Users\mahdalova\AppData\Local\Microsoft\Windows\Temporary Internet Files\Content.IE5\ABHHW628\MC900290903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2597947"/>
            <a:ext cx="1656184" cy="1992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4374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Citace: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cs-CZ" sz="1400" dirty="0" smtClean="0">
                <a:latin typeface="Arial" pitchFamily="34" charset="0"/>
                <a:cs typeface="Arial" pitchFamily="34" charset="0"/>
              </a:rPr>
              <a:t>Text:</a:t>
            </a:r>
          </a:p>
          <a:p>
            <a:pPr>
              <a:buAutoNum type="arabicPeriod"/>
            </a:pPr>
            <a:r>
              <a:rPr lang="cs-CZ" sz="1400" dirty="0" smtClean="0">
                <a:latin typeface="Arial" pitchFamily="34" charset="0"/>
                <a:cs typeface="Arial" pitchFamily="34" charset="0"/>
              </a:rPr>
              <a:t>autor</a:t>
            </a:r>
          </a:p>
          <a:p>
            <a:pPr>
              <a:buAutoNum type="arabicPeriod"/>
            </a:pPr>
            <a:r>
              <a:rPr lang="cs-CZ" sz="1400" dirty="0" smtClean="0"/>
              <a:t>RAUNER, Karel a kol. </a:t>
            </a:r>
            <a:r>
              <a:rPr lang="cs-CZ" sz="1400" i="1" dirty="0" smtClean="0"/>
              <a:t>Fyzika 8</a:t>
            </a:r>
            <a:r>
              <a:rPr lang="cs-CZ" sz="1400" dirty="0" smtClean="0"/>
              <a:t>. Plzeň: Fraus, 2006, ISBN 80-7238-525-9. </a:t>
            </a:r>
          </a:p>
          <a:p>
            <a:pPr>
              <a:buAutoNum type="arabicPeriod"/>
            </a:pPr>
            <a:r>
              <a:rPr lang="cs-CZ" sz="1400" dirty="0"/>
              <a:t>KOLÁŘOVÁ, CSC, Růžena a kol. </a:t>
            </a:r>
            <a:r>
              <a:rPr lang="cs-CZ" sz="1400" i="1" dirty="0"/>
              <a:t>Fyzika 8</a:t>
            </a:r>
            <a:r>
              <a:rPr lang="cs-CZ" sz="1400" dirty="0"/>
              <a:t>. Praha: SPN, 2005, ISBN 80-7196-149-3. </a:t>
            </a:r>
            <a:endParaRPr lang="cs-CZ" sz="1400" dirty="0" smtClean="0"/>
          </a:p>
          <a:p>
            <a:pPr marL="82296" indent="0">
              <a:buNone/>
            </a:pPr>
            <a:r>
              <a:rPr lang="cs-CZ" sz="1400" dirty="0" smtClean="0">
                <a:latin typeface="Arial" pitchFamily="34" charset="0"/>
                <a:cs typeface="Arial" pitchFamily="34" charset="0"/>
              </a:rPr>
              <a:t>Ilustrace:</a:t>
            </a:r>
          </a:p>
          <a:p>
            <a:pPr marL="425196" indent="-342900">
              <a:buAutoNum type="arabicPeriod"/>
            </a:pPr>
            <a:r>
              <a:rPr lang="cs-CZ" sz="1400" dirty="0" smtClean="0">
                <a:latin typeface="Arial" pitchFamily="34" charset="0"/>
                <a:cs typeface="Arial" pitchFamily="34" charset="0"/>
                <a:hlinkClick r:id="rId2"/>
              </a:rPr>
              <a:t>www.office.microsoft.com</a:t>
            </a:r>
            <a:endParaRPr lang="cs-CZ" sz="1400" dirty="0" smtClean="0">
              <a:latin typeface="Arial" pitchFamily="34" charset="0"/>
              <a:cs typeface="Arial" pitchFamily="34" charset="0"/>
            </a:endParaRPr>
          </a:p>
          <a:p>
            <a:pPr marL="425196" indent="-342900">
              <a:buAutoNum type="arabicPeriod"/>
            </a:pPr>
            <a:r>
              <a:rPr lang="cs-CZ" sz="1400" dirty="0"/>
              <a:t>KOLÁŘOVÁ, Růžena. </a:t>
            </a:r>
            <a:r>
              <a:rPr lang="cs-CZ" sz="1400" i="1" dirty="0"/>
              <a:t>Fyzika 8</a:t>
            </a:r>
            <a:r>
              <a:rPr lang="cs-CZ" sz="1400" dirty="0"/>
              <a:t>. Praha: SPN, 2005, ISBN 80-7196-149-3. </a:t>
            </a:r>
            <a:endParaRPr lang="cs-CZ" sz="1400" dirty="0" smtClean="0"/>
          </a:p>
          <a:p>
            <a:pPr marL="425196" indent="-342900">
              <a:buAutoNum type="arabicPeriod"/>
            </a:pPr>
            <a:r>
              <a:rPr lang="cs-CZ" sz="1400" dirty="0"/>
              <a:t>JOULE, James </a:t>
            </a:r>
            <a:r>
              <a:rPr lang="cs-CZ" sz="1400" dirty="0" err="1"/>
              <a:t>Prescott</a:t>
            </a:r>
            <a:r>
              <a:rPr lang="cs-CZ" sz="1400" dirty="0"/>
              <a:t>. </a:t>
            </a:r>
            <a:r>
              <a:rPr lang="cs-CZ" sz="1400" i="1" dirty="0"/>
              <a:t>joule</a:t>
            </a:r>
            <a:r>
              <a:rPr lang="cs-CZ" sz="1400" dirty="0"/>
              <a:t> [online]. [cit. 28.10.2012]. Dostupný na WWW: &lt;http://cs.wikipedia.org/wiki/</a:t>
            </a:r>
            <a:r>
              <a:rPr lang="cs-CZ" sz="1400" dirty="0" err="1"/>
              <a:t>James_Prescott_Joule</a:t>
            </a:r>
            <a:r>
              <a:rPr lang="cs-CZ" sz="1400" dirty="0"/>
              <a:t>&gt;. </a:t>
            </a:r>
            <a:endParaRPr lang="cs-CZ" sz="1400" dirty="0" smtClean="0">
              <a:latin typeface="Arial" pitchFamily="34" charset="0"/>
              <a:cs typeface="Arial" pitchFamily="34" charset="0"/>
            </a:endParaRPr>
          </a:p>
          <a:p>
            <a:pPr marL="82296" indent="0">
              <a:buNone/>
            </a:pPr>
            <a:endParaRPr lang="cs-CZ" sz="1400" dirty="0">
              <a:latin typeface="Arial" pitchFamily="34" charset="0"/>
              <a:cs typeface="Arial" pitchFamily="34" charset="0"/>
            </a:endParaRPr>
          </a:p>
          <a:p>
            <a:pPr marL="82296" indent="0">
              <a:buNone/>
            </a:pPr>
            <a:endParaRPr lang="cs-CZ" sz="1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5419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unovrat">
  <a:themeElements>
    <a:clrScheme name="Slunovrat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lunovrat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unovrat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309</TotalTime>
  <Words>236</Words>
  <Application>Microsoft Office PowerPoint</Application>
  <PresentationFormat>Předvádění na obrazovce (4:3)</PresentationFormat>
  <Paragraphs>81</Paragraphs>
  <Slides>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8</vt:i4>
      </vt:variant>
    </vt:vector>
  </HeadingPairs>
  <TitlesOfParts>
    <vt:vector size="15" baseType="lpstr">
      <vt:lpstr>Arial</vt:lpstr>
      <vt:lpstr>Gill Sans MT</vt:lpstr>
      <vt:lpstr>Lucida Console</vt:lpstr>
      <vt:lpstr>Times New Roman</vt:lpstr>
      <vt:lpstr>Verdana</vt:lpstr>
      <vt:lpstr>Wingdings 2</vt:lpstr>
      <vt:lpstr>Slunovrat</vt:lpstr>
      <vt:lpstr>Prezentace aplikace PowerPoint</vt:lpstr>
      <vt:lpstr>PRÁCE</vt:lpstr>
      <vt:lpstr>PRÁCE – odvození veličiny</vt:lpstr>
      <vt:lpstr>PRÁCE – odvození veličiny</vt:lpstr>
      <vt:lpstr>PRÁCE – matematické vyjádření</vt:lpstr>
      <vt:lpstr>PRÁCE – další jednotky</vt:lpstr>
      <vt:lpstr>PRÁCE – příklad</vt:lpstr>
      <vt:lpstr>Citace: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PRÁCE</dc:title>
  <dc:creator>Mahdalová</dc:creator>
  <cp:lastModifiedBy>Zuzana Bukvičková</cp:lastModifiedBy>
  <cp:revision>14</cp:revision>
  <dcterms:created xsi:type="dcterms:W3CDTF">2012-10-28T11:41:35Z</dcterms:created>
  <dcterms:modified xsi:type="dcterms:W3CDTF">2020-03-14T21:10:42Z</dcterms:modified>
</cp:coreProperties>
</file>